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77" r:id="rId3"/>
    <p:sldId id="519" r:id="rId5"/>
    <p:sldId id="521" r:id="rId6"/>
    <p:sldId id="648" r:id="rId7"/>
    <p:sldId id="649" r:id="rId8"/>
    <p:sldId id="650" r:id="rId9"/>
    <p:sldId id="668" r:id="rId10"/>
    <p:sldId id="670" r:id="rId11"/>
    <p:sldId id="651" r:id="rId12"/>
    <p:sldId id="653" r:id="rId13"/>
    <p:sldId id="652" r:id="rId14"/>
    <p:sldId id="686" r:id="rId15"/>
    <p:sldId id="655" r:id="rId16"/>
    <p:sldId id="656" r:id="rId17"/>
    <p:sldId id="657" r:id="rId18"/>
    <p:sldId id="658" r:id="rId19"/>
    <p:sldId id="659" r:id="rId20"/>
    <p:sldId id="660" r:id="rId21"/>
    <p:sldId id="579" r:id="rId22"/>
    <p:sldId id="682" r:id="rId23"/>
    <p:sldId id="696" r:id="rId24"/>
    <p:sldId id="698" r:id="rId25"/>
    <p:sldId id="699" r:id="rId26"/>
    <p:sldId id="700" r:id="rId27"/>
    <p:sldId id="701" r:id="rId28"/>
    <p:sldId id="703" r:id="rId29"/>
    <p:sldId id="713" r:id="rId30"/>
    <p:sldId id="709" r:id="rId31"/>
    <p:sldId id="705" r:id="rId32"/>
    <p:sldId id="706" r:id="rId33"/>
    <p:sldId id="707" r:id="rId34"/>
    <p:sldId id="710" r:id="rId35"/>
    <p:sldId id="711" r:id="rId36"/>
    <p:sldId id="712" r:id="rId37"/>
    <p:sldId id="533" r:id="rId38"/>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2pPr>
    <a:lvl3pPr marL="914400" algn="l" rtl="0" fontAlgn="base">
      <a:spcBef>
        <a:spcPct val="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3pPr>
    <a:lvl4pPr marL="1371600" algn="l" rtl="0" fontAlgn="base">
      <a:spcBef>
        <a:spcPct val="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4pPr>
    <a:lvl5pPr marL="1828800" algn="l" rtl="0" fontAlgn="base">
      <a:spcBef>
        <a:spcPct val="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B200"/>
    <a:srgbClr val="292929"/>
    <a:srgbClr val="EAEAEA"/>
    <a:srgbClr val="5F5F5F"/>
    <a:srgbClr val="D8D8D8"/>
    <a:srgbClr val="003B76"/>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19" autoAdjust="0"/>
    <p:restoredTop sz="95795" autoAdjust="0"/>
  </p:normalViewPr>
  <p:slideViewPr>
    <p:cSldViewPr>
      <p:cViewPr varScale="1">
        <p:scale>
          <a:sx n="70" d="100"/>
          <a:sy n="70" d="100"/>
        </p:scale>
        <p:origin x="1176" y="48"/>
      </p:cViewPr>
      <p:guideLst>
        <p:guide orient="horz" pos="817"/>
        <p:guide pos="238"/>
        <p:guide pos="5485"/>
        <p:guide pos="2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053DDA-B9D2-4E92-AF0D-8510D38EC256}"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2195087-9BDF-4AFA-92BA-7264D518851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ln>
            <a:miter lim="800000"/>
          </a:ln>
        </p:spPr>
        <p:txBody>
          <a:bodyPr wrap="square" numCol="1" anchorCtr="0" compatLnSpc="1"/>
          <a:lstStyle/>
          <a:p>
            <a:fld id="{4B843947-AF30-4975-B516-8E1C163B1A6D}" type="slidenum">
              <a:rPr lang="zh-CN" altLang="en-US" smtClean="0"/>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PPT C 16-9(not thing).jpg"/>
          <p:cNvPicPr>
            <a:picLocks noChangeAspect="1"/>
          </p:cNvPicPr>
          <p:nvPr/>
        </p:nvPicPr>
        <p:blipFill>
          <a:blip r:embed="rId2" cstate="print"/>
          <a:srcRect/>
          <a:stretch>
            <a:fillRect/>
          </a:stretch>
        </p:blipFill>
        <p:spPr bwMode="auto">
          <a:xfrm>
            <a:off x="-285750" y="0"/>
            <a:ext cx="9715500" cy="6856413"/>
          </a:xfrm>
          <a:prstGeom prst="rect">
            <a:avLst/>
          </a:prstGeom>
          <a:noFill/>
          <a:ln w="9525">
            <a:noFill/>
            <a:miter lim="800000"/>
            <a:headEnd/>
            <a:tailEnd/>
          </a:ln>
        </p:spPr>
      </p:pic>
      <p:pic>
        <p:nvPicPr>
          <p:cNvPr id="5" name="图片 7" descr="20120325大品牌Logo.png"/>
          <p:cNvPicPr>
            <a:picLocks noChangeAspect="1"/>
          </p:cNvPicPr>
          <p:nvPr userDrawn="1"/>
        </p:nvPicPr>
        <p:blipFill>
          <a:blip r:embed="rId3" cstate="print"/>
          <a:srcRect/>
          <a:stretch>
            <a:fillRect/>
          </a:stretch>
        </p:blipFill>
        <p:spPr bwMode="auto">
          <a:xfrm>
            <a:off x="6659563" y="452438"/>
            <a:ext cx="1873250" cy="620712"/>
          </a:xfrm>
          <a:prstGeom prst="rect">
            <a:avLst/>
          </a:prstGeom>
          <a:noFill/>
          <a:ln w="9525">
            <a:noFill/>
            <a:miter lim="800000"/>
            <a:headEnd/>
            <a:tailEnd/>
          </a:ln>
        </p:spPr>
      </p:pic>
      <p:sp>
        <p:nvSpPr>
          <p:cNvPr id="6" name="Rectangle 37"/>
          <p:cNvSpPr/>
          <p:nvPr userDrawn="1"/>
        </p:nvSpPr>
        <p:spPr bwMode="auto">
          <a:xfrm>
            <a:off x="184150" y="6356350"/>
            <a:ext cx="2874963" cy="406400"/>
          </a:xfrm>
          <a:prstGeom prst="rect">
            <a:avLst/>
          </a:prstGeom>
          <a:noFill/>
          <a:ln>
            <a:noFill/>
          </a:ln>
        </p:spPr>
        <p:txBody>
          <a:bodyPr lIns="0" tIns="0" rIns="0" bIns="0" anchor="ctr"/>
          <a:lstStyle/>
          <a:p>
            <a:pPr>
              <a:defRPr/>
            </a:pPr>
            <a:r>
              <a:rPr lang="zh-CN" altLang="en-US" sz="900" dirty="0">
                <a:solidFill>
                  <a:srgbClr val="4D4D4D"/>
                </a:solidFill>
                <a:cs typeface="微软雅黑" panose="020B0503020204020204" pitchFamily="34" charset="-122"/>
                <a:sym typeface="Microsoft YaHei Bold" charset="0"/>
              </a:rPr>
              <a:t>版权所有</a:t>
            </a:r>
            <a:r>
              <a:rPr lang="en-US" altLang="zh-CN" sz="900" dirty="0">
                <a:solidFill>
                  <a:srgbClr val="4D4D4D"/>
                </a:solidFill>
                <a:cs typeface="微软雅黑" panose="020B0503020204020204" pitchFamily="34" charset="-122"/>
                <a:sym typeface="Helvetica Neue" charset="0"/>
              </a:rPr>
              <a:t>©1993-2013</a:t>
            </a:r>
            <a:r>
              <a:rPr lang="zh-CN" altLang="en-US" sz="900" dirty="0">
                <a:solidFill>
                  <a:srgbClr val="4D4D4D"/>
                </a:solidFill>
                <a:cs typeface="微软雅黑" panose="020B0503020204020204" pitchFamily="34" charset="-122"/>
                <a:sym typeface="Microsoft YaHei Bold" charset="0"/>
              </a:rPr>
              <a:t>金蝶软件（中国）有限公司</a:t>
            </a:r>
            <a:endParaRPr lang="zh-CN" altLang="en-US" sz="900" dirty="0">
              <a:solidFill>
                <a:srgbClr val="4D4D4D"/>
              </a:solidFill>
              <a:cs typeface="微软雅黑" panose="020B0503020204020204" pitchFamily="34" charset="-122"/>
              <a:sym typeface="Microsoft YaHei Bold" charset="0"/>
            </a:endParaRPr>
          </a:p>
        </p:txBody>
      </p:sp>
      <p:sp>
        <p:nvSpPr>
          <p:cNvPr id="2" name="标题 1"/>
          <p:cNvSpPr>
            <a:spLocks noGrp="1"/>
          </p:cNvSpPr>
          <p:nvPr>
            <p:ph type="ctrTitle"/>
          </p:nvPr>
        </p:nvSpPr>
        <p:spPr>
          <a:xfrm>
            <a:off x="760040" y="1608517"/>
            <a:ext cx="7772400" cy="1143352"/>
          </a:xfrm>
        </p:spPr>
        <p:txBody>
          <a:bodyPr>
            <a:normAutofit/>
          </a:bodyPr>
          <a:lstStyle>
            <a:lvl1pPr>
              <a:defRPr sz="3400" b="0" i="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5668288" y="3140968"/>
            <a:ext cx="2864152" cy="1363501"/>
          </a:xfrm>
        </p:spPr>
        <p:txBody>
          <a:bodyPr>
            <a:normAutofit/>
          </a:bodyPr>
          <a:lstStyle>
            <a:lvl1pPr marL="0" indent="0" algn="l">
              <a:buNone/>
              <a:defRPr sz="1600" b="0" i="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3" descr="卷页.png"/>
          <p:cNvPicPr>
            <a:picLocks noChangeAspect="1"/>
          </p:cNvPicPr>
          <p:nvPr/>
        </p:nvPicPr>
        <p:blipFill>
          <a:blip r:embed="rId2" cstate="print"/>
          <a:stretch>
            <a:fillRect/>
          </a:stretch>
        </p:blipFill>
        <p:spPr>
          <a:xfrm>
            <a:off x="0" y="0"/>
            <a:ext cx="9144000" cy="693738"/>
          </a:xfrm>
          <a:prstGeom prst="rect">
            <a:avLst/>
          </a:prstGeom>
          <a:effectLst>
            <a:outerShdw blurRad="50800" dist="38100" dir="6000000" sx="101000" sy="101000" algn="tl" rotWithShape="0">
              <a:prstClr val="black">
                <a:alpha val="40000"/>
              </a:prstClr>
            </a:outerShdw>
          </a:effectLst>
        </p:spPr>
      </p:pic>
      <p:grpSp>
        <p:nvGrpSpPr>
          <p:cNvPr id="5" name="组合 7"/>
          <p:cNvGrpSpPr/>
          <p:nvPr userDrawn="1"/>
        </p:nvGrpSpPr>
        <p:grpSpPr bwMode="auto">
          <a:xfrm>
            <a:off x="7431088" y="6102350"/>
            <a:ext cx="1300162" cy="847725"/>
            <a:chOff x="6559883" y="4147099"/>
            <a:chExt cx="2316937" cy="1132002"/>
          </a:xfrm>
        </p:grpSpPr>
        <p:pic>
          <p:nvPicPr>
            <p:cNvPr id="6" name="图片 8" descr="PPT C Lego.png"/>
            <p:cNvPicPr>
              <a:picLocks noChangeAspect="1"/>
            </p:cNvPicPr>
            <p:nvPr/>
          </p:nvPicPr>
          <p:blipFill>
            <a:blip r:embed="rId3" cstate="print"/>
            <a:srcRect/>
            <a:stretch>
              <a:fillRect/>
            </a:stretch>
          </p:blipFill>
          <p:spPr bwMode="auto">
            <a:xfrm>
              <a:off x="7366005" y="4172857"/>
              <a:ext cx="1510815" cy="1106244"/>
            </a:xfrm>
            <a:prstGeom prst="rect">
              <a:avLst/>
            </a:prstGeom>
            <a:noFill/>
            <a:ln w="9525">
              <a:noFill/>
              <a:miter lim="800000"/>
              <a:headEnd/>
              <a:tailEnd/>
            </a:ln>
          </p:spPr>
        </p:pic>
        <p:pic>
          <p:nvPicPr>
            <p:cNvPr id="7" name="图片 9" descr="PPT C-orange.png"/>
            <p:cNvPicPr>
              <a:picLocks noChangeAspect="1"/>
            </p:cNvPicPr>
            <p:nvPr/>
          </p:nvPicPr>
          <p:blipFill>
            <a:blip r:embed="rId4" cstate="print"/>
            <a:srcRect/>
            <a:stretch>
              <a:fillRect/>
            </a:stretch>
          </p:blipFill>
          <p:spPr bwMode="auto">
            <a:xfrm>
              <a:off x="6559883" y="4147099"/>
              <a:ext cx="1106244" cy="1106244"/>
            </a:xfrm>
            <a:prstGeom prst="rect">
              <a:avLst/>
            </a:prstGeom>
            <a:noFill/>
            <a:ln w="9525">
              <a:noFill/>
              <a:miter lim="800000"/>
              <a:headEnd/>
              <a:tailEnd/>
            </a:ln>
          </p:spPr>
        </p:pic>
      </p:grpSp>
      <p:pic>
        <p:nvPicPr>
          <p:cNvPr id="8" name="图片 10" descr="0310金蝶品牌下属logo-00.png"/>
          <p:cNvPicPr>
            <a:picLocks noChangeAspect="1"/>
          </p:cNvPicPr>
          <p:nvPr userDrawn="1"/>
        </p:nvPicPr>
        <p:blipFill>
          <a:blip r:embed="rId5" cstate="print"/>
          <a:srcRect l="6183" t="8817" r="33315" b="79649"/>
          <a:stretch>
            <a:fillRect/>
          </a:stretch>
        </p:blipFill>
        <p:spPr bwMode="auto">
          <a:xfrm>
            <a:off x="7545388" y="149225"/>
            <a:ext cx="1130300" cy="395288"/>
          </a:xfrm>
          <a:prstGeom prst="rect">
            <a:avLst/>
          </a:prstGeom>
          <a:noFill/>
          <a:ln w="9525">
            <a:noFill/>
            <a:miter lim="800000"/>
            <a:headEnd/>
            <a:tailEnd/>
          </a:ln>
        </p:spPr>
      </p:pic>
      <p:sp>
        <p:nvSpPr>
          <p:cNvPr id="3"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6"/>
              </a:buBlip>
              <a:defRPr sz="20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buFont typeface="Wingdings" panose="05000000000000000000" pitchFamily="2" charset="2"/>
              <a:buChar char="Ø"/>
              <a:defRPr sz="18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2pPr>
            <a:lvl3pPr>
              <a:buFont typeface="Wingdings" panose="05000000000000000000" pitchFamily="2" charset="2"/>
              <a:buChar char="ü"/>
              <a:defRPr sz="16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sz="14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4pPr>
            <a:lvl5pPr>
              <a:buFont typeface="Wingdings" panose="05000000000000000000" pitchFamily="2" charset="2"/>
              <a:buChar char="l"/>
              <a:defRPr sz="14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2" name="标题 1"/>
          <p:cNvSpPr>
            <a:spLocks noGrp="1"/>
          </p:cNvSpPr>
          <p:nvPr>
            <p:ph type="title"/>
          </p:nvPr>
        </p:nvSpPr>
        <p:spPr>
          <a:xfrm>
            <a:off x="203199" y="3"/>
            <a:ext cx="7228656" cy="693460"/>
          </a:xfrm>
        </p:spPr>
        <p:txBody>
          <a:bodyPr>
            <a:normAutofit/>
          </a:bodyPr>
          <a:lstStyle>
            <a:lvl1pPr algn="l">
              <a:defRPr sz="2800" b="0" i="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dirty="0" smtClean="0"/>
              <a:t>单击此处编辑母版标题样式</a:t>
            </a:r>
            <a:endParaRPr lang="zh-CN" altLang="en-US" dirty="0"/>
          </a:p>
        </p:txBody>
      </p:sp>
      <p:sp>
        <p:nvSpPr>
          <p:cNvPr id="9" name="幻灯片编号占位符 5"/>
          <p:cNvSpPr>
            <a:spLocks noGrp="1"/>
          </p:cNvSpPr>
          <p:nvPr>
            <p:ph type="sldNum" sz="quarter" idx="10"/>
          </p:nvPr>
        </p:nvSpPr>
        <p:spPr>
          <a:xfrm>
            <a:off x="8432800" y="6397625"/>
            <a:ext cx="617538" cy="323850"/>
          </a:xfrm>
        </p:spPr>
        <p:txBody>
          <a:bodyPr/>
          <a:lstStyle>
            <a:lvl1pPr>
              <a:defRPr/>
            </a:lvl1pPr>
          </a:lstStyle>
          <a:p>
            <a:pPr>
              <a:defRPr/>
            </a:pPr>
            <a:fld id="{39F71733-158C-4296-867D-5459A12C3BCD}"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6" descr="PPT C 16-9(not thing).jpg"/>
          <p:cNvPicPr>
            <a:picLocks noChangeAspect="1"/>
          </p:cNvPicPr>
          <p:nvPr/>
        </p:nvPicPr>
        <p:blipFill>
          <a:blip r:embed="rId2" cstate="print"/>
          <a:srcRect/>
          <a:stretch>
            <a:fillRect/>
          </a:stretch>
        </p:blipFill>
        <p:spPr bwMode="auto">
          <a:xfrm>
            <a:off x="-214313" y="0"/>
            <a:ext cx="9715501" cy="6858000"/>
          </a:xfrm>
          <a:prstGeom prst="rect">
            <a:avLst/>
          </a:prstGeom>
          <a:noFill/>
          <a:ln w="9525">
            <a:noFill/>
            <a:miter lim="800000"/>
            <a:headEnd/>
            <a:tailEnd/>
          </a:ln>
        </p:spPr>
      </p:pic>
      <p:sp>
        <p:nvSpPr>
          <p:cNvPr id="3" name="Rectangle 4"/>
          <p:cNvSpPr/>
          <p:nvPr/>
        </p:nvSpPr>
        <p:spPr bwMode="auto">
          <a:xfrm>
            <a:off x="4395788" y="1817688"/>
            <a:ext cx="2020887" cy="738187"/>
          </a:xfrm>
          <a:prstGeom prst="rect">
            <a:avLst/>
          </a:prstGeom>
          <a:noFill/>
          <a:ln>
            <a:noFill/>
          </a:ln>
        </p:spPr>
        <p:txBody>
          <a:bodyPr wrap="none" lIns="0" tIns="0" rIns="0" bIns="0" anchor="ctr">
            <a:spAutoFit/>
          </a:bodyPr>
          <a:lstStyle/>
          <a:p>
            <a:pPr>
              <a:defRPr/>
            </a:pPr>
            <a:r>
              <a:rPr lang="en-US" altLang="zh-CN" sz="4800" dirty="0">
                <a:solidFill>
                  <a:srgbClr val="343434"/>
                </a:solidFill>
                <a:latin typeface="Helvetica Neue UltraLight" charset="0"/>
                <a:ea typeface="宋体" panose="02010600030101010101" pitchFamily="2" charset="-122"/>
                <a:cs typeface="Helvetica Neue UltraLight" charset="0"/>
                <a:sym typeface="Helvetica Neue UltraLight" charset="0"/>
              </a:rPr>
              <a:t>Thanks</a:t>
            </a:r>
            <a:endParaRPr lang="en-US" altLang="zh-CN" sz="4800" dirty="0">
              <a:solidFill>
                <a:srgbClr val="343434"/>
              </a:solidFill>
              <a:latin typeface="Helvetica Neue UltraLight" charset="0"/>
              <a:ea typeface="宋体" panose="02010600030101010101" pitchFamily="2" charset="-122"/>
              <a:cs typeface="Helvetica Neue UltraLight" charset="0"/>
              <a:sym typeface="Helvetica Neue UltraLight" charset="0"/>
            </a:endParaRPr>
          </a:p>
        </p:txBody>
      </p:sp>
      <p:sp>
        <p:nvSpPr>
          <p:cNvPr id="4" name="Rectangle 5"/>
          <p:cNvSpPr/>
          <p:nvPr/>
        </p:nvSpPr>
        <p:spPr bwMode="auto">
          <a:xfrm>
            <a:off x="3924300" y="2822575"/>
            <a:ext cx="1020763" cy="276225"/>
          </a:xfrm>
          <a:prstGeom prst="rect">
            <a:avLst/>
          </a:prstGeom>
          <a:noFill/>
          <a:ln>
            <a:noFill/>
          </a:ln>
        </p:spPr>
        <p:txBody>
          <a:bodyPr wrap="none" lIns="0" tIns="0" rIns="0" bIns="0" anchor="ctr">
            <a:spAutoFit/>
          </a:bodyPr>
          <a:lstStyle/>
          <a:p>
            <a:pPr>
              <a:defRPr/>
            </a:pPr>
            <a:r>
              <a:rPr lang="en-US" altLang="zh-CN" sz="1800" dirty="0" err="1">
                <a:solidFill>
                  <a:srgbClr val="343434"/>
                </a:solidFill>
                <a:latin typeface="Arial Narrow" charset="0"/>
                <a:ea typeface="宋体" panose="02010600030101010101" pitchFamily="2" charset="-122"/>
                <a:cs typeface="Arial Narrow" charset="0"/>
                <a:sym typeface="Arial Narrow" charset="0"/>
              </a:rPr>
              <a:t>terima</a:t>
            </a:r>
            <a:r>
              <a:rPr lang="en-US" altLang="zh-CN" sz="1800" dirty="0">
                <a:solidFill>
                  <a:srgbClr val="343434"/>
                </a:solidFill>
                <a:latin typeface="Arial Narrow" charset="0"/>
                <a:ea typeface="宋体" panose="02010600030101010101" pitchFamily="2" charset="-122"/>
                <a:cs typeface="Arial Narrow" charset="0"/>
                <a:sym typeface="Arial Narrow" charset="0"/>
              </a:rPr>
              <a:t> </a:t>
            </a:r>
            <a:r>
              <a:rPr lang="en-US" altLang="zh-CN" sz="1800" dirty="0" err="1">
                <a:solidFill>
                  <a:srgbClr val="343434"/>
                </a:solidFill>
                <a:latin typeface="Arial Narrow" charset="0"/>
                <a:ea typeface="宋体" panose="02010600030101010101" pitchFamily="2" charset="-122"/>
                <a:cs typeface="Arial Narrow" charset="0"/>
                <a:sym typeface="Arial Narrow" charset="0"/>
              </a:rPr>
              <a:t>kasih</a:t>
            </a:r>
            <a:endParaRPr lang="en-US" altLang="zh-CN" sz="1800" dirty="0">
              <a:solidFill>
                <a:srgbClr val="343434"/>
              </a:solidFill>
              <a:latin typeface="Arial Narrow" charset="0"/>
              <a:ea typeface="宋体" panose="02010600030101010101" pitchFamily="2" charset="-122"/>
              <a:cs typeface="Arial Narrow" charset="0"/>
              <a:sym typeface="Arial Narrow" charset="0"/>
            </a:endParaRPr>
          </a:p>
        </p:txBody>
      </p:sp>
      <p:sp>
        <p:nvSpPr>
          <p:cNvPr id="5" name="Rectangle 6"/>
          <p:cNvSpPr/>
          <p:nvPr/>
        </p:nvSpPr>
        <p:spPr bwMode="auto">
          <a:xfrm>
            <a:off x="3365500" y="1603375"/>
            <a:ext cx="923925" cy="554038"/>
          </a:xfrm>
          <a:prstGeom prst="rect">
            <a:avLst/>
          </a:prstGeom>
          <a:noFill/>
          <a:ln>
            <a:noFill/>
          </a:ln>
        </p:spPr>
        <p:txBody>
          <a:bodyPr wrap="none" lIns="0" tIns="0" rIns="0" bIns="0" anchor="ctr">
            <a:spAutoFit/>
          </a:bodyPr>
          <a:lstStyle/>
          <a:p>
            <a:pPr>
              <a:defRPr/>
            </a:pPr>
            <a:r>
              <a:rPr lang="zh-CN" altLang="en-US" sz="3600" dirty="0">
                <a:solidFill>
                  <a:srgbClr val="343434"/>
                </a:solidFill>
                <a:latin typeface="Arial" panose="020B0604020202020204" pitchFamily="34" charset="0"/>
                <a:sym typeface="Arial" panose="020B0604020202020204" pitchFamily="34" charset="0"/>
              </a:rPr>
              <a:t>感謝</a:t>
            </a:r>
            <a:endParaRPr lang="zh-CN" altLang="en-US" sz="3600" dirty="0">
              <a:solidFill>
                <a:srgbClr val="343434"/>
              </a:solidFill>
              <a:latin typeface="Arial" panose="020B0604020202020204" pitchFamily="34" charset="0"/>
              <a:sym typeface="Arial" panose="020B0604020202020204" pitchFamily="34" charset="0"/>
            </a:endParaRPr>
          </a:p>
        </p:txBody>
      </p:sp>
      <p:sp>
        <p:nvSpPr>
          <p:cNvPr id="6" name="Rectangle 7"/>
          <p:cNvSpPr/>
          <p:nvPr/>
        </p:nvSpPr>
        <p:spPr bwMode="auto">
          <a:xfrm>
            <a:off x="5072063" y="2698750"/>
            <a:ext cx="1231900" cy="739775"/>
          </a:xfrm>
          <a:prstGeom prst="rect">
            <a:avLst/>
          </a:prstGeom>
          <a:noFill/>
          <a:ln>
            <a:noFill/>
          </a:ln>
        </p:spPr>
        <p:txBody>
          <a:bodyPr wrap="none" lIns="0" tIns="0" rIns="0" bIns="0" anchor="ctr">
            <a:spAutoFit/>
          </a:bodyPr>
          <a:lstStyle/>
          <a:p>
            <a:pPr>
              <a:defRPr/>
            </a:pPr>
            <a:r>
              <a:rPr lang="zh-CN" altLang="en-US" sz="4800" dirty="0">
                <a:solidFill>
                  <a:srgbClr val="343434"/>
                </a:solidFill>
                <a:latin typeface="Microsoft YaHei Bold" charset="0"/>
                <a:ea typeface="Microsoft YaHei Bold" charset="0"/>
                <a:cs typeface="Microsoft YaHei Bold" charset="0"/>
                <a:sym typeface="Microsoft YaHei Bold" charset="0"/>
              </a:rPr>
              <a:t>谢谢</a:t>
            </a:r>
            <a:endParaRPr lang="zh-CN" altLang="en-US" sz="4800" dirty="0">
              <a:solidFill>
                <a:srgbClr val="343434"/>
              </a:solidFill>
              <a:latin typeface="Microsoft YaHei Bold" charset="0"/>
              <a:ea typeface="Microsoft YaHei Bold" charset="0"/>
              <a:cs typeface="Microsoft YaHei Bold" charset="0"/>
              <a:sym typeface="Microsoft YaHei Bold" charset="0"/>
            </a:endParaRPr>
          </a:p>
        </p:txBody>
      </p:sp>
      <p:sp>
        <p:nvSpPr>
          <p:cNvPr id="7" name="Rectangle 8"/>
          <p:cNvSpPr/>
          <p:nvPr/>
        </p:nvSpPr>
        <p:spPr bwMode="auto">
          <a:xfrm>
            <a:off x="5278438" y="1682750"/>
            <a:ext cx="1025525" cy="247650"/>
          </a:xfrm>
          <a:prstGeom prst="rect">
            <a:avLst/>
          </a:prstGeom>
          <a:noFill/>
          <a:ln>
            <a:noFill/>
          </a:ln>
        </p:spPr>
        <p:txBody>
          <a:bodyPr wrap="none" lIns="0" tIns="0" rIns="0" bIns="0" anchor="ctr">
            <a:spAutoFit/>
          </a:bodyPr>
          <a:lstStyle/>
          <a:p>
            <a:pPr>
              <a:defRPr/>
            </a:pPr>
            <a:r>
              <a:rPr lang="zh-CN" altLang="en-US" dirty="0">
                <a:solidFill>
                  <a:srgbClr val="9A9A9A"/>
                </a:solidFill>
                <a:latin typeface="Arial" panose="020B0604020202020204" pitchFamily="34" charset="0"/>
                <a:sym typeface="Arial" panose="020B0604020202020204" pitchFamily="34" charset="0"/>
              </a:rPr>
              <a:t>ありがとう</a:t>
            </a:r>
            <a:endParaRPr lang="zh-CN" altLang="en-US" dirty="0">
              <a:solidFill>
                <a:srgbClr val="9A9A9A"/>
              </a:solidFill>
              <a:latin typeface="Arial" panose="020B0604020202020204" pitchFamily="34" charset="0"/>
              <a:sym typeface="Arial" panose="020B0604020202020204" pitchFamily="34" charset="0"/>
            </a:endParaRPr>
          </a:p>
        </p:txBody>
      </p:sp>
      <p:sp>
        <p:nvSpPr>
          <p:cNvPr id="8" name="Rectangle 9"/>
          <p:cNvSpPr/>
          <p:nvPr/>
        </p:nvSpPr>
        <p:spPr bwMode="auto">
          <a:xfrm>
            <a:off x="3365500" y="2401888"/>
            <a:ext cx="846138" cy="307975"/>
          </a:xfrm>
          <a:prstGeom prst="rect">
            <a:avLst/>
          </a:prstGeom>
          <a:noFill/>
          <a:ln>
            <a:noFill/>
          </a:ln>
        </p:spPr>
        <p:txBody>
          <a:bodyPr wrap="none" lIns="0" tIns="0" rIns="0" bIns="0" anchor="ctr">
            <a:spAutoFit/>
          </a:bodyPr>
          <a:lstStyle/>
          <a:p>
            <a:pPr>
              <a:defRPr/>
            </a:pPr>
            <a:r>
              <a:rPr lang="en-US" altLang="zh-CN" sz="2000" dirty="0" err="1">
                <a:solidFill>
                  <a:srgbClr val="9A9A9A"/>
                </a:solidFill>
                <a:latin typeface="Arial" panose="020B0604020202020204" pitchFamily="34" charset="0"/>
                <a:ea typeface="宋体" panose="02010600030101010101" pitchFamily="2" charset="-122"/>
                <a:cs typeface="Thonburi" charset="0"/>
                <a:sym typeface="Arial" panose="020B0604020202020204" pitchFamily="34" charset="0"/>
              </a:rPr>
              <a:t>ขอบคุณ</a:t>
            </a:r>
            <a:endParaRPr lang="en-US" altLang="zh-CN" sz="2000" dirty="0">
              <a:solidFill>
                <a:srgbClr val="9A9A9A"/>
              </a:solidFill>
              <a:latin typeface="Arial" panose="020B0604020202020204" pitchFamily="34" charset="0"/>
              <a:ea typeface="宋体" panose="02010600030101010101" pitchFamily="2" charset="-122"/>
              <a:cs typeface="Thonburi" charset="0"/>
              <a:sym typeface="Arial" panose="020B0604020202020204" pitchFamily="34" charset="0"/>
            </a:endParaRPr>
          </a:p>
        </p:txBody>
      </p:sp>
      <p:sp>
        <p:nvSpPr>
          <p:cNvPr id="9" name="Rectangle 37"/>
          <p:cNvSpPr/>
          <p:nvPr/>
        </p:nvSpPr>
        <p:spPr bwMode="auto">
          <a:xfrm>
            <a:off x="184150" y="6356350"/>
            <a:ext cx="2874963" cy="406400"/>
          </a:xfrm>
          <a:prstGeom prst="rect">
            <a:avLst/>
          </a:prstGeom>
          <a:noFill/>
          <a:ln>
            <a:noFill/>
          </a:ln>
        </p:spPr>
        <p:txBody>
          <a:bodyPr lIns="0" tIns="0" rIns="0" bIns="0" anchor="ctr"/>
          <a:lstStyle/>
          <a:p>
            <a:pPr>
              <a:defRPr/>
            </a:pPr>
            <a:r>
              <a:rPr lang="zh-CN" altLang="en-US" sz="900" dirty="0">
                <a:solidFill>
                  <a:srgbClr val="4D4D4D"/>
                </a:solidFill>
                <a:cs typeface="微软雅黑" panose="020B0503020204020204" pitchFamily="34" charset="-122"/>
                <a:sym typeface="Microsoft YaHei Bold" charset="0"/>
              </a:rPr>
              <a:t>版权所有</a:t>
            </a:r>
            <a:r>
              <a:rPr lang="en-US" altLang="zh-CN" sz="900" dirty="0">
                <a:solidFill>
                  <a:srgbClr val="4D4D4D"/>
                </a:solidFill>
                <a:cs typeface="微软雅黑" panose="020B0503020204020204" pitchFamily="34" charset="-122"/>
                <a:sym typeface="Helvetica Neue" charset="0"/>
              </a:rPr>
              <a:t>©1993-2013</a:t>
            </a:r>
            <a:r>
              <a:rPr lang="zh-CN" altLang="en-US" sz="900" dirty="0">
                <a:solidFill>
                  <a:srgbClr val="4D4D4D"/>
                </a:solidFill>
                <a:cs typeface="微软雅黑" panose="020B0503020204020204" pitchFamily="34" charset="-122"/>
                <a:sym typeface="Microsoft YaHei Bold" charset="0"/>
              </a:rPr>
              <a:t>金蝶软件（中国）有限公司</a:t>
            </a:r>
            <a:endParaRPr lang="zh-CN" altLang="en-US" sz="900" dirty="0">
              <a:solidFill>
                <a:srgbClr val="4D4D4D"/>
              </a:solidFill>
              <a:cs typeface="微软雅黑" panose="020B0503020204020204" pitchFamily="34" charset="-122"/>
              <a:sym typeface="Microsoft YaHei Bold" charset="0"/>
            </a:endParaRPr>
          </a:p>
        </p:txBody>
      </p:sp>
      <p:pic>
        <p:nvPicPr>
          <p:cNvPr id="10" name="图片 14" descr="20120325大品牌Logo.png"/>
          <p:cNvPicPr>
            <a:picLocks noChangeAspect="1"/>
          </p:cNvPicPr>
          <p:nvPr userDrawn="1"/>
        </p:nvPicPr>
        <p:blipFill>
          <a:blip r:embed="rId3" cstate="print"/>
          <a:srcRect/>
          <a:stretch>
            <a:fillRect/>
          </a:stretch>
        </p:blipFill>
        <p:spPr bwMode="auto">
          <a:xfrm>
            <a:off x="6540500" y="485775"/>
            <a:ext cx="1795463" cy="595313"/>
          </a:xfrm>
          <a:prstGeom prst="rect">
            <a:avLst/>
          </a:prstGeom>
          <a:noFill/>
          <a:ln w="9525">
            <a:noFill/>
            <a:miter lim="800000"/>
            <a:headEnd/>
            <a:tailEnd/>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kumimoji="1" sz="1200" smtClean="0">
                <a:solidFill>
                  <a:schemeClr val="tx1">
                    <a:tint val="75000"/>
                  </a:schemeClr>
                </a:solidFill>
              </a:defRPr>
            </a:lvl1pPr>
          </a:lstStyle>
          <a:p>
            <a:pPr>
              <a:defRPr/>
            </a:pPr>
            <a:fld id="{BAA0A978-5CA6-46CD-B5E3-E6DEDA165F5C}"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kumimoji="1" sz="1200" smtClean="0">
                <a:solidFill>
                  <a:schemeClr val="tx1">
                    <a:tint val="75000"/>
                  </a:schemeClr>
                </a:solidFill>
              </a:defRPr>
            </a:lvl1pPr>
          </a:lstStyle>
          <a:p>
            <a:pPr>
              <a:defRPr/>
            </a:pPr>
            <a:fld id="{788A4C7D-987C-47EB-A2E5-FCE176AF5F6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ctr" defTabSz="457200"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ctr" defTabSz="457200"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ctr" defTabSz="457200"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ctr" defTabSz="457200"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ctr" defTabSz="457200"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ctr" defTabSz="457200"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ctr" defTabSz="457200"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0.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image" Target="../media/image10.png"/><Relationship Id="rId2" Type="http://schemas.openxmlformats.org/officeDocument/2006/relationships/tags" Target="../tags/tag27.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33.xml"/><Relationship Id="rId3" Type="http://schemas.openxmlformats.org/officeDocument/2006/relationships/image" Target="../media/image24.png"/><Relationship Id="rId2" Type="http://schemas.openxmlformats.org/officeDocument/2006/relationships/tags" Target="../tags/tag32.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37.xml"/><Relationship Id="rId3" Type="http://schemas.openxmlformats.org/officeDocument/2006/relationships/image" Target="../media/image26.png"/><Relationship Id="rId2" Type="http://schemas.openxmlformats.org/officeDocument/2006/relationships/tags" Target="../tags/tag36.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2.xml"/><Relationship Id="rId7" Type="http://schemas.openxmlformats.org/officeDocument/2006/relationships/image" Target="../media/image28.png"/><Relationship Id="rId6" Type="http://schemas.openxmlformats.org/officeDocument/2006/relationships/tags" Target="../tags/tag41.xml"/><Relationship Id="rId5" Type="http://schemas.openxmlformats.org/officeDocument/2006/relationships/image" Target="../media/image27.pn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10.png"/><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6.xml"/><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tags" Target="../tags/tag45.xml"/><Relationship Id="rId3" Type="http://schemas.openxmlformats.org/officeDocument/2006/relationships/image" Target="../media/image10.png"/><Relationship Id="rId2" Type="http://schemas.openxmlformats.org/officeDocument/2006/relationships/tags" Target="../tags/tag44.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7.xml"/><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9.xml"/><Relationship Id="rId2" Type="http://schemas.openxmlformats.org/officeDocument/2006/relationships/image" Target="../media/image33.png"/><Relationship Id="rId1" Type="http://schemas.openxmlformats.org/officeDocument/2006/relationships/tags" Target="../tags/tag48.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54.xml"/><Relationship Id="rId5" Type="http://schemas.openxmlformats.org/officeDocument/2006/relationships/image" Target="../media/image34.png"/><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image" Target="../media/image39.png"/><Relationship Id="rId4" Type="http://schemas.openxmlformats.org/officeDocument/2006/relationships/tags" Target="../tags/tag57.xml"/><Relationship Id="rId3" Type="http://schemas.openxmlformats.org/officeDocument/2006/relationships/image" Target="../media/image38.png"/><Relationship Id="rId2" Type="http://schemas.openxmlformats.org/officeDocument/2006/relationships/tags" Target="../tags/tag56.xml"/><Relationship Id="rId1" Type="http://schemas.openxmlformats.org/officeDocument/2006/relationships/tags" Target="../tags/tag55.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tags" Target="../tags/tag61.xml"/><Relationship Id="rId1" Type="http://schemas.openxmlformats.org/officeDocument/2006/relationships/tags" Target="../tags/tag60.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tags" Target="../tags/tag65.xml"/><Relationship Id="rId1" Type="http://schemas.openxmlformats.org/officeDocument/2006/relationships/tags" Target="../tags/tag6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69.xml"/><Relationship Id="rId2" Type="http://schemas.openxmlformats.org/officeDocument/2006/relationships/image" Target="../media/image45.png"/><Relationship Id="rId1" Type="http://schemas.openxmlformats.org/officeDocument/2006/relationships/tags" Target="../tags/tag68.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72.xml"/><Relationship Id="rId4" Type="http://schemas.openxmlformats.org/officeDocument/2006/relationships/image" Target="../media/image47.png"/><Relationship Id="rId3" Type="http://schemas.openxmlformats.org/officeDocument/2006/relationships/tags" Target="../tags/tag71.xml"/><Relationship Id="rId2" Type="http://schemas.openxmlformats.org/officeDocument/2006/relationships/image" Target="../media/image46.png"/><Relationship Id="rId1" Type="http://schemas.openxmlformats.org/officeDocument/2006/relationships/tags" Target="../tags/tag70.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73.xml"/><Relationship Id="rId2" Type="http://schemas.openxmlformats.org/officeDocument/2006/relationships/image" Target="../media/image49.png"/><Relationship Id="rId1" Type="http://schemas.openxmlformats.org/officeDocument/2006/relationships/image" Target="../media/image48.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75.xml"/><Relationship Id="rId2" Type="http://schemas.openxmlformats.org/officeDocument/2006/relationships/image" Target="../media/image50.png"/><Relationship Id="rId1" Type="http://schemas.openxmlformats.org/officeDocument/2006/relationships/tags" Target="../tags/tag74.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81.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tags" Target="../tags/tag80.xml"/><Relationship Id="rId1" Type="http://schemas.openxmlformats.org/officeDocument/2006/relationships/tags" Target="../tags/tag79.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84.xml"/><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tags" Target="../tags/tag83.xml"/><Relationship Id="rId1" Type="http://schemas.openxmlformats.org/officeDocument/2006/relationships/tags" Target="../tags/tag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86.xml"/><Relationship Id="rId2" Type="http://schemas.openxmlformats.org/officeDocument/2006/relationships/image" Target="../media/image55.png"/><Relationship Id="rId1" Type="http://schemas.openxmlformats.org/officeDocument/2006/relationships/tags" Target="../tags/tag85.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89.xml"/><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tags" Target="../tags/tag88.xml"/><Relationship Id="rId1" Type="http://schemas.openxmlformats.org/officeDocument/2006/relationships/tags" Target="../tags/tag87.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91.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tags" Target="../tags/tag90.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93.xml"/><Relationship Id="rId5" Type="http://schemas.openxmlformats.org/officeDocument/2006/relationships/image" Target="../media/image64.png"/><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tags" Target="../tags/tag92.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tags" Target="../tags/tag3.xml"/><Relationship Id="rId3"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9.xm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10.png"/><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image" Target="../media/image16.png"/><Relationship Id="rId6"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tags" Target="../tags/tag12.xml"/><Relationship Id="rId3" Type="http://schemas.openxmlformats.org/officeDocument/2006/relationships/image" Target="../media/image10.png"/><Relationship Id="rId2" Type="http://schemas.openxmlformats.org/officeDocument/2006/relationships/tags" Target="../tags/tag11.xml"/><Relationship Id="rId10" Type="http://schemas.openxmlformats.org/officeDocument/2006/relationships/slideLayout" Target="../slideLayouts/slideLayout4.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1.xml"/><Relationship Id="rId2" Type="http://schemas.openxmlformats.org/officeDocument/2006/relationships/image" Target="../media/image19.png"/><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25.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14348" y="1785926"/>
            <a:ext cx="7559675" cy="1714500"/>
          </a:xfrm>
        </p:spPr>
        <p:txBody>
          <a:bodyPr rtlCol="0"/>
          <a:lstStyle/>
          <a:p>
            <a:pPr fontAlgn="auto">
              <a:spcAft>
                <a:spcPts val="0"/>
              </a:spcAft>
              <a:defRPr/>
            </a:pPr>
            <a:r>
              <a:rPr lang="en-US" altLang="zh-CN" sz="4900" b="1" dirty="0" smtClean="0">
                <a:solidFill>
                  <a:srgbClr val="00549A"/>
                </a:solidFill>
                <a:latin typeface="微软雅黑" panose="020B0503020204020204" pitchFamily="34" charset="-122"/>
                <a:ea typeface="微软雅黑" panose="020B0503020204020204" pitchFamily="34" charset="-122"/>
              </a:rPr>
              <a:t>KIS</a:t>
            </a:r>
            <a:r>
              <a:rPr lang="zh-CN" altLang="en-US" sz="4900" b="1" dirty="0" smtClean="0">
                <a:solidFill>
                  <a:srgbClr val="00549A"/>
                </a:solidFill>
                <a:latin typeface="微软雅黑" panose="020B0503020204020204" pitchFamily="34" charset="-122"/>
                <a:ea typeface="微软雅黑" panose="020B0503020204020204" pitchFamily="34" charset="-122"/>
              </a:rPr>
              <a:t>专业版</a:t>
            </a:r>
            <a:r>
              <a:rPr lang="en-US" altLang="zh-CN" sz="4900" b="1" dirty="0" smtClean="0">
                <a:solidFill>
                  <a:srgbClr val="00549A"/>
                </a:solidFill>
                <a:latin typeface="微软雅黑" panose="020B0503020204020204" pitchFamily="34" charset="-122"/>
                <a:ea typeface="微软雅黑" panose="020B0503020204020204" pitchFamily="34" charset="-122"/>
              </a:rPr>
              <a:t>V14.1</a:t>
            </a:r>
            <a:r>
              <a:rPr lang="zh-CN" altLang="en-US" sz="4900" b="1" dirty="0" smtClean="0">
                <a:solidFill>
                  <a:srgbClr val="00549A"/>
                </a:solidFill>
                <a:latin typeface="微软雅黑" panose="020B0503020204020204" pitchFamily="34" charset="-122"/>
                <a:ea typeface="微软雅黑" panose="020B0503020204020204" pitchFamily="34" charset="-122"/>
              </a:rPr>
              <a:t>培训大纲</a:t>
            </a:r>
            <a:br>
              <a:rPr lang="zh-CN" altLang="en-US" sz="4800" dirty="0" smtClean="0">
                <a:latin typeface="Arial Black" panose="020B0A04020102020204" pitchFamily="34" charset="0"/>
              </a:rPr>
            </a:br>
            <a:r>
              <a:rPr lang="zh-CN" altLang="en-US" sz="2700" dirty="0" smtClean="0">
                <a:latin typeface="Arial Black" panose="020B0A04020102020204" pitchFamily="34" charset="0"/>
              </a:rPr>
              <a:t>                                   </a:t>
            </a:r>
            <a:r>
              <a:rPr lang="en-US" altLang="zh-CN" sz="2700" dirty="0" smtClean="0">
                <a:solidFill>
                  <a:schemeClr val="accent1"/>
                </a:solidFill>
                <a:latin typeface="微软雅黑" panose="020B0503020204020204" pitchFamily="34" charset="-122"/>
                <a:ea typeface="微软雅黑" panose="020B0503020204020204" pitchFamily="34" charset="-122"/>
              </a:rPr>
              <a:t>-</a:t>
            </a:r>
            <a:r>
              <a:rPr lang="zh-CN" altLang="en-US" sz="2700" dirty="0" smtClean="0">
                <a:solidFill>
                  <a:schemeClr val="accent1"/>
                </a:solidFill>
                <a:latin typeface="微软雅黑" panose="020B0503020204020204" pitchFamily="34" charset="-122"/>
                <a:ea typeface="微软雅黑" panose="020B0503020204020204" pitchFamily="34" charset="-122"/>
              </a:rPr>
              <a:t>财务初始化模块</a:t>
            </a:r>
            <a:br>
              <a:rPr lang="zh-CN" altLang="en-US" sz="2600" dirty="0" smtClean="0">
                <a:latin typeface="Arial Black" panose="020B0A04020102020204" pitchFamily="34" charset="0"/>
              </a:rPr>
            </a:br>
            <a:br>
              <a:rPr lang="zh-CN" altLang="en-US" sz="800" dirty="0" smtClean="0">
                <a:latin typeface="Arial Black" panose="020B0A04020102020204" pitchFamily="34" charset="0"/>
              </a:rPr>
            </a:br>
            <a:endParaRPr lang="zh-CN" altLang="en-US" sz="1500" dirty="0" smtClean="0">
              <a:latin typeface="Arial Black" panose="020B0A04020102020204" pitchFamily="34" charset="0"/>
            </a:endParaRPr>
          </a:p>
        </p:txBody>
      </p:sp>
      <p:sp>
        <p:nvSpPr>
          <p:cNvPr id="206853" name="Rectangle 5"/>
          <p:cNvSpPr>
            <a:spLocks noChangeArrowheads="1"/>
          </p:cNvSpPr>
          <p:nvPr/>
        </p:nvSpPr>
        <p:spPr bwMode="auto">
          <a:xfrm>
            <a:off x="5724128" y="4357688"/>
            <a:ext cx="3240360" cy="431800"/>
          </a:xfrm>
          <a:prstGeom prst="rect">
            <a:avLst/>
          </a:prstGeom>
          <a:noFill/>
          <a:ln w="9525">
            <a:noFill/>
            <a:miter lim="800000"/>
          </a:ln>
          <a:effectLst/>
        </p:spPr>
        <p:txBody>
          <a:bodyPr/>
          <a:lstStyle/>
          <a:p>
            <a:pPr algn="ctr" fontAlgn="auto">
              <a:spcBef>
                <a:spcPts val="0"/>
              </a:spcBef>
              <a:spcAft>
                <a:spcPts val="0"/>
              </a:spcAft>
              <a:buClr>
                <a:srgbClr val="003399"/>
              </a:buClr>
              <a:defRPr/>
            </a:pPr>
            <a:r>
              <a:rPr lang="en-US" altLang="zh-CN" sz="2000" dirty="0" smtClean="0">
                <a:solidFill>
                  <a:schemeClr val="bg2"/>
                </a:solidFill>
                <a:effectLst>
                  <a:outerShdw blurRad="38100" dist="38100" dir="2700000" algn="tl">
                    <a:srgbClr val="C0C0C0"/>
                  </a:outerShdw>
                </a:effectLst>
                <a:latin typeface="黑体" panose="02010609060101010101" pitchFamily="2" charset="-122"/>
              </a:rPr>
              <a:t>KIS</a:t>
            </a:r>
            <a:r>
              <a:rPr lang="zh-CN" altLang="en-US" sz="2000" dirty="0" smtClean="0">
                <a:solidFill>
                  <a:schemeClr val="bg2"/>
                </a:solidFill>
                <a:effectLst>
                  <a:outerShdw blurRad="38100" dist="38100" dir="2700000" algn="tl">
                    <a:srgbClr val="C0C0C0"/>
                  </a:outerShdw>
                </a:effectLst>
                <a:latin typeface="黑体" panose="02010609060101010101" pitchFamily="2" charset="-122"/>
              </a:rPr>
              <a:t>服务产品与技术支持部</a:t>
            </a:r>
            <a:endParaRPr lang="zh-CN" altLang="en-US" sz="2000" dirty="0">
              <a:solidFill>
                <a:schemeClr val="bg2"/>
              </a:solidFill>
              <a:effectLst>
                <a:outerShdw blurRad="38100" dist="38100" dir="2700000" algn="tl">
                  <a:srgbClr val="C0C0C0"/>
                </a:outerShdw>
              </a:effectLst>
              <a:latin typeface="黑体" panose="02010609060101010101" pitchFamily="2" charset="-122"/>
            </a:endParaRPr>
          </a:p>
        </p:txBody>
      </p:sp>
      <p:pic>
        <p:nvPicPr>
          <p:cNvPr id="4" name="图片 3" descr="0310金蝶品牌下属logo-00.png"/>
          <p:cNvPicPr>
            <a:picLocks noChangeAspect="1"/>
          </p:cNvPicPr>
          <p:nvPr/>
        </p:nvPicPr>
        <p:blipFill rotWithShape="1">
          <a:blip r:embed="rId1" cstate="email"/>
          <a:srcRect l="2946" t="-5761" r="-2946" b="5761"/>
          <a:stretch>
            <a:fillRect/>
          </a:stretch>
        </p:blipFill>
        <p:spPr>
          <a:xfrm>
            <a:off x="3643306" y="1000108"/>
            <a:ext cx="1015945" cy="772020"/>
          </a:xfrm>
          <a:prstGeom prst="plaque">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378460" y="3743960"/>
            <a:ext cx="3860800" cy="15113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solidFill>
                  <a:srgbClr val="FF0000"/>
                </a:solidFill>
                <a:effectLst>
                  <a:outerShdw blurRad="50800" dist="38100" dir="10800000" algn="r" rotWithShape="0">
                    <a:prstClr val="black">
                      <a:alpha val="40000"/>
                    </a:prstClr>
                  </a:outerShdw>
                </a:effectLst>
              </a:rPr>
              <a:t>注意</a:t>
            </a:r>
            <a:r>
              <a:rPr lang="zh-CN" altLang="en-US" sz="2000" dirty="0" smtClean="0">
                <a:solidFill>
                  <a:srgbClr val="FF0000"/>
                </a:solidFill>
              </a:rPr>
              <a:t>：</a:t>
            </a:r>
            <a:r>
              <a:rPr lang="zh-CN" altLang="en-US" sz="2000" dirty="0" smtClean="0">
                <a:solidFill>
                  <a:srgbClr val="FF0000"/>
                </a:solidFill>
                <a:latin typeface="仿宋" panose="02010609060101010101" charset="-122"/>
                <a:ea typeface="仿宋" panose="02010609060101010101" charset="-122"/>
              </a:rPr>
              <a:t>科目若是增加二级科目尽量在没有使用本科目的情况下增加，若是有数据了再增加会使一级科目的数据全部转移到第一个新建二级科目上</a:t>
            </a:r>
            <a:endParaRPr lang="zh-CN" altLang="en-US" sz="2000" dirty="0" smtClean="0">
              <a:solidFill>
                <a:srgbClr val="FF0000"/>
              </a:solidFill>
              <a:latin typeface="仿宋" panose="02010609060101010101" charset="-122"/>
              <a:ea typeface="仿宋" panose="02010609060101010101" charset="-122"/>
            </a:endParaRPr>
          </a:p>
        </p:txBody>
      </p:sp>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570895" y="1909924"/>
            <a:ext cx="3944454" cy="1993565"/>
          </a:xfrm>
          <a:prstGeom prst="rect">
            <a:avLst/>
          </a:prstGeom>
        </p:spPr>
      </p:pic>
      <p:pic>
        <p:nvPicPr>
          <p:cNvPr id="11" name="图片 10"/>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4570895" y="4065403"/>
            <a:ext cx="3944454" cy="1993565"/>
          </a:xfrm>
          <a:prstGeom prst="rect">
            <a:avLst/>
          </a:prstGeom>
        </p:spPr>
      </p:pic>
      <p:sp>
        <p:nvSpPr>
          <p:cNvPr id="2" name="文本占位符 11"/>
          <p:cNvSpPr txBox="1"/>
          <p:nvPr>
            <p:custDataLst>
              <p:tags r:id="rId5"/>
            </p:custDataLst>
          </p:nvPr>
        </p:nvSpPr>
        <p:spPr>
          <a:xfrm>
            <a:off x="378460" y="970280"/>
            <a:ext cx="6901180" cy="939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3</a:t>
            </a:r>
            <a:r>
              <a:rPr lang="zh-CN" altLang="en-US" sz="2000" dirty="0" smtClean="0"/>
              <a:t>、应收、预收科目要挂核算项目客户，应付、预付科目需要挂核算项目供应商。</a:t>
            </a:r>
            <a:endParaRPr lang="zh-CN" altLang="en-US" sz="2000" dirty="0" smtClean="0"/>
          </a:p>
        </p:txBody>
      </p:sp>
      <p:pic>
        <p:nvPicPr>
          <p:cNvPr id="3" name="图片 11"/>
          <p:cNvPicPr>
            <a:picLocks noChangeAspect="1"/>
          </p:cNvPicPr>
          <p:nvPr/>
        </p:nvPicPr>
        <p:blipFill>
          <a:blip r:embed="rId6"/>
          <a:stretch>
            <a:fillRect/>
          </a:stretch>
        </p:blipFill>
        <p:spPr>
          <a:xfrm>
            <a:off x="4570413" y="1379855"/>
            <a:ext cx="4018915" cy="2428240"/>
          </a:xfrm>
          <a:prstGeom prst="rect">
            <a:avLst/>
          </a:prstGeom>
        </p:spPr>
      </p:pic>
      <p:pic>
        <p:nvPicPr>
          <p:cNvPr id="12" name="图片 12"/>
          <p:cNvPicPr>
            <a:picLocks noChangeAspect="1"/>
          </p:cNvPicPr>
          <p:nvPr/>
        </p:nvPicPr>
        <p:blipFill>
          <a:blip r:embed="rId7"/>
          <a:stretch>
            <a:fillRect/>
          </a:stretch>
        </p:blipFill>
        <p:spPr>
          <a:xfrm>
            <a:off x="4624070" y="3977005"/>
            <a:ext cx="3990340" cy="2790190"/>
          </a:xfrm>
          <a:prstGeom prst="rect">
            <a:avLst/>
          </a:prstGeom>
        </p:spPr>
      </p:pic>
    </p:spTree>
    <p:custDataLst>
      <p:tags r:id="rId8"/>
    </p:custData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3" name="标题 1"/>
          <p:cNvSpPr txBox="1"/>
          <p:nvPr>
            <p:custDataLst>
              <p:tags r:id="rId1"/>
            </p:custDataLst>
          </p:nvPr>
        </p:nvSpPr>
        <p:spPr>
          <a:xfrm>
            <a:off x="629841" y="820396"/>
            <a:ext cx="7885509" cy="953984"/>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lang="zh-CN" altLang="en-US" sz="4000" kern="1200" dirty="0">
                <a:solidFill>
                  <a:schemeClr val="tx1"/>
                </a:solidFill>
                <a:latin typeface="+mj-lt"/>
                <a:ea typeface="+mj-ea"/>
                <a:cs typeface="+mj-cs"/>
              </a:defRPr>
            </a:lvl1pPr>
          </a:lstStyle>
          <a:p>
            <a:r>
              <a:rPr lang="zh-CN" altLang="en-US" sz="3600" dirty="0" smtClean="0">
                <a:solidFill>
                  <a:schemeClr val="accent1"/>
                </a:solidFill>
              </a:rPr>
              <a:t>四、初始化数据</a:t>
            </a:r>
            <a:endParaRPr lang="zh-CN" altLang="en-US" sz="3600" dirty="0" smtClean="0">
              <a:solidFill>
                <a:schemeClr val="accent1"/>
              </a:solidFill>
            </a:endParaRPr>
          </a:p>
        </p:txBody>
      </p:sp>
      <p:sp>
        <p:nvSpPr>
          <p:cNvPr id="14" name="文本占位符 11"/>
          <p:cNvSpPr txBox="1"/>
          <p:nvPr>
            <p:custDataLst>
              <p:tags r:id="rId2"/>
            </p:custDataLst>
          </p:nvPr>
        </p:nvSpPr>
        <p:spPr>
          <a:xfrm>
            <a:off x="628650" y="1905635"/>
            <a:ext cx="4373245" cy="937260"/>
          </a:xfrm>
          <a:prstGeom prst="rect">
            <a:avLst/>
          </a:prstGeom>
        </p:spPr>
        <p:txBody>
          <a:bodyPr>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smtClean="0"/>
              <a:t>1、点击“基础设置”，财务参数和出纳参数必须设置好启用期间，一旦选用，不可以更改。</a:t>
            </a:r>
            <a:endParaRPr lang="zh-CN" altLang="en-US" sz="2000" dirty="0" smtClean="0"/>
          </a:p>
        </p:txBody>
      </p:sp>
      <p:pic>
        <p:nvPicPr>
          <p:cNvPr id="7" name="图片 7"/>
          <p:cNvPicPr>
            <a:picLocks noChangeAspect="1"/>
          </p:cNvPicPr>
          <p:nvPr/>
        </p:nvPicPr>
        <p:blipFill>
          <a:blip r:embed="rId3"/>
          <a:stretch>
            <a:fillRect/>
          </a:stretch>
        </p:blipFill>
        <p:spPr>
          <a:xfrm>
            <a:off x="1044575" y="2612390"/>
            <a:ext cx="6198870" cy="3702050"/>
          </a:xfrm>
          <a:prstGeom prst="rect">
            <a:avLst/>
          </a:prstGeom>
        </p:spPr>
      </p:pic>
    </p:spTree>
    <p:custDataLst>
      <p:tags r:id="rId4"/>
    </p:custData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文本框 1"/>
          <p:cNvSpPr txBox="1"/>
          <p:nvPr/>
        </p:nvSpPr>
        <p:spPr>
          <a:xfrm>
            <a:off x="875030" y="1117600"/>
            <a:ext cx="5354955" cy="352425"/>
          </a:xfrm>
          <a:prstGeom prst="rect">
            <a:avLst/>
          </a:prstGeom>
          <a:noFill/>
        </p:spPr>
        <p:txBody>
          <a:bodyPr wrap="square" rtlCol="0" anchor="t">
            <a:spAutoFit/>
          </a:bodyPr>
          <a:p>
            <a:pPr marL="0" indent="0">
              <a:buNone/>
            </a:pPr>
            <a:r>
              <a:rPr lang="zh-CN" altLang="en-US" dirty="0" smtClean="0">
                <a:sym typeface="+mn-ea"/>
              </a:rPr>
              <a:t>2、录入期初数据。含有 需要 </a:t>
            </a:r>
            <a:r>
              <a:rPr lang="zh-CN" altLang="en-US" dirty="0" smtClean="0">
                <a:solidFill>
                  <a:srgbClr val="FF0000"/>
                </a:solidFill>
                <a:latin typeface="Arial" panose="020B0604020202020204" pitchFamily="34" charset="0"/>
                <a:sym typeface="+mn-ea"/>
              </a:rPr>
              <a:t>√ </a:t>
            </a:r>
            <a:r>
              <a:rPr lang="zh-CN" altLang="en-US" dirty="0" smtClean="0">
                <a:sym typeface="+mn-ea"/>
              </a:rPr>
              <a:t>点开才能输入数据。</a:t>
            </a:r>
            <a:endParaRPr lang="zh-CN" altLang="en-US"/>
          </a:p>
        </p:txBody>
      </p:sp>
      <p:pic>
        <p:nvPicPr>
          <p:cNvPr id="10" name="图片 10"/>
          <p:cNvPicPr>
            <a:picLocks noChangeAspect="1"/>
          </p:cNvPicPr>
          <p:nvPr/>
        </p:nvPicPr>
        <p:blipFill>
          <a:blip r:embed="rId1"/>
          <a:stretch>
            <a:fillRect/>
          </a:stretch>
        </p:blipFill>
        <p:spPr>
          <a:xfrm>
            <a:off x="1296670" y="1898015"/>
            <a:ext cx="5716905" cy="3019425"/>
          </a:xfrm>
          <a:prstGeom prst="rect">
            <a:avLst/>
          </a:prstGeom>
        </p:spPr>
      </p:pic>
      <p:sp>
        <p:nvSpPr>
          <p:cNvPr id="3" name="文本框 2"/>
          <p:cNvSpPr txBox="1"/>
          <p:nvPr/>
        </p:nvSpPr>
        <p:spPr>
          <a:xfrm>
            <a:off x="1200785" y="5295265"/>
            <a:ext cx="5908040" cy="596265"/>
          </a:xfrm>
          <a:prstGeom prst="rect">
            <a:avLst/>
          </a:prstGeom>
          <a:noFill/>
        </p:spPr>
        <p:txBody>
          <a:bodyPr wrap="square" rtlCol="0" anchor="t">
            <a:spAutoFit/>
          </a:bodyPr>
          <a:p>
            <a:pPr marL="0" indent="0">
              <a:buNone/>
            </a:pPr>
            <a:r>
              <a:rPr lang="en-US" altLang="zh-CN" dirty="0" smtClean="0">
                <a:sym typeface="+mn-ea"/>
              </a:rPr>
              <a:t>3</a:t>
            </a:r>
            <a:r>
              <a:rPr lang="zh-CN" altLang="en-US" dirty="0" smtClean="0">
                <a:sym typeface="+mn-ea"/>
              </a:rPr>
              <a:t>、点击启用财务系统即可。</a:t>
            </a:r>
            <a:r>
              <a:rPr lang="zh-CN" altLang="en-US" dirty="0" smtClean="0">
                <a:solidFill>
                  <a:srgbClr val="FF0000"/>
                </a:solidFill>
                <a:sym typeface="+mn-ea"/>
              </a:rPr>
              <a:t>（如果有固定资</a:t>
            </a:r>
            <a:endParaRPr lang="zh-CN" altLang="en-US" dirty="0" smtClean="0">
              <a:solidFill>
                <a:srgbClr val="FF0000"/>
              </a:solidFill>
            </a:endParaRPr>
          </a:p>
          <a:p>
            <a:pPr marL="0" indent="0">
              <a:buNone/>
            </a:pPr>
            <a:r>
              <a:rPr lang="zh-CN" altLang="en-US" dirty="0" smtClean="0">
                <a:solidFill>
                  <a:srgbClr val="FF0000"/>
                </a:solidFill>
                <a:sym typeface="+mn-ea"/>
              </a:rPr>
              <a:t>产模块需要将固定资产卡片录入系统才能启用财务系统）</a:t>
            </a:r>
            <a:endParaRPr lang="zh-CN" altLang="en-US"/>
          </a:p>
        </p:txBody>
      </p:sp>
    </p:spTree>
    <p:custDataLst>
      <p:tags r:id="rId2"/>
    </p:custData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3" name="标题 1"/>
          <p:cNvSpPr txBox="1"/>
          <p:nvPr>
            <p:custDataLst>
              <p:tags r:id="rId1"/>
            </p:custDataLst>
          </p:nvPr>
        </p:nvSpPr>
        <p:spPr>
          <a:xfrm>
            <a:off x="629920" y="294005"/>
            <a:ext cx="7885430" cy="1341755"/>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lang="zh-CN" altLang="en-US" sz="4000" kern="1200" dirty="0">
                <a:solidFill>
                  <a:schemeClr val="tx1"/>
                </a:solidFill>
                <a:latin typeface="+mj-lt"/>
                <a:ea typeface="+mj-ea"/>
                <a:cs typeface="+mj-cs"/>
              </a:defRPr>
            </a:lvl1pPr>
          </a:lstStyle>
          <a:p>
            <a:pPr algn="l"/>
            <a:r>
              <a:rPr lang="zh-CN" altLang="en-US" sz="5400" baseline="30000" dirty="0" smtClean="0">
                <a:solidFill>
                  <a:schemeClr val="accent1"/>
                </a:solidFill>
              </a:rPr>
              <a:t>五、凭证处理流程</a:t>
            </a:r>
            <a:endParaRPr lang="zh-CN" altLang="en-US" sz="5400" baseline="30000" dirty="0" smtClean="0">
              <a:solidFill>
                <a:schemeClr val="accent1"/>
              </a:solidFill>
            </a:endParaRPr>
          </a:p>
        </p:txBody>
      </p:sp>
      <p:sp>
        <p:nvSpPr>
          <p:cNvPr id="2" name="文本占位符 11"/>
          <p:cNvSpPr txBox="1"/>
          <p:nvPr>
            <p:custDataLst>
              <p:tags r:id="rId2"/>
            </p:custDataLst>
          </p:nvPr>
        </p:nvSpPr>
        <p:spPr>
          <a:xfrm>
            <a:off x="543560" y="1819910"/>
            <a:ext cx="7808595" cy="11385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smtClean="0"/>
              <a:t>凭证录入→凭证管理（审核）→凭证过账→结转损益（收入费用自动结转到本年利润，生成一张新凭证）→凭证管理（审核）→凭证过账→期末结账→系统右下角的系统期间会跳到下一期。</a:t>
            </a:r>
            <a:endParaRPr lang="zh-CN" altLang="en-US" sz="2000" dirty="0" smtClean="0"/>
          </a:p>
        </p:txBody>
      </p:sp>
      <p:pic>
        <p:nvPicPr>
          <p:cNvPr id="3" name="图片 13"/>
          <p:cNvPicPr>
            <a:picLocks noChangeAspect="1"/>
          </p:cNvPicPr>
          <p:nvPr/>
        </p:nvPicPr>
        <p:blipFill>
          <a:blip r:embed="rId3"/>
          <a:stretch>
            <a:fillRect/>
          </a:stretch>
        </p:blipFill>
        <p:spPr>
          <a:xfrm>
            <a:off x="804545" y="3265170"/>
            <a:ext cx="7534910" cy="771525"/>
          </a:xfrm>
          <a:prstGeom prst="rect">
            <a:avLst/>
          </a:prstGeom>
        </p:spPr>
      </p:pic>
    </p:spTree>
    <p:custDataLst>
      <p:tags r:id="rId4"/>
    </p:custData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489615" y="512924"/>
            <a:ext cx="3944454" cy="1993565"/>
          </a:xfrm>
          <a:prstGeom prst="rect">
            <a:avLst/>
          </a:prstGeom>
        </p:spPr>
      </p:pic>
      <p:pic>
        <p:nvPicPr>
          <p:cNvPr id="11" name="图片 10"/>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4570895" y="4065403"/>
            <a:ext cx="3944454" cy="1993565"/>
          </a:xfrm>
          <a:prstGeom prst="rect">
            <a:avLst/>
          </a:prstGeom>
        </p:spPr>
      </p:pic>
      <p:sp>
        <p:nvSpPr>
          <p:cNvPr id="4" name="文本占位符 11"/>
          <p:cNvSpPr txBox="1"/>
          <p:nvPr>
            <p:custDataLst>
              <p:tags r:id="rId4"/>
            </p:custDataLst>
          </p:nvPr>
        </p:nvSpPr>
        <p:spPr>
          <a:xfrm>
            <a:off x="297815" y="1780540"/>
            <a:ext cx="3860800" cy="7258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1</a:t>
            </a:r>
            <a:r>
              <a:rPr lang="zh-CN" altLang="en-US" sz="2000" dirty="0" smtClean="0"/>
              <a:t>、</a:t>
            </a:r>
            <a:r>
              <a:rPr lang="zh-CN" altLang="en-US" sz="2000" dirty="0" smtClean="0">
                <a:solidFill>
                  <a:srgbClr val="FF0000"/>
                </a:solidFill>
              </a:rPr>
              <a:t>凭证录入</a:t>
            </a:r>
            <a:r>
              <a:rPr lang="zh-CN" altLang="en-US" sz="2000" dirty="0" smtClean="0"/>
              <a:t>：</a:t>
            </a:r>
            <a:endParaRPr lang="zh-CN" altLang="en-US" sz="2000" dirty="0" smtClean="0"/>
          </a:p>
        </p:txBody>
      </p:sp>
      <p:pic>
        <p:nvPicPr>
          <p:cNvPr id="5" name="图片 14"/>
          <p:cNvPicPr>
            <a:picLocks noChangeAspect="1"/>
          </p:cNvPicPr>
          <p:nvPr/>
        </p:nvPicPr>
        <p:blipFill>
          <a:blip r:embed="rId5"/>
          <a:stretch>
            <a:fillRect/>
          </a:stretch>
        </p:blipFill>
        <p:spPr>
          <a:xfrm>
            <a:off x="2945765" y="789940"/>
            <a:ext cx="5274310" cy="1438910"/>
          </a:xfrm>
          <a:prstGeom prst="rect">
            <a:avLst/>
          </a:prstGeom>
        </p:spPr>
      </p:pic>
      <p:sp>
        <p:nvSpPr>
          <p:cNvPr id="6" name="文本占位符 11"/>
          <p:cNvSpPr txBox="1"/>
          <p:nvPr>
            <p:custDataLst>
              <p:tags r:id="rId6"/>
            </p:custDataLst>
          </p:nvPr>
        </p:nvSpPr>
        <p:spPr>
          <a:xfrm>
            <a:off x="574040" y="2860675"/>
            <a:ext cx="7860030" cy="7645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t>功能栏中的“选项”，可以对凭证进行设置。这些可自己根据需要选中使用。</a:t>
            </a:r>
            <a:endParaRPr lang="zh-CN" altLang="en-US" sz="2000" dirty="0" smtClean="0"/>
          </a:p>
        </p:txBody>
      </p:sp>
      <p:pic>
        <p:nvPicPr>
          <p:cNvPr id="15" name="图片 15"/>
          <p:cNvPicPr>
            <a:picLocks noChangeAspect="1"/>
          </p:cNvPicPr>
          <p:nvPr/>
        </p:nvPicPr>
        <p:blipFill>
          <a:blip r:embed="rId7"/>
          <a:stretch>
            <a:fillRect/>
          </a:stretch>
        </p:blipFill>
        <p:spPr>
          <a:xfrm>
            <a:off x="1623695" y="3518535"/>
            <a:ext cx="5274310" cy="3087370"/>
          </a:xfrm>
          <a:prstGeom prst="rect">
            <a:avLst/>
          </a:prstGeom>
        </p:spPr>
      </p:pic>
    </p:spTree>
    <p:custDataLst>
      <p:tags r:id="rId8"/>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628650" y="566420"/>
            <a:ext cx="3627755" cy="842645"/>
          </a:xfrm>
          <a:prstGeom prst="rect">
            <a:avLst/>
          </a:prstGeom>
        </p:spPr>
        <p:txBody>
          <a:bodyPr>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2</a:t>
            </a:r>
            <a:r>
              <a:rPr lang="zh-CN" altLang="en-US" sz="2000" dirty="0" smtClean="0"/>
              <a:t>、</a:t>
            </a:r>
            <a:r>
              <a:rPr lang="zh-CN" altLang="en-US" sz="2000" dirty="0" smtClean="0">
                <a:solidFill>
                  <a:srgbClr val="FF0000"/>
                </a:solidFill>
              </a:rPr>
              <a:t>凭证管理（审核）</a:t>
            </a:r>
            <a:r>
              <a:rPr lang="zh-CN" altLang="en-US" sz="2000" dirty="0" smtClean="0"/>
              <a:t>：在过滤条件中选中未审核，确定后会出现未审核的凭证</a:t>
            </a:r>
            <a:endParaRPr lang="zh-CN" altLang="en-US" sz="2000" dirty="0" smtClean="0"/>
          </a:p>
        </p:txBody>
      </p:sp>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812830" y="1158719"/>
            <a:ext cx="3944454" cy="1993565"/>
          </a:xfrm>
          <a:prstGeom prst="rect">
            <a:avLst/>
          </a:prstGeom>
        </p:spPr>
      </p:pic>
      <p:sp>
        <p:nvSpPr>
          <p:cNvPr id="2" name="文本占位符 11"/>
          <p:cNvSpPr txBox="1"/>
          <p:nvPr>
            <p:custDataLst>
              <p:tags r:id="rId4"/>
            </p:custDataLst>
          </p:nvPr>
        </p:nvSpPr>
        <p:spPr>
          <a:xfrm>
            <a:off x="2910840" y="6075680"/>
            <a:ext cx="4069080" cy="4387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1400" b="1" dirty="0" smtClean="0">
                <a:solidFill>
                  <a:schemeClr val="tx1"/>
                </a:solidFill>
              </a:rPr>
              <a:t>在操作里可以成批审核凭证</a:t>
            </a:r>
            <a:endParaRPr sz="1400" b="1" dirty="0" smtClean="0">
              <a:solidFill>
                <a:schemeClr val="tx1"/>
              </a:solidFill>
            </a:endParaRPr>
          </a:p>
        </p:txBody>
      </p:sp>
      <p:pic>
        <p:nvPicPr>
          <p:cNvPr id="16" name="图片 16"/>
          <p:cNvPicPr>
            <a:picLocks noChangeAspect="1"/>
          </p:cNvPicPr>
          <p:nvPr/>
        </p:nvPicPr>
        <p:blipFill>
          <a:blip r:embed="rId5"/>
          <a:stretch>
            <a:fillRect/>
          </a:stretch>
        </p:blipFill>
        <p:spPr>
          <a:xfrm>
            <a:off x="4413885" y="64135"/>
            <a:ext cx="4438015" cy="2639695"/>
          </a:xfrm>
          <a:prstGeom prst="rect">
            <a:avLst/>
          </a:prstGeom>
        </p:spPr>
      </p:pic>
      <p:pic>
        <p:nvPicPr>
          <p:cNvPr id="17" name="图片 17"/>
          <p:cNvPicPr>
            <a:picLocks noChangeAspect="1"/>
          </p:cNvPicPr>
          <p:nvPr/>
        </p:nvPicPr>
        <p:blipFill>
          <a:blip r:embed="rId6"/>
          <a:stretch>
            <a:fillRect/>
          </a:stretch>
        </p:blipFill>
        <p:spPr>
          <a:xfrm>
            <a:off x="3577590" y="2390140"/>
            <a:ext cx="5274310" cy="2233930"/>
          </a:xfrm>
          <a:prstGeom prst="rect">
            <a:avLst/>
          </a:prstGeom>
        </p:spPr>
      </p:pic>
      <p:pic>
        <p:nvPicPr>
          <p:cNvPr id="18" name="图片 18"/>
          <p:cNvPicPr>
            <a:picLocks noChangeAspect="1"/>
          </p:cNvPicPr>
          <p:nvPr/>
        </p:nvPicPr>
        <p:blipFill>
          <a:blip r:embed="rId7"/>
          <a:stretch>
            <a:fillRect/>
          </a:stretch>
        </p:blipFill>
        <p:spPr>
          <a:xfrm>
            <a:off x="628333" y="3523615"/>
            <a:ext cx="2352675" cy="2990850"/>
          </a:xfrm>
          <a:prstGeom prst="rect">
            <a:avLst/>
          </a:prstGeom>
        </p:spPr>
      </p:pic>
    </p:spTree>
    <p:custDataLst>
      <p:tags r:id="rId8"/>
    </p:custData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19" name="图片 19"/>
          <p:cNvPicPr>
            <a:picLocks noChangeAspect="1"/>
          </p:cNvPicPr>
          <p:nvPr/>
        </p:nvPicPr>
        <p:blipFill>
          <a:blip r:embed="rId1"/>
          <a:stretch>
            <a:fillRect/>
          </a:stretch>
        </p:blipFill>
        <p:spPr>
          <a:xfrm>
            <a:off x="706755" y="713105"/>
            <a:ext cx="3550285" cy="2350135"/>
          </a:xfrm>
          <a:prstGeom prst="rect">
            <a:avLst/>
          </a:prstGeom>
        </p:spPr>
      </p:pic>
      <p:sp>
        <p:nvSpPr>
          <p:cNvPr id="100" name="文本框 99"/>
          <p:cNvSpPr txBox="1"/>
          <p:nvPr/>
        </p:nvSpPr>
        <p:spPr>
          <a:xfrm>
            <a:off x="4169410" y="1751965"/>
            <a:ext cx="2948940" cy="396240"/>
          </a:xfrm>
          <a:prstGeom prst="rect">
            <a:avLst/>
          </a:prstGeom>
          <a:noFill/>
          <a:ln w="9525">
            <a:noFill/>
          </a:ln>
        </p:spPr>
        <p:txBody>
          <a:bodyPr wrap="square">
            <a:spAutoFit/>
          </a:bodyPr>
          <a:p>
            <a:pPr marL="0" indent="0" algn="l"/>
            <a:r>
              <a:rPr lang="zh-CN" altLang="en-US" sz="2000" b="0" u="none">
                <a:latin typeface="宋体" panose="02010600030101010101" pitchFamily="2" charset="-122"/>
                <a:ea typeface="宋体" panose="02010600030101010101" pitchFamily="2" charset="-122"/>
                <a:cs typeface="宋体" panose="02010600030101010101" pitchFamily="2" charset="-122"/>
              </a:rPr>
              <a:t>也可以成批反审核</a:t>
            </a:r>
            <a:endParaRPr lang="zh-CN" altLang="en-US" sz="2000" b="0" u="none">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520065" y="3063240"/>
            <a:ext cx="8500110" cy="1371600"/>
          </a:xfrm>
          <a:prstGeom prst="rect">
            <a:avLst/>
          </a:prstGeom>
          <a:noFill/>
          <a:ln w="9525">
            <a:noFill/>
          </a:ln>
        </p:spPr>
        <p:txBody>
          <a:bodyPr wrap="square">
            <a:spAutoFit/>
          </a:bodyPr>
          <a:p>
            <a:pPr marL="0" indent="0" algn="l"/>
            <a:r>
              <a:rPr lang="zh-CN" altLang="en-US" sz="2800" b="0" u="none">
                <a:solidFill>
                  <a:srgbClr val="FF0000"/>
                </a:solidFill>
                <a:latin typeface="宋体" panose="02010600030101010101" pitchFamily="2" charset="-122"/>
                <a:ea typeface="宋体" panose="02010600030101010101" pitchFamily="2" charset="-122"/>
                <a:cs typeface="宋体" panose="02010600030101010101" pitchFamily="2" charset="-122"/>
              </a:rPr>
              <a:t>注意：若是过滤条件中选中未审核，那么在你审核凭证后刷新下，则页面不显示凭证是正常的，这时你可以过滤条件选择已审核来查看凭证。</a:t>
            </a:r>
            <a:endParaRPr lang="zh-CN" altLang="en-US" sz="2800" b="0" u="none">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585470" y="307975"/>
            <a:ext cx="6814820" cy="9550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3</a:t>
            </a:r>
            <a:r>
              <a:rPr lang="zh-CN" altLang="en-US" sz="2000" dirty="0" smtClean="0"/>
              <a:t>、</a:t>
            </a:r>
            <a:r>
              <a:rPr lang="zh-CN" altLang="en-US" sz="2000" dirty="0" smtClean="0">
                <a:solidFill>
                  <a:srgbClr val="FF0000"/>
                </a:solidFill>
              </a:rPr>
              <a:t>凭证过账</a:t>
            </a:r>
            <a:r>
              <a:rPr lang="zh-CN" altLang="en-US" sz="2000" dirty="0" smtClean="0"/>
              <a:t>：点击凭证过账，点下一步即可，凭证自动过账。</a:t>
            </a:r>
            <a:endParaRPr lang="zh-CN" altLang="en-US" sz="2000" dirty="0" smtClean="0"/>
          </a:p>
        </p:txBody>
      </p:sp>
      <p:pic>
        <p:nvPicPr>
          <p:cNvPr id="22" name="图片 22"/>
          <p:cNvPicPr>
            <a:picLocks noChangeAspect="1"/>
          </p:cNvPicPr>
          <p:nvPr/>
        </p:nvPicPr>
        <p:blipFill>
          <a:blip r:embed="rId2"/>
          <a:stretch>
            <a:fillRect/>
          </a:stretch>
        </p:blipFill>
        <p:spPr>
          <a:xfrm>
            <a:off x="1459230" y="1315085"/>
            <a:ext cx="6401435" cy="4694555"/>
          </a:xfrm>
          <a:prstGeom prst="rect">
            <a:avLst/>
          </a:prstGeom>
        </p:spPr>
      </p:pic>
    </p:spTree>
    <p:custDataLst>
      <p:tags r:id="rId3"/>
    </p:custData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628650" y="386080"/>
            <a:ext cx="6391275" cy="13347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smtClean="0"/>
              <a:t>4、</a:t>
            </a:r>
            <a:r>
              <a:rPr lang="zh-CN" altLang="en-US" sz="2000" dirty="0" smtClean="0">
                <a:solidFill>
                  <a:srgbClr val="FF0000"/>
                </a:solidFill>
              </a:rPr>
              <a:t>结转损益</a:t>
            </a:r>
            <a:r>
              <a:rPr lang="zh-CN" altLang="en-US" sz="1800" dirty="0" smtClean="0"/>
              <a:t>：凭证过账后点击结转损益（下一步→下一步→完成即可），把收入费用损益类科目自动结转到本年利润，生成一张新凭证。</a:t>
            </a:r>
            <a:endParaRPr lang="zh-CN" altLang="en-US" sz="1800" dirty="0" smtClean="0"/>
          </a:p>
        </p:txBody>
      </p:sp>
      <p:sp>
        <p:nvSpPr>
          <p:cNvPr id="4" name="文本占位符 11"/>
          <p:cNvSpPr txBox="1"/>
          <p:nvPr>
            <p:custDataLst>
              <p:tags r:id="rId2"/>
            </p:custDataLst>
          </p:nvPr>
        </p:nvSpPr>
        <p:spPr>
          <a:xfrm>
            <a:off x="709930" y="2655570"/>
            <a:ext cx="6249035" cy="627380"/>
          </a:xfrm>
          <a:prstGeom prst="rect">
            <a:avLst/>
          </a:prstGeom>
        </p:spPr>
        <p:txBody>
          <a:bodyPr>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smtClean="0"/>
              <a:t>6、</a:t>
            </a:r>
            <a:r>
              <a:rPr lang="zh-CN" altLang="en-US" sz="2000" dirty="0" smtClean="0">
                <a:solidFill>
                  <a:srgbClr val="FF0000"/>
                </a:solidFill>
              </a:rPr>
              <a:t>凭证过账</a:t>
            </a:r>
            <a:r>
              <a:rPr lang="zh-CN" altLang="en-US" sz="2000" dirty="0" smtClean="0"/>
              <a:t>：再次点击凭证过账，将新生成的结转凭证过账，凭证自动过账。</a:t>
            </a:r>
            <a:endParaRPr lang="zh-CN" altLang="en-US" sz="2000" dirty="0" smtClean="0"/>
          </a:p>
        </p:txBody>
      </p:sp>
      <p:sp>
        <p:nvSpPr>
          <p:cNvPr id="5" name="文本占位符 11"/>
          <p:cNvSpPr txBox="1"/>
          <p:nvPr>
            <p:custDataLst>
              <p:tags r:id="rId3"/>
            </p:custDataLst>
          </p:nvPr>
        </p:nvSpPr>
        <p:spPr>
          <a:xfrm>
            <a:off x="628650" y="1577340"/>
            <a:ext cx="6330950" cy="738505"/>
          </a:xfrm>
          <a:prstGeom prst="rect">
            <a:avLst/>
          </a:prstGeom>
        </p:spPr>
        <p:txBody>
          <a:bodyPr>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smtClean="0"/>
              <a:t>5、</a:t>
            </a:r>
            <a:r>
              <a:rPr lang="zh-CN" altLang="en-US" sz="2000" dirty="0" smtClean="0">
                <a:solidFill>
                  <a:srgbClr val="FF0000"/>
                </a:solidFill>
              </a:rPr>
              <a:t>凭证管理（审核）</a:t>
            </a:r>
            <a:r>
              <a:rPr lang="zh-CN" altLang="en-US" sz="2000" dirty="0" smtClean="0"/>
              <a:t>：在过滤条件中选中未审核，确定后会出现未审核的凭证，即为新生成的结转损益单，审核</a:t>
            </a:r>
            <a:endParaRPr lang="zh-CN" altLang="en-US" sz="2000" dirty="0" smtClean="0"/>
          </a:p>
        </p:txBody>
      </p:sp>
      <p:sp>
        <p:nvSpPr>
          <p:cNvPr id="7" name="文本占位符 11"/>
          <p:cNvSpPr txBox="1"/>
          <p:nvPr>
            <p:custDataLst>
              <p:tags r:id="rId4"/>
            </p:custDataLst>
          </p:nvPr>
        </p:nvSpPr>
        <p:spPr>
          <a:xfrm>
            <a:off x="783590" y="3529965"/>
            <a:ext cx="6960235" cy="808990"/>
          </a:xfrm>
          <a:prstGeom prst="rect">
            <a:avLst/>
          </a:prstGeom>
        </p:spPr>
        <p:txBody>
          <a:bodyPr>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smtClean="0">
                <a:solidFill>
                  <a:schemeClr val="tx1"/>
                </a:solidFill>
              </a:rPr>
              <a:t>7、期末结账：本期财务数据完成，可以点击期末结账。</a:t>
            </a:r>
            <a:r>
              <a:rPr lang="zh-CN" altLang="en-US" sz="2000" dirty="0" smtClean="0">
                <a:solidFill>
                  <a:srgbClr val="FF0000"/>
                </a:solidFill>
              </a:rPr>
              <a:t>（注意：点击期末结账后，系统会跳回到登陆界面，这时系统的右下角显示的期间会是下一期，不要多次点击期末结账。）</a:t>
            </a:r>
            <a:endParaRPr lang="zh-CN" altLang="en-US" sz="2000" dirty="0" smtClean="0">
              <a:solidFill>
                <a:srgbClr val="FF0000"/>
              </a:solidFill>
            </a:endParaRPr>
          </a:p>
        </p:txBody>
      </p:sp>
      <p:pic>
        <p:nvPicPr>
          <p:cNvPr id="23" name="图片 23"/>
          <p:cNvPicPr>
            <a:picLocks noChangeAspect="1"/>
          </p:cNvPicPr>
          <p:nvPr/>
        </p:nvPicPr>
        <p:blipFill>
          <a:blip r:embed="rId5"/>
          <a:stretch>
            <a:fillRect/>
          </a:stretch>
        </p:blipFill>
        <p:spPr>
          <a:xfrm>
            <a:off x="4191000" y="4218940"/>
            <a:ext cx="4662805" cy="1166495"/>
          </a:xfrm>
          <a:prstGeom prst="rect">
            <a:avLst/>
          </a:prstGeom>
        </p:spPr>
      </p:pic>
    </p:spTree>
    <p:custDataLst>
      <p:tags r:id="rId6"/>
    </p:custData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52227" name="Rectangle 7"/>
          <p:cNvSpPr>
            <a:spLocks noGrp="1" noChangeArrowheads="1"/>
          </p:cNvSpPr>
          <p:nvPr>
            <p:ph idx="1"/>
          </p:nvPr>
        </p:nvSpPr>
        <p:spPr>
          <a:xfrm>
            <a:off x="214282" y="1000108"/>
            <a:ext cx="8674100" cy="2813078"/>
          </a:xfrm>
        </p:spPr>
        <p:txBody>
          <a:bodyPr rtlCol="0">
            <a:spAutoFit/>
          </a:bodyPr>
          <a:lstStyle/>
          <a:p>
            <a:pPr marL="342900" lvl="1" indent="-342900" fontAlgn="auto">
              <a:spcAft>
                <a:spcPts val="0"/>
              </a:spcAft>
              <a:buClr>
                <a:srgbClr val="003B76"/>
              </a:buClr>
              <a:buSzPct val="100000"/>
              <a:buBlip>
                <a:blip r:embed="rId1"/>
              </a:buBlip>
              <a:defRPr/>
            </a:pPr>
            <a:r>
              <a:rPr lang="en-US" altLang="zh-CN" sz="2600" b="1" dirty="0" smtClean="0"/>
              <a:t>《</a:t>
            </a:r>
            <a:r>
              <a:rPr lang="zh-CN" altLang="en-US" sz="2600" b="1" dirty="0" smtClean="0"/>
              <a:t>企业会计信息化规范</a:t>
            </a:r>
            <a:r>
              <a:rPr lang="en-US" altLang="zh-CN" sz="2600" b="1" dirty="0" smtClean="0"/>
              <a:t>》</a:t>
            </a:r>
            <a:r>
              <a:rPr lang="zh-CN" altLang="en-US" sz="2600" b="1" dirty="0" smtClean="0"/>
              <a:t>规定</a:t>
            </a:r>
            <a:r>
              <a:rPr lang="zh-CN" altLang="zh-CN" sz="2600" b="1" dirty="0" smtClean="0"/>
              <a:t>会计软件应当提供</a:t>
            </a:r>
            <a:r>
              <a:rPr lang="zh-CN" altLang="zh-CN" sz="2600" b="1" dirty="0" smtClean="0">
                <a:solidFill>
                  <a:srgbClr val="FF0000"/>
                </a:solidFill>
              </a:rPr>
              <a:t>不可逆的记账</a:t>
            </a:r>
            <a:r>
              <a:rPr lang="zh-CN" altLang="zh-CN" sz="2600" b="1" dirty="0" smtClean="0"/>
              <a:t>功能</a:t>
            </a:r>
            <a:r>
              <a:rPr lang="zh-CN" altLang="en-US" sz="2600" b="1" dirty="0" smtClean="0"/>
              <a:t>    </a:t>
            </a:r>
            <a:endParaRPr lang="zh-CN" altLang="en-US" sz="2600" b="1" dirty="0" smtClean="0"/>
          </a:p>
          <a:p>
            <a:pPr lvl="1" fontAlgn="auto">
              <a:lnSpc>
                <a:spcPct val="80000"/>
              </a:lnSpc>
              <a:spcAft>
                <a:spcPts val="0"/>
              </a:spcAft>
              <a:buClr>
                <a:srgbClr val="003B76"/>
              </a:buClr>
              <a:buSzPct val="100000"/>
              <a:defRPr/>
            </a:pPr>
            <a:r>
              <a:rPr lang="en-US" altLang="zh-CN" sz="2000" dirty="0" smtClean="0"/>
              <a:t>KIS</a:t>
            </a:r>
            <a:r>
              <a:rPr lang="zh-CN" altLang="en-US" sz="2000" dirty="0" smtClean="0"/>
              <a:t>专业版</a:t>
            </a:r>
            <a:r>
              <a:rPr lang="en-US" altLang="zh-CN" sz="2000" dirty="0" smtClean="0"/>
              <a:t>V13.0</a:t>
            </a:r>
            <a:r>
              <a:rPr lang="zh-CN" altLang="en-US" sz="2000" dirty="0" smtClean="0"/>
              <a:t>及以上取消凭证反过账功能</a:t>
            </a:r>
            <a:endParaRPr lang="en-US" altLang="zh-CN" sz="2000" dirty="0" smtClean="0"/>
          </a:p>
          <a:p>
            <a:pPr lvl="1" fontAlgn="auto">
              <a:lnSpc>
                <a:spcPct val="80000"/>
              </a:lnSpc>
              <a:spcAft>
                <a:spcPts val="0"/>
              </a:spcAft>
              <a:buClr>
                <a:srgbClr val="003B76"/>
              </a:buClr>
              <a:buSzPct val="100000"/>
              <a:defRPr/>
            </a:pPr>
            <a:r>
              <a:rPr lang="zh-CN" altLang="en-US" sz="2000" dirty="0" smtClean="0"/>
              <a:t>凭证过账后，如需要修改，通过“冲销”功能</a:t>
            </a:r>
            <a:endParaRPr lang="en-US" altLang="zh-CN" sz="2000" dirty="0" smtClean="0"/>
          </a:p>
          <a:p>
            <a:pPr lvl="1" fontAlgn="auto">
              <a:lnSpc>
                <a:spcPct val="80000"/>
              </a:lnSpc>
              <a:spcAft>
                <a:spcPts val="0"/>
              </a:spcAft>
              <a:buClr>
                <a:srgbClr val="003B76"/>
              </a:buClr>
              <a:buSzPct val="100000"/>
              <a:defRPr/>
            </a:pPr>
            <a:r>
              <a:rPr lang="zh-CN" altLang="en-US" sz="2000" dirty="0" smtClean="0">
                <a:solidFill>
                  <a:srgbClr val="FF0000"/>
                </a:solidFill>
              </a:rPr>
              <a:t>添加“反过账”插件</a:t>
            </a:r>
            <a:r>
              <a:rPr lang="zh-CN" altLang="en-US" sz="2000" dirty="0" smtClean="0"/>
              <a:t>，在软件中增加“凭证反过账”功能</a:t>
            </a:r>
            <a:endParaRPr lang="zh-CN" altLang="en-US" sz="2000" dirty="0" smtClean="0"/>
          </a:p>
          <a:p>
            <a:pPr marL="990600" lvl="1" indent="-533400" fontAlgn="auto">
              <a:spcAft>
                <a:spcPts val="0"/>
              </a:spcAft>
              <a:buFont typeface="Wingdings" panose="05000000000000000000" pitchFamily="2" charset="2"/>
              <a:buNone/>
              <a:defRPr/>
            </a:pPr>
            <a:endParaRPr lang="zh-CN" altLang="en-US" b="1" dirty="0" smtClean="0"/>
          </a:p>
          <a:p>
            <a:pPr marL="990600" lvl="1" indent="-533400" fontAlgn="auto">
              <a:spcAft>
                <a:spcPts val="0"/>
              </a:spcAft>
              <a:buFont typeface="Wingdings" panose="05000000000000000000" pitchFamily="2" charset="2"/>
              <a:buNone/>
              <a:defRPr/>
            </a:pPr>
            <a:endParaRPr lang="zh-CN" altLang="en-US" b="1" dirty="0" smtClean="0"/>
          </a:p>
          <a:p>
            <a:pPr marL="609600" indent="-609600" fontAlgn="auto">
              <a:spcAft>
                <a:spcPts val="0"/>
              </a:spcAft>
              <a:buFont typeface="Wingdings" panose="05000000000000000000" pitchFamily="2" charset="2"/>
              <a:buNone/>
              <a:defRPr/>
            </a:pPr>
            <a:endParaRPr lang="zh-CN" altLang="en-US" sz="1800" dirty="0" smtClean="0"/>
          </a:p>
        </p:txBody>
      </p:sp>
      <p:sp>
        <p:nvSpPr>
          <p:cNvPr id="38915" name="Rectangle 2"/>
          <p:cNvSpPr>
            <a:spLocks noGrp="1" noChangeArrowheads="1"/>
          </p:cNvSpPr>
          <p:nvPr>
            <p:ph type="title"/>
          </p:nvPr>
        </p:nvSpPr>
        <p:spPr>
          <a:xfrm>
            <a:off x="203200" y="0"/>
            <a:ext cx="7227888" cy="693738"/>
          </a:xfrm>
        </p:spPr>
        <p:txBody>
          <a:bodyPr/>
          <a:lstStyle/>
          <a:p>
            <a:r>
              <a:rPr lang="zh-CN" altLang="en-US" sz="3000" dirty="0" smtClean="0">
                <a:latin typeface="微软雅黑" panose="020B0503020204020204" pitchFamily="34" charset="-122"/>
                <a:ea typeface="微软雅黑" panose="020B0503020204020204" pitchFamily="34" charset="-122"/>
              </a:rPr>
              <a:t>凭证处理</a:t>
            </a:r>
            <a:r>
              <a:rPr lang="en-US" altLang="zh-CN" sz="3000" dirty="0" smtClean="0">
                <a:latin typeface="微软雅黑" panose="020B0503020204020204" pitchFamily="34" charset="-122"/>
                <a:ea typeface="微软雅黑" panose="020B0503020204020204" pitchFamily="34" charset="-122"/>
              </a:rPr>
              <a:t>—</a:t>
            </a:r>
            <a:r>
              <a:rPr lang="zh-CN" altLang="en-US" sz="3000" dirty="0" smtClean="0">
                <a:latin typeface="微软雅黑" panose="020B0503020204020204" pitchFamily="34" charset="-122"/>
                <a:ea typeface="微软雅黑" panose="020B0503020204020204" pitchFamily="34" charset="-122"/>
              </a:rPr>
              <a:t>凭证反过账</a:t>
            </a:r>
            <a:endParaRPr lang="zh-CN" altLang="en-US" sz="3000" dirty="0" smtClean="0">
              <a:latin typeface="微软雅黑" panose="020B0503020204020204" pitchFamily="34" charset="-122"/>
              <a:ea typeface="微软雅黑" panose="020B0503020204020204" pitchFamily="34" charset="-122"/>
            </a:endParaRPr>
          </a:p>
        </p:txBody>
      </p:sp>
      <p:pic>
        <p:nvPicPr>
          <p:cNvPr id="6"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652" y="2708920"/>
            <a:ext cx="33718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09" y="2708920"/>
            <a:ext cx="806219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C:\Users\pc\AppData\Roaming\Tencent\Users\1484135064\QQ\WinTemp\RichOle\V(3NU~T5~{N%FP_ZR(%B.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5" descr="C:\Users\pc\AppData\Roaming\Tencent\Users\1484135064\QQ\WinTemp\RichOle\V(3NU~T5~{N%FP_ZR(%B.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6" descr="C:\Users\pc\AppData\Roaming\Tencent\Users\1484135064\QQ\WinTemp\RichOle\V(3NU~T5~{N%FP_ZR(%B.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7" descr="C:\Users\pc\AppData\Roaming\Tencent\Users\1484135064\QQ\WinTemp\RichOle\V(3NU~T5~{N%FP_ZR(%B.pn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8" descr="C:\Users\pc\AppData\Roaming\Tencent\Users\1484135064\QQ\WinTemp\RichOle\V(3NU~T5~{N%FP_ZR(%B.png"/>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9" descr="C:\Users\pc\AppData\Roaming\Tencent\Users\1484135064\QQ\WinTemp\RichOle\V(3NU~T5~{N%FP_ZR(%B.png"/>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6154" name="Picture 10" descr="C:\Users\pc\AppData\Roaming\Tencent\Users\1484135064\QQ\WinTemp\RichOle\FKO3PKK(@DM9%}ME0Q@U4Y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953395"/>
            <a:ext cx="6972300"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146"/>
                                        </p:tgtEl>
                                      </p:cBhvr>
                                    </p:animEffect>
                                    <p:set>
                                      <p:cBhvr>
                                        <p:cTn id="22" dur="1" fill="hold">
                                          <p:stCondLst>
                                            <p:cond delay="499"/>
                                          </p:stCondLst>
                                        </p:cTn>
                                        <p:tgtEl>
                                          <p:spTgt spid="61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4"/>
                                        </p:tgtEl>
                                        <p:attrNameLst>
                                          <p:attrName>style.visibility</p:attrName>
                                        </p:attrNameLst>
                                      </p:cBhvr>
                                      <p:to>
                                        <p:strVal val="visible"/>
                                      </p:to>
                                    </p:set>
                                    <p:animEffect transition="in" filter="fade">
                                      <p:cBhvr>
                                        <p:cTn id="2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68630" y="981075"/>
            <a:ext cx="8280400" cy="5609590"/>
          </a:xfrm>
        </p:spPr>
        <p:txBody>
          <a:bodyPr>
            <a:normAutofit fontScale="90000" lnSpcReduction="20000"/>
          </a:bodyPr>
          <a:lstStyle/>
          <a:p>
            <a:pPr>
              <a:buSzTx/>
            </a:pPr>
            <a:r>
              <a:rPr lang="zh-CN" altLang="en-US" sz="2600" u="sng" dirty="0" smtClean="0">
                <a:solidFill>
                  <a:schemeClr val="tx1"/>
                </a:solidFill>
                <a:latin typeface="微软雅黑" panose="020B0503020204020204" pitchFamily="34" charset="-122"/>
                <a:ea typeface="微软雅黑" panose="020B0503020204020204" pitchFamily="34" charset="-122"/>
              </a:rPr>
              <a:t>新建账套</a:t>
            </a: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marL="0" indent="0">
              <a:buSzTx/>
              <a:buNone/>
            </a:pP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a:buSzTx/>
            </a:pPr>
            <a:r>
              <a:rPr lang="zh-CN" altLang="en-US" sz="2600" u="sng" dirty="0" smtClean="0">
                <a:solidFill>
                  <a:schemeClr val="tx1"/>
                </a:solidFill>
                <a:latin typeface="微软雅黑" panose="020B0503020204020204" pitchFamily="34" charset="-122"/>
                <a:ea typeface="微软雅黑" panose="020B0503020204020204" pitchFamily="34" charset="-122"/>
              </a:rPr>
              <a:t>系统参数</a:t>
            </a: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marL="0" indent="0">
              <a:buSzTx/>
              <a:buNone/>
            </a:pP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a:buSzTx/>
            </a:pPr>
            <a:r>
              <a:rPr lang="zh-CN" altLang="en-US" sz="2600" u="sng" dirty="0" smtClean="0">
                <a:solidFill>
                  <a:schemeClr val="tx1"/>
                </a:solidFill>
                <a:latin typeface="微软雅黑" panose="020B0503020204020204" pitchFamily="34" charset="-122"/>
                <a:ea typeface="微软雅黑" panose="020B0503020204020204" pitchFamily="34" charset="-122"/>
              </a:rPr>
              <a:t>基础资料</a:t>
            </a: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a:buSzTx/>
            </a:pP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a:buSzTx/>
            </a:pPr>
            <a:r>
              <a:rPr lang="zh-CN" altLang="en-US" sz="2600" u="sng" dirty="0" smtClean="0">
                <a:solidFill>
                  <a:schemeClr val="tx1"/>
                </a:solidFill>
                <a:latin typeface="微软雅黑" panose="020B0503020204020204" pitchFamily="34" charset="-122"/>
                <a:ea typeface="微软雅黑" panose="020B0503020204020204" pitchFamily="34" charset="-122"/>
              </a:rPr>
              <a:t>初始数据录入</a:t>
            </a: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marL="0" indent="0">
              <a:buSzTx/>
              <a:buNone/>
            </a:pP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a:buSzTx/>
            </a:pPr>
            <a:r>
              <a:rPr lang="zh-CN" altLang="en-US" sz="2600" u="sng" dirty="0" smtClean="0">
                <a:solidFill>
                  <a:schemeClr val="tx1"/>
                </a:solidFill>
                <a:latin typeface="微软雅黑" panose="020B0503020204020204" pitchFamily="34" charset="-122"/>
                <a:ea typeface="微软雅黑" panose="020B0503020204020204" pitchFamily="34" charset="-122"/>
              </a:rPr>
              <a:t>凭证处理</a:t>
            </a: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marL="0" indent="0">
              <a:buSzTx/>
              <a:buNone/>
            </a:pP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a:buSzTx/>
            </a:pPr>
            <a:r>
              <a:rPr lang="zh-CN" altLang="en-US" sz="2600" u="sng" dirty="0" smtClean="0">
                <a:solidFill>
                  <a:schemeClr val="tx1"/>
                </a:solidFill>
                <a:sym typeface="+mn-ea"/>
              </a:rPr>
              <a:t>固定资产管理</a:t>
            </a:r>
            <a:endParaRPr lang="zh-CN" altLang="en-US" sz="2600" u="sng" dirty="0" smtClean="0">
              <a:solidFill>
                <a:schemeClr val="tx1"/>
              </a:solidFill>
              <a:sym typeface="+mn-ea"/>
            </a:endParaRPr>
          </a:p>
          <a:p>
            <a:pPr>
              <a:buSzTx/>
            </a:pPr>
            <a:endParaRPr lang="zh-CN" altLang="en-US" sz="2600" u="sng" dirty="0" smtClean="0">
              <a:solidFill>
                <a:schemeClr val="tx1"/>
              </a:solidFill>
              <a:latin typeface="微软雅黑" panose="020B0503020204020204" pitchFamily="34" charset="-122"/>
              <a:ea typeface="微软雅黑" panose="020B0503020204020204" pitchFamily="34" charset="-122"/>
              <a:sym typeface="+mn-ea"/>
            </a:endParaRPr>
          </a:p>
          <a:p>
            <a:pPr>
              <a:buSzTx/>
            </a:pPr>
            <a:r>
              <a:rPr lang="zh-CN" altLang="en-US" sz="2600" u="sng" dirty="0" smtClean="0">
                <a:solidFill>
                  <a:schemeClr val="tx1"/>
                </a:solidFill>
                <a:latin typeface="微软雅黑" panose="020B0503020204020204" pitchFamily="34" charset="-122"/>
                <a:ea typeface="微软雅黑" panose="020B0503020204020204" pitchFamily="34" charset="-122"/>
              </a:rPr>
              <a:t>出纳管理</a:t>
            </a: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a:buSzTx/>
            </a:pPr>
            <a:endParaRPr lang="zh-CN" altLang="en-US" sz="2600" u="sng" dirty="0" smtClean="0">
              <a:solidFill>
                <a:schemeClr val="tx1"/>
              </a:solidFill>
              <a:latin typeface="微软雅黑" panose="020B0503020204020204" pitchFamily="34" charset="-122"/>
              <a:ea typeface="微软雅黑" panose="020B0503020204020204" pitchFamily="34" charset="-122"/>
            </a:endParaRPr>
          </a:p>
          <a:p>
            <a:pPr>
              <a:buSzTx/>
            </a:pPr>
            <a:r>
              <a:rPr lang="zh-CN" altLang="en-US" sz="2600" u="sng" dirty="0" smtClean="0">
                <a:solidFill>
                  <a:schemeClr val="tx1"/>
                </a:solidFill>
                <a:latin typeface="微软雅黑" panose="020B0503020204020204" pitchFamily="34" charset="-122"/>
                <a:ea typeface="微软雅黑" panose="020B0503020204020204" pitchFamily="34" charset="-122"/>
              </a:rPr>
              <a:t>报表分析</a:t>
            </a:r>
            <a:endParaRPr lang="zh-CN" altLang="en-US" sz="2600" u="sng" dirty="0" smtClean="0">
              <a:solidFill>
                <a:schemeClr val="tx1"/>
              </a:solidFill>
              <a:latin typeface="微软雅黑" panose="020B0503020204020204" pitchFamily="34" charset="-122"/>
              <a:ea typeface="微软雅黑" panose="020B0503020204020204" pitchFamily="34" charset="-122"/>
            </a:endParaRPr>
          </a:p>
        </p:txBody>
      </p:sp>
      <p:sp>
        <p:nvSpPr>
          <p:cNvPr id="8195"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anose="020B0503020204020204" pitchFamily="34" charset="-122"/>
                <a:ea typeface="微软雅黑" panose="020B0503020204020204" pitchFamily="34" charset="-122"/>
              </a:rPr>
              <a:t>流程与功能</a:t>
            </a:r>
            <a:endParaRPr lang="zh-CN" altLang="en-US" sz="3000" smtClean="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3" name="标题 1"/>
          <p:cNvSpPr txBox="1"/>
          <p:nvPr>
            <p:custDataLst>
              <p:tags r:id="rId1"/>
            </p:custDataLst>
          </p:nvPr>
        </p:nvSpPr>
        <p:spPr>
          <a:xfrm>
            <a:off x="274955" y="820420"/>
            <a:ext cx="3913505" cy="953770"/>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lang="zh-CN" altLang="en-US" sz="4000" kern="1200" dirty="0">
                <a:solidFill>
                  <a:schemeClr val="tx1"/>
                </a:solidFill>
                <a:latin typeface="+mj-lt"/>
                <a:ea typeface="+mj-ea"/>
                <a:cs typeface="+mj-cs"/>
              </a:defRPr>
            </a:lvl1pPr>
          </a:lstStyle>
          <a:p>
            <a:pPr marL="0" indent="0" fontAlgn="auto">
              <a:spcAft>
                <a:spcPts val="0"/>
              </a:spcAft>
              <a:buNone/>
              <a:defRPr/>
            </a:pPr>
            <a:r>
              <a:rPr sz="3600" dirty="0" smtClean="0">
                <a:solidFill>
                  <a:schemeClr val="accent1"/>
                </a:solidFill>
              </a:rPr>
              <a:t>六、新增固定资产</a:t>
            </a:r>
            <a:endParaRPr sz="3600" dirty="0" smtClean="0">
              <a:solidFill>
                <a:schemeClr val="accent1"/>
              </a:solidFill>
            </a:endParaRPr>
          </a:p>
        </p:txBody>
      </p:sp>
      <p:sp>
        <p:nvSpPr>
          <p:cNvPr id="14" name="文本占位符 11"/>
          <p:cNvSpPr txBox="1"/>
          <p:nvPr>
            <p:custDataLst>
              <p:tags r:id="rId2"/>
            </p:custDataLst>
          </p:nvPr>
        </p:nvSpPr>
        <p:spPr>
          <a:xfrm>
            <a:off x="170815" y="1905635"/>
            <a:ext cx="4182110" cy="711200"/>
          </a:xfrm>
          <a:prstGeom prst="rect">
            <a:avLst/>
          </a:prstGeom>
        </p:spPr>
        <p:txBody>
          <a:bodyPr>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1</a:t>
            </a:r>
            <a:r>
              <a:rPr lang="zh-CN" altLang="en-US" sz="2000" dirty="0" smtClean="0"/>
              <a:t>、在固定资产模块，选择资产类别，点击“新增”按钮</a:t>
            </a:r>
            <a:endParaRPr lang="zh-CN" altLang="en-US" sz="2000" dirty="0" smtClean="0"/>
          </a:p>
        </p:txBody>
      </p:sp>
      <p:pic>
        <p:nvPicPr>
          <p:cNvPr id="2" name="图片 1"/>
          <p:cNvPicPr>
            <a:picLocks noChangeAspect="1"/>
          </p:cNvPicPr>
          <p:nvPr/>
        </p:nvPicPr>
        <p:blipFill>
          <a:blip r:embed="rId3"/>
          <a:stretch>
            <a:fillRect/>
          </a:stretch>
        </p:blipFill>
        <p:spPr>
          <a:xfrm>
            <a:off x="4505325" y="225425"/>
            <a:ext cx="4581525" cy="3036570"/>
          </a:xfrm>
          <a:prstGeom prst="rect">
            <a:avLst/>
          </a:prstGeom>
        </p:spPr>
      </p:pic>
      <p:sp>
        <p:nvSpPr>
          <p:cNvPr id="3" name="文本占位符 11"/>
          <p:cNvSpPr txBox="1"/>
          <p:nvPr>
            <p:custDataLst>
              <p:tags r:id="rId4"/>
            </p:custDataLst>
          </p:nvPr>
        </p:nvSpPr>
        <p:spPr>
          <a:xfrm>
            <a:off x="297815" y="3707130"/>
            <a:ext cx="4182110" cy="893445"/>
          </a:xfrm>
          <a:prstGeom prst="rect">
            <a:avLst/>
          </a:prstGeom>
        </p:spPr>
        <p:txBody>
          <a:bodyPr>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None/>
            </a:pPr>
            <a:r>
              <a:rPr lang="en-US" sz="2000" dirty="0" smtClean="0"/>
              <a:t>2</a:t>
            </a:r>
            <a:r>
              <a:rPr lang="zh-CN" altLang="en-US" sz="2000" dirty="0" smtClean="0"/>
              <a:t>、在新增界面里，根据公司具体要求来填写各个项目</a:t>
            </a:r>
            <a:endParaRPr lang="zh-CN" altLang="en-US" sz="2000" dirty="0" smtClean="0"/>
          </a:p>
        </p:txBody>
      </p:sp>
      <p:pic>
        <p:nvPicPr>
          <p:cNvPr id="5" name="图片 3"/>
          <p:cNvPicPr>
            <a:picLocks noChangeAspect="1"/>
          </p:cNvPicPr>
          <p:nvPr/>
        </p:nvPicPr>
        <p:blipFill>
          <a:blip r:embed="rId5"/>
          <a:stretch>
            <a:fillRect/>
          </a:stretch>
        </p:blipFill>
        <p:spPr>
          <a:xfrm>
            <a:off x="4505325" y="3414395"/>
            <a:ext cx="4382770" cy="3343910"/>
          </a:xfrm>
          <a:prstGeom prst="rect">
            <a:avLst/>
          </a:prstGeom>
        </p:spPr>
      </p:pic>
      <p:sp>
        <p:nvSpPr>
          <p:cNvPr id="4" name="文本占位符 11"/>
          <p:cNvSpPr txBox="1"/>
          <p:nvPr>
            <p:custDataLst>
              <p:tags r:id="rId6"/>
            </p:custDataLst>
          </p:nvPr>
        </p:nvSpPr>
        <p:spPr>
          <a:xfrm>
            <a:off x="424815" y="5869305"/>
            <a:ext cx="2722245" cy="490220"/>
          </a:xfrm>
          <a:prstGeom prst="rect">
            <a:avLst/>
          </a:prstGeom>
        </p:spPr>
        <p:txBody>
          <a:bodyPr>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None/>
            </a:pPr>
            <a:r>
              <a:rPr lang="zh-CN" altLang="en-US" sz="2000" dirty="0" smtClean="0"/>
              <a:t>3、点击新增即可。</a:t>
            </a:r>
            <a:endParaRPr lang="zh-CN" altLang="en-US" sz="2000" dirty="0" smtClean="0"/>
          </a:p>
        </p:txBody>
      </p:sp>
    </p:spTree>
    <p:custDataLst>
      <p:tags r:id="rId7"/>
    </p:custData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168275" y="480695"/>
            <a:ext cx="3940810" cy="6451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4</a:t>
            </a:r>
            <a:r>
              <a:rPr lang="zh-CN" altLang="en-US" sz="2000" dirty="0" smtClean="0"/>
              <a:t>、点击“固定资产增加”</a:t>
            </a:r>
            <a:endParaRPr lang="zh-CN" altLang="en-US" sz="2000" dirty="0" smtClean="0"/>
          </a:p>
        </p:txBody>
      </p:sp>
      <p:sp>
        <p:nvSpPr>
          <p:cNvPr id="2" name="文本占位符 11"/>
          <p:cNvSpPr txBox="1"/>
          <p:nvPr>
            <p:custDataLst>
              <p:tags r:id="rId2"/>
            </p:custDataLst>
          </p:nvPr>
        </p:nvSpPr>
        <p:spPr>
          <a:xfrm>
            <a:off x="168275" y="2205990"/>
            <a:ext cx="4077335" cy="780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None/>
            </a:pPr>
            <a:r>
              <a:rPr lang="en-US" sz="2000" dirty="0" smtClean="0"/>
              <a:t>5</a:t>
            </a:r>
            <a:r>
              <a:rPr lang="zh-CN" altLang="en-US" sz="2000" dirty="0" smtClean="0"/>
              <a:t>、填写卡片内容，名称自己录入，其他点击来选择，</a:t>
            </a:r>
            <a:endParaRPr lang="zh-CN" altLang="en-US" sz="2000" dirty="0" smtClean="0"/>
          </a:p>
        </p:txBody>
      </p:sp>
      <p:pic>
        <p:nvPicPr>
          <p:cNvPr id="4" name="图片 4"/>
          <p:cNvPicPr>
            <a:picLocks noChangeAspect="1"/>
          </p:cNvPicPr>
          <p:nvPr/>
        </p:nvPicPr>
        <p:blipFill>
          <a:blip r:embed="rId3"/>
          <a:stretch>
            <a:fillRect/>
          </a:stretch>
        </p:blipFill>
        <p:spPr>
          <a:xfrm>
            <a:off x="4573905" y="37465"/>
            <a:ext cx="3890010" cy="2637155"/>
          </a:xfrm>
          <a:prstGeom prst="rect">
            <a:avLst/>
          </a:prstGeom>
        </p:spPr>
      </p:pic>
      <p:pic>
        <p:nvPicPr>
          <p:cNvPr id="7" name="图片 7"/>
          <p:cNvPicPr>
            <a:picLocks noChangeAspect="1"/>
          </p:cNvPicPr>
          <p:nvPr/>
        </p:nvPicPr>
        <p:blipFill>
          <a:blip r:embed="rId4"/>
          <a:stretch>
            <a:fillRect/>
          </a:stretch>
        </p:blipFill>
        <p:spPr>
          <a:xfrm>
            <a:off x="2150745" y="2660015"/>
            <a:ext cx="2485390" cy="447040"/>
          </a:xfrm>
          <a:prstGeom prst="rect">
            <a:avLst/>
          </a:prstGeom>
        </p:spPr>
      </p:pic>
      <p:pic>
        <p:nvPicPr>
          <p:cNvPr id="5" name="图片 5"/>
          <p:cNvPicPr>
            <a:picLocks noChangeAspect="1"/>
          </p:cNvPicPr>
          <p:nvPr/>
        </p:nvPicPr>
        <p:blipFill>
          <a:blip r:embed="rId5"/>
          <a:stretch>
            <a:fillRect/>
          </a:stretch>
        </p:blipFill>
        <p:spPr>
          <a:xfrm>
            <a:off x="2090420" y="3107055"/>
            <a:ext cx="5274310" cy="3693160"/>
          </a:xfrm>
          <a:prstGeom prst="rect">
            <a:avLst/>
          </a:prstGeom>
        </p:spPr>
      </p:pic>
      <p:sp>
        <p:nvSpPr>
          <p:cNvPr id="3" name="文本占位符 11"/>
          <p:cNvSpPr txBox="1"/>
          <p:nvPr>
            <p:custDataLst>
              <p:tags r:id="rId6"/>
            </p:custDataLst>
          </p:nvPr>
        </p:nvSpPr>
        <p:spPr>
          <a:xfrm>
            <a:off x="4573905" y="2804160"/>
            <a:ext cx="2677160" cy="302895"/>
          </a:xfrm>
          <a:prstGeom prst="rect">
            <a:avLst/>
          </a:prstGeom>
        </p:spPr>
        <p:txBody>
          <a:bodyPr>
            <a:normAutofit fontScale="7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None/>
            </a:pPr>
            <a:r>
              <a:rPr lang="zh-CN" altLang="en-US" sz="2000" dirty="0" smtClean="0">
                <a:solidFill>
                  <a:srgbClr val="FF0000"/>
                </a:solidFill>
              </a:rPr>
              <a:t>此处是自动带出</a:t>
            </a:r>
            <a:endParaRPr lang="zh-CN" altLang="en-US" sz="2000" dirty="0" smtClean="0">
              <a:solidFill>
                <a:srgbClr val="FF0000"/>
              </a:solidFill>
            </a:endParaRPr>
          </a:p>
        </p:txBody>
      </p:sp>
    </p:spTree>
    <p:custDataLst>
      <p:tags r:id="rId7"/>
    </p:custData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15875" y="748665"/>
            <a:ext cx="4473575" cy="7200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smtClean="0"/>
              <a:t>6</a:t>
            </a:r>
            <a:r>
              <a:rPr lang="zh-CN" altLang="en-US" sz="2000" smtClean="0"/>
              <a:t>、选择好项目类别</a:t>
            </a:r>
            <a:endParaRPr lang="zh-CN" altLang="en-US" sz="2000" dirty="0" smtClean="0"/>
          </a:p>
        </p:txBody>
      </p:sp>
      <p:sp>
        <p:nvSpPr>
          <p:cNvPr id="2" name="文本占位符 11"/>
          <p:cNvSpPr txBox="1"/>
          <p:nvPr>
            <p:custDataLst>
              <p:tags r:id="rId2"/>
            </p:custDataLst>
          </p:nvPr>
        </p:nvSpPr>
        <p:spPr>
          <a:xfrm>
            <a:off x="16510" y="3569970"/>
            <a:ext cx="4599940" cy="5905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smtClean="0"/>
              <a:t>7</a:t>
            </a:r>
            <a:r>
              <a:rPr lang="zh-CN" altLang="en-US" sz="2000" smtClean="0"/>
              <a:t>、以下项目要手动录入</a:t>
            </a:r>
            <a:endParaRPr lang="zh-CN" altLang="en-US" sz="2000" smtClean="0"/>
          </a:p>
        </p:txBody>
      </p:sp>
      <p:pic>
        <p:nvPicPr>
          <p:cNvPr id="3" name="图片 9"/>
          <p:cNvPicPr>
            <a:picLocks noChangeAspect="1"/>
          </p:cNvPicPr>
          <p:nvPr/>
        </p:nvPicPr>
        <p:blipFill>
          <a:blip r:embed="rId3"/>
          <a:stretch>
            <a:fillRect/>
          </a:stretch>
        </p:blipFill>
        <p:spPr>
          <a:xfrm>
            <a:off x="2799080" y="1270"/>
            <a:ext cx="4771390" cy="3375660"/>
          </a:xfrm>
          <a:prstGeom prst="rect">
            <a:avLst/>
          </a:prstGeom>
        </p:spPr>
      </p:pic>
      <p:pic>
        <p:nvPicPr>
          <p:cNvPr id="10" name="图片 10"/>
          <p:cNvPicPr>
            <a:picLocks noChangeAspect="1"/>
          </p:cNvPicPr>
          <p:nvPr/>
        </p:nvPicPr>
        <p:blipFill>
          <a:blip r:embed="rId4"/>
          <a:stretch>
            <a:fillRect/>
          </a:stretch>
        </p:blipFill>
        <p:spPr>
          <a:xfrm>
            <a:off x="3927793" y="3376930"/>
            <a:ext cx="4951095" cy="3524250"/>
          </a:xfrm>
          <a:prstGeom prst="rect">
            <a:avLst/>
          </a:prstGeom>
        </p:spPr>
      </p:pic>
      <p:sp>
        <p:nvSpPr>
          <p:cNvPr id="4" name="文本占位符 11"/>
          <p:cNvSpPr txBox="1"/>
          <p:nvPr>
            <p:custDataLst>
              <p:tags r:id="rId5"/>
            </p:custDataLst>
          </p:nvPr>
        </p:nvSpPr>
        <p:spPr>
          <a:xfrm>
            <a:off x="15875" y="6010910"/>
            <a:ext cx="3976370" cy="7543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2000" smtClean="0"/>
              <a:t>8、</a:t>
            </a:r>
            <a:r>
              <a:rPr lang="zh-CN" altLang="en-US" sz="2000" smtClean="0"/>
              <a:t>点击保存，确定即可增加新的固定资产卡片。</a:t>
            </a:r>
            <a:endParaRPr lang="zh-CN" altLang="en-US" sz="2000" smtClean="0"/>
          </a:p>
        </p:txBody>
      </p:sp>
    </p:spTree>
    <p:custDataLst>
      <p:tags r:id="rId6"/>
    </p:custData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92710" y="273685"/>
            <a:ext cx="5217160" cy="7893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9</a:t>
            </a:r>
            <a:r>
              <a:rPr lang="zh-CN" altLang="en-US" sz="2000" dirty="0" smtClean="0"/>
              <a:t>、在主界面点击</a:t>
            </a:r>
            <a:endParaRPr lang="zh-CN" altLang="en-US" sz="2000" dirty="0" smtClean="0"/>
          </a:p>
        </p:txBody>
      </p:sp>
      <p:pic>
        <p:nvPicPr>
          <p:cNvPr id="3" name="图片 11"/>
          <p:cNvPicPr>
            <a:picLocks noChangeAspect="1"/>
          </p:cNvPicPr>
          <p:nvPr/>
        </p:nvPicPr>
        <p:blipFill>
          <a:blip r:embed="rId2"/>
          <a:stretch>
            <a:fillRect/>
          </a:stretch>
        </p:blipFill>
        <p:spPr>
          <a:xfrm>
            <a:off x="2329815" y="130493"/>
            <a:ext cx="4085590" cy="4990465"/>
          </a:xfrm>
          <a:prstGeom prst="rect">
            <a:avLst/>
          </a:prstGeom>
        </p:spPr>
      </p:pic>
    </p:spTree>
    <p:custDataLst>
      <p:tags r:id="rId3"/>
    </p:custData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50165" y="506730"/>
            <a:ext cx="2833370" cy="653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10</a:t>
            </a:r>
            <a:r>
              <a:rPr lang="zh-CN" altLang="en-US" sz="2000" dirty="0" smtClean="0"/>
              <a:t>、选择下条件</a:t>
            </a:r>
            <a:endParaRPr lang="zh-CN" altLang="en-US" sz="2000" dirty="0" smtClean="0"/>
          </a:p>
        </p:txBody>
      </p:sp>
      <p:pic>
        <p:nvPicPr>
          <p:cNvPr id="12" name="图片 12"/>
          <p:cNvPicPr>
            <a:picLocks noChangeAspect="1"/>
          </p:cNvPicPr>
          <p:nvPr/>
        </p:nvPicPr>
        <p:blipFill>
          <a:blip r:embed="rId2"/>
          <a:stretch>
            <a:fillRect/>
          </a:stretch>
        </p:blipFill>
        <p:spPr>
          <a:xfrm>
            <a:off x="3007360" y="73660"/>
            <a:ext cx="3810000" cy="2609850"/>
          </a:xfrm>
          <a:prstGeom prst="rect">
            <a:avLst/>
          </a:prstGeom>
        </p:spPr>
      </p:pic>
      <p:sp>
        <p:nvSpPr>
          <p:cNvPr id="2" name="文本占位符 11"/>
          <p:cNvSpPr txBox="1"/>
          <p:nvPr>
            <p:custDataLst>
              <p:tags r:id="rId3"/>
            </p:custDataLst>
          </p:nvPr>
        </p:nvSpPr>
        <p:spPr>
          <a:xfrm>
            <a:off x="50165" y="3871595"/>
            <a:ext cx="3705225" cy="482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11</a:t>
            </a:r>
            <a:r>
              <a:rPr lang="zh-CN" altLang="en-US" sz="2000" dirty="0" smtClean="0"/>
              <a:t>、选择按单，即可生成凭证</a:t>
            </a:r>
            <a:endParaRPr lang="zh-CN" altLang="en-US" sz="2000" dirty="0" smtClean="0"/>
          </a:p>
        </p:txBody>
      </p:sp>
      <p:pic>
        <p:nvPicPr>
          <p:cNvPr id="3" name="图片 13"/>
          <p:cNvPicPr>
            <a:picLocks noChangeAspect="1"/>
          </p:cNvPicPr>
          <p:nvPr/>
        </p:nvPicPr>
        <p:blipFill>
          <a:blip r:embed="rId4"/>
          <a:stretch>
            <a:fillRect/>
          </a:stretch>
        </p:blipFill>
        <p:spPr>
          <a:xfrm>
            <a:off x="3687763" y="2807018"/>
            <a:ext cx="3599815" cy="3352165"/>
          </a:xfrm>
          <a:prstGeom prst="rect">
            <a:avLst/>
          </a:prstGeom>
        </p:spPr>
      </p:pic>
    </p:spTree>
    <p:custDataLst>
      <p:tags r:id="rId5"/>
    </p:custData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2" name="图片 14"/>
          <p:cNvPicPr>
            <a:picLocks noChangeAspect="1"/>
          </p:cNvPicPr>
          <p:nvPr/>
        </p:nvPicPr>
        <p:blipFill>
          <a:blip r:embed="rId1"/>
          <a:stretch>
            <a:fillRect/>
          </a:stretch>
        </p:blipFill>
        <p:spPr>
          <a:xfrm>
            <a:off x="1866265" y="7938"/>
            <a:ext cx="5274310" cy="3456305"/>
          </a:xfrm>
          <a:prstGeom prst="rect">
            <a:avLst/>
          </a:prstGeom>
        </p:spPr>
      </p:pic>
      <p:pic>
        <p:nvPicPr>
          <p:cNvPr id="15" name="图片 15"/>
          <p:cNvPicPr>
            <a:picLocks noChangeAspect="1"/>
          </p:cNvPicPr>
          <p:nvPr/>
        </p:nvPicPr>
        <p:blipFill>
          <a:blip r:embed="rId2"/>
          <a:stretch>
            <a:fillRect/>
          </a:stretch>
        </p:blipFill>
        <p:spPr>
          <a:xfrm>
            <a:off x="2349818" y="3679190"/>
            <a:ext cx="4685665" cy="3247390"/>
          </a:xfrm>
          <a:prstGeom prst="rect">
            <a:avLst/>
          </a:prstGeom>
        </p:spPr>
      </p:pic>
    </p:spTree>
    <p:custDataLst>
      <p:tags r:id="rId3"/>
    </p:custData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101600" y="255905"/>
            <a:ext cx="6563995" cy="5448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12</a:t>
            </a:r>
            <a:r>
              <a:rPr lang="zh-CN" altLang="en-US" sz="2000" dirty="0" smtClean="0"/>
              <a:t>、点击保存即可生成凭证。</a:t>
            </a:r>
            <a:endParaRPr lang="zh-CN" altLang="en-US" sz="2000" dirty="0" smtClean="0"/>
          </a:p>
        </p:txBody>
      </p:sp>
      <p:pic>
        <p:nvPicPr>
          <p:cNvPr id="16" name="图片 16"/>
          <p:cNvPicPr>
            <a:picLocks noChangeAspect="1"/>
          </p:cNvPicPr>
          <p:nvPr/>
        </p:nvPicPr>
        <p:blipFill>
          <a:blip r:embed="rId2"/>
          <a:stretch>
            <a:fillRect/>
          </a:stretch>
        </p:blipFill>
        <p:spPr>
          <a:xfrm>
            <a:off x="1045210" y="1082675"/>
            <a:ext cx="5274310" cy="3035300"/>
          </a:xfrm>
          <a:prstGeom prst="rect">
            <a:avLst/>
          </a:prstGeom>
        </p:spPr>
      </p:pic>
    </p:spTree>
    <p:custDataLst>
      <p:tags r:id="rId3"/>
    </p:custData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7" name="标题 1"/>
          <p:cNvSpPr txBox="1"/>
          <p:nvPr>
            <p:custDataLst>
              <p:tags r:id="rId1"/>
            </p:custDataLst>
          </p:nvPr>
        </p:nvSpPr>
        <p:spPr>
          <a:xfrm>
            <a:off x="640715" y="885190"/>
            <a:ext cx="7886700" cy="82423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4000" dirty="0" smtClean="0">
                <a:solidFill>
                  <a:schemeClr val="accent1"/>
                </a:solidFill>
              </a:rPr>
              <a:t>七、出纳管理</a:t>
            </a:r>
            <a:endParaRPr lang="zh-CN" altLang="en-US" sz="4000" dirty="0" smtClean="0">
              <a:solidFill>
                <a:schemeClr val="accent1"/>
              </a:solidFill>
            </a:endParaRPr>
          </a:p>
        </p:txBody>
      </p:sp>
      <p:sp>
        <p:nvSpPr>
          <p:cNvPr id="8" name="文本占位符 2"/>
          <p:cNvSpPr txBox="1"/>
          <p:nvPr>
            <p:custDataLst>
              <p:tags r:id="rId2"/>
            </p:custDataLst>
          </p:nvPr>
        </p:nvSpPr>
        <p:spPr>
          <a:xfrm>
            <a:off x="528320" y="2105660"/>
            <a:ext cx="7886700" cy="180911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ltLang="zh-CN" sz="2000" b="1" dirty="0" smtClean="0">
                <a:solidFill>
                  <a:schemeClr val="tx1"/>
                </a:solidFill>
              </a:rPr>
              <a:t>1</a:t>
            </a:r>
            <a:r>
              <a:rPr lang="zh-CN" altLang="en-US" sz="2000" b="1" dirty="0" smtClean="0">
                <a:solidFill>
                  <a:schemeClr val="tx1"/>
                </a:solidFill>
              </a:rPr>
              <a:t>、出纳就是记流水账</a:t>
            </a:r>
            <a:endParaRPr lang="zh-CN" altLang="en-US" sz="2000" b="1" dirty="0" smtClean="0">
              <a:solidFill>
                <a:schemeClr val="tx1"/>
              </a:solidFill>
            </a:endParaRPr>
          </a:p>
          <a:p>
            <a:pPr algn="l"/>
            <a:r>
              <a:rPr lang="en-US" altLang="zh-CN" sz="2000" b="1" dirty="0" smtClean="0">
                <a:solidFill>
                  <a:schemeClr val="tx1"/>
                </a:solidFill>
              </a:rPr>
              <a:t>2</a:t>
            </a:r>
            <a:r>
              <a:rPr lang="zh-CN" altLang="en-US" sz="2000" b="1" dirty="0" smtClean="0">
                <a:solidFill>
                  <a:schemeClr val="tx1"/>
                </a:solidFill>
              </a:rPr>
              <a:t>、月底对账</a:t>
            </a:r>
            <a:endParaRPr lang="zh-CN" altLang="en-US" sz="2000" b="1" dirty="0" smtClean="0">
              <a:solidFill>
                <a:schemeClr val="tx1"/>
              </a:solidFill>
            </a:endParaRPr>
          </a:p>
          <a:p>
            <a:pPr algn="l"/>
            <a:r>
              <a:rPr lang="en-US" altLang="zh-CN" sz="2000" b="1" dirty="0" smtClean="0">
                <a:solidFill>
                  <a:schemeClr val="tx1"/>
                </a:solidFill>
              </a:rPr>
              <a:t>3</a:t>
            </a:r>
            <a:r>
              <a:rPr lang="zh-CN" altLang="en-US" sz="2000" b="1" dirty="0" smtClean="0">
                <a:solidFill>
                  <a:schemeClr val="tx1"/>
                </a:solidFill>
                <a:sym typeface="+mn-ea"/>
              </a:rPr>
              <a:t>、出纳模块可以自动生成凭证传递到总账</a:t>
            </a:r>
            <a:endParaRPr lang="zh-CN" altLang="en-US" sz="2000" b="1" dirty="0" smtClean="0">
              <a:solidFill>
                <a:schemeClr val="tx1"/>
              </a:solidFill>
              <a:sym typeface="+mn-ea"/>
            </a:endParaRPr>
          </a:p>
          <a:p>
            <a:pPr algn="l"/>
            <a:r>
              <a:rPr lang="en-US" altLang="zh-CN" sz="2000" b="1" dirty="0" smtClean="0">
                <a:solidFill>
                  <a:schemeClr val="tx1"/>
                </a:solidFill>
                <a:sym typeface="+mn-ea"/>
              </a:rPr>
              <a:t>4</a:t>
            </a:r>
            <a:r>
              <a:rPr lang="zh-CN" altLang="en-US" sz="2000" b="1" dirty="0" smtClean="0">
                <a:solidFill>
                  <a:schemeClr val="tx1"/>
                </a:solidFill>
                <a:sym typeface="+mn-ea"/>
              </a:rPr>
              <a:t>、日记账和银行日记账进行对账</a:t>
            </a:r>
            <a:endParaRPr lang="zh-CN" altLang="en-US" sz="2000" b="1" dirty="0" smtClean="0">
              <a:solidFill>
                <a:schemeClr val="tx1"/>
              </a:solidFill>
              <a:sym typeface="+mn-ea"/>
            </a:endParaRPr>
          </a:p>
          <a:p>
            <a:pPr algn="l"/>
            <a:endParaRPr lang="zh-CN" altLang="en-US" sz="2000" b="1" dirty="0" smtClean="0">
              <a:solidFill>
                <a:schemeClr val="tx1"/>
              </a:solidFill>
              <a:sym typeface="+mn-ea"/>
            </a:endParaRPr>
          </a:p>
        </p:txBody>
      </p:sp>
    </p:spTree>
    <p:custDataLst>
      <p:tags r:id="rId3"/>
    </p:custData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153670" y="895350"/>
            <a:ext cx="2824480" cy="7816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1</a:t>
            </a:r>
            <a:r>
              <a:rPr lang="zh-CN" altLang="en-US" sz="2000" dirty="0" smtClean="0"/>
              <a:t>、点击“现金日记账”</a:t>
            </a:r>
            <a:endParaRPr lang="zh-CN" altLang="en-US" sz="2000" dirty="0" smtClean="0"/>
          </a:p>
        </p:txBody>
      </p:sp>
      <p:sp>
        <p:nvSpPr>
          <p:cNvPr id="2" name="文本占位符 11"/>
          <p:cNvSpPr txBox="1"/>
          <p:nvPr>
            <p:custDataLst>
              <p:tags r:id="rId2"/>
            </p:custDataLst>
          </p:nvPr>
        </p:nvSpPr>
        <p:spPr>
          <a:xfrm>
            <a:off x="153670" y="4234180"/>
            <a:ext cx="3357880" cy="591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2</a:t>
            </a:r>
            <a:r>
              <a:rPr lang="zh-CN" altLang="en-US" sz="2000" dirty="0" smtClean="0"/>
              <a:t>、选择好期间，然后确定。</a:t>
            </a:r>
            <a:endParaRPr lang="zh-CN" altLang="en-US" sz="2000" dirty="0" smtClean="0"/>
          </a:p>
        </p:txBody>
      </p:sp>
      <p:pic>
        <p:nvPicPr>
          <p:cNvPr id="3" name="图片 1"/>
          <p:cNvPicPr>
            <a:picLocks noChangeAspect="1"/>
          </p:cNvPicPr>
          <p:nvPr/>
        </p:nvPicPr>
        <p:blipFill>
          <a:blip r:embed="rId3"/>
          <a:stretch>
            <a:fillRect/>
          </a:stretch>
        </p:blipFill>
        <p:spPr>
          <a:xfrm>
            <a:off x="3853815" y="209550"/>
            <a:ext cx="4152900" cy="3373755"/>
          </a:xfrm>
          <a:prstGeom prst="rect">
            <a:avLst/>
          </a:prstGeom>
        </p:spPr>
      </p:pic>
      <p:pic>
        <p:nvPicPr>
          <p:cNvPr id="4" name="图片 2"/>
          <p:cNvPicPr>
            <a:picLocks noChangeAspect="1"/>
          </p:cNvPicPr>
          <p:nvPr/>
        </p:nvPicPr>
        <p:blipFill>
          <a:blip r:embed="rId4"/>
          <a:stretch>
            <a:fillRect/>
          </a:stretch>
        </p:blipFill>
        <p:spPr>
          <a:xfrm>
            <a:off x="3792855" y="3764915"/>
            <a:ext cx="4771390" cy="3227705"/>
          </a:xfrm>
          <a:prstGeom prst="rect">
            <a:avLst/>
          </a:prstGeom>
        </p:spPr>
      </p:pic>
    </p:spTree>
    <p:custDataLst>
      <p:tags r:id="rId5"/>
    </p:custData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85090" y="1335405"/>
            <a:ext cx="2201545" cy="5740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3</a:t>
            </a:r>
            <a:r>
              <a:rPr lang="zh-CN" altLang="en-US" sz="2000" dirty="0" smtClean="0"/>
              <a:t>、点击“新增”</a:t>
            </a:r>
            <a:endParaRPr lang="zh-CN" altLang="en-US" sz="2000" dirty="0" smtClean="0"/>
          </a:p>
        </p:txBody>
      </p:sp>
      <p:sp>
        <p:nvSpPr>
          <p:cNvPr id="2" name="文本占位符 11"/>
          <p:cNvSpPr txBox="1"/>
          <p:nvPr>
            <p:custDataLst>
              <p:tags r:id="rId2"/>
            </p:custDataLst>
          </p:nvPr>
        </p:nvSpPr>
        <p:spPr>
          <a:xfrm>
            <a:off x="85725" y="2654935"/>
            <a:ext cx="8521065" cy="9423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4</a:t>
            </a:r>
            <a:r>
              <a:rPr lang="zh-CN" altLang="en-US" sz="2000" dirty="0" smtClean="0"/>
              <a:t>、填写“摘要”“对方科目”，若是收款，则是填写‘借方金额’，若是付款，则是填写‘贷方金额’。只用填写一个。然后保存点击“新增”</a:t>
            </a:r>
            <a:endParaRPr lang="zh-CN" altLang="en-US" sz="2000" dirty="0" smtClean="0"/>
          </a:p>
        </p:txBody>
      </p:sp>
      <p:pic>
        <p:nvPicPr>
          <p:cNvPr id="3" name="图片 3"/>
          <p:cNvPicPr>
            <a:picLocks noChangeAspect="1"/>
          </p:cNvPicPr>
          <p:nvPr/>
        </p:nvPicPr>
        <p:blipFill>
          <a:blip r:embed="rId3"/>
          <a:stretch>
            <a:fillRect/>
          </a:stretch>
        </p:blipFill>
        <p:spPr>
          <a:xfrm>
            <a:off x="3689985" y="162560"/>
            <a:ext cx="4752340" cy="2352040"/>
          </a:xfrm>
          <a:prstGeom prst="rect">
            <a:avLst/>
          </a:prstGeom>
        </p:spPr>
      </p:pic>
      <p:pic>
        <p:nvPicPr>
          <p:cNvPr id="4" name="图片 4"/>
          <p:cNvPicPr>
            <a:picLocks noChangeAspect="1"/>
          </p:cNvPicPr>
          <p:nvPr/>
        </p:nvPicPr>
        <p:blipFill>
          <a:blip r:embed="rId4"/>
          <a:stretch>
            <a:fillRect/>
          </a:stretch>
        </p:blipFill>
        <p:spPr>
          <a:xfrm>
            <a:off x="1597660" y="3510598"/>
            <a:ext cx="5274310" cy="3006725"/>
          </a:xfrm>
          <a:prstGeom prst="rect">
            <a:avLst/>
          </a:prstGeom>
        </p:spPr>
      </p:pic>
    </p:spTree>
    <p:custDataLst>
      <p:tags r:id="rId5"/>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84213" y="981075"/>
            <a:ext cx="8064500" cy="4608513"/>
          </a:xfrm>
        </p:spPr>
        <p:txBody>
          <a:bodyPr rtlCol="0"/>
          <a:lstStyle/>
          <a:p>
            <a:pPr fontAlgn="auto">
              <a:spcAft>
                <a:spcPts val="0"/>
              </a:spcAft>
              <a:defRPr/>
            </a:pPr>
            <a:r>
              <a:rPr lang="zh-CN" altLang="en-US" sz="2600" dirty="0" smtClean="0">
                <a:latin typeface="微软雅黑" panose="020B0503020204020204" pitchFamily="34" charset="-122"/>
              </a:rPr>
              <a:t>账套在整个金蝶</a:t>
            </a:r>
            <a:r>
              <a:rPr lang="en-US" altLang="zh-CN" sz="2600" dirty="0" smtClean="0">
                <a:latin typeface="微软雅黑" panose="020B0503020204020204" pitchFamily="34" charset="-122"/>
              </a:rPr>
              <a:t>KIS</a:t>
            </a:r>
            <a:r>
              <a:rPr lang="zh-CN" altLang="en-US" sz="2600" dirty="0" smtClean="0">
                <a:latin typeface="微软雅黑" panose="020B0503020204020204" pitchFamily="34" charset="-122"/>
              </a:rPr>
              <a:t>系统中是非常重要的，它是存放各种数据的载体，各种财务数据、业务数据、一些辅助信息等都存放在账套中</a:t>
            </a:r>
            <a:endParaRPr lang="zh-CN" altLang="en-US" b="1" dirty="0" smtClean="0">
              <a:latin typeface="微软雅黑" panose="020B0503020204020204" pitchFamily="34" charset="-122"/>
            </a:endParaRPr>
          </a:p>
          <a:p>
            <a:pPr fontAlgn="auto">
              <a:spcAft>
                <a:spcPts val="0"/>
              </a:spcAft>
              <a:defRPr/>
            </a:pPr>
            <a:r>
              <a:rPr lang="zh-CN" altLang="en-US" sz="2600" b="1" dirty="0" smtClean="0">
                <a:latin typeface="微软雅黑" panose="020B0503020204020204" pitchFamily="34" charset="-122"/>
              </a:rPr>
              <a:t>登录系统管理</a:t>
            </a:r>
            <a:endParaRPr lang="en-US" altLang="zh-CN" sz="2600" b="1" dirty="0" smtClean="0">
              <a:latin typeface="微软雅黑" panose="020B0503020204020204" pitchFamily="34" charset="-122"/>
            </a:endParaRPr>
          </a:p>
          <a:p>
            <a:pPr marL="457200" lvl="1" indent="0" fontAlgn="auto">
              <a:spcAft>
                <a:spcPts val="0"/>
              </a:spcAft>
              <a:buNone/>
              <a:defRPr/>
            </a:pPr>
            <a:r>
              <a:rPr lang="zh-CN" altLang="en-US" sz="2000" dirty="0" smtClean="0">
                <a:latin typeface="微软雅黑" panose="020B0503020204020204" pitchFamily="34" charset="-122"/>
              </a:rPr>
              <a:t>单击</a:t>
            </a:r>
            <a:r>
              <a:rPr lang="en-US" altLang="zh-CN" sz="2000" dirty="0" smtClean="0">
                <a:latin typeface="微软雅黑" panose="020B0503020204020204" pitchFamily="34" charset="-122"/>
              </a:rPr>
              <a:t>【</a:t>
            </a:r>
            <a:r>
              <a:rPr lang="zh-CN" altLang="en-US" sz="2000" dirty="0" smtClean="0">
                <a:latin typeface="微软雅黑" panose="020B0503020204020204" pitchFamily="34" charset="-122"/>
              </a:rPr>
              <a:t>开始</a:t>
            </a:r>
            <a:r>
              <a:rPr lang="en-US" altLang="zh-CN" sz="2000" dirty="0" smtClean="0">
                <a:latin typeface="微软雅黑" panose="020B0503020204020204" pitchFamily="34" charset="-122"/>
              </a:rPr>
              <a:t>】→【</a:t>
            </a:r>
            <a:r>
              <a:rPr lang="zh-CN" altLang="en-US" sz="2000" dirty="0" smtClean="0">
                <a:latin typeface="微软雅黑" panose="020B0503020204020204" pitchFamily="34" charset="-122"/>
              </a:rPr>
              <a:t>程序</a:t>
            </a:r>
            <a:r>
              <a:rPr lang="en-US" altLang="zh-CN" sz="2000" dirty="0" smtClean="0">
                <a:latin typeface="微软雅黑" panose="020B0503020204020204" pitchFamily="34" charset="-122"/>
              </a:rPr>
              <a:t>】→【</a:t>
            </a:r>
            <a:r>
              <a:rPr lang="zh-CN" altLang="en-US" sz="2000" dirty="0" smtClean="0">
                <a:latin typeface="微软雅黑" panose="020B0503020204020204" pitchFamily="34" charset="-122"/>
              </a:rPr>
              <a:t>金蝶</a:t>
            </a:r>
            <a:r>
              <a:rPr lang="en-US" altLang="zh-CN" sz="2000" dirty="0" smtClean="0">
                <a:latin typeface="微软雅黑" panose="020B0503020204020204" pitchFamily="34" charset="-122"/>
              </a:rPr>
              <a:t>KIS</a:t>
            </a:r>
            <a:r>
              <a:rPr lang="zh-CN" altLang="en-US" sz="2000" dirty="0" smtClean="0">
                <a:latin typeface="微软雅黑" panose="020B0503020204020204" pitchFamily="34" charset="-122"/>
              </a:rPr>
              <a:t>专业版系统管理</a:t>
            </a:r>
            <a:r>
              <a:rPr lang="en-US" altLang="zh-CN" sz="2000" dirty="0" smtClean="0">
                <a:latin typeface="微软雅黑" panose="020B0503020204020204" pitchFamily="34" charset="-122"/>
              </a:rPr>
              <a:t>】</a:t>
            </a:r>
            <a:endParaRPr lang="en-US" altLang="zh-CN" sz="2000" dirty="0" smtClean="0">
              <a:latin typeface="微软雅黑" panose="020B0503020204020204" pitchFamily="34" charset="-122"/>
            </a:endParaRPr>
          </a:p>
          <a:p>
            <a:pPr marL="457200" lvl="1" indent="0" fontAlgn="auto">
              <a:spcAft>
                <a:spcPts val="0"/>
              </a:spcAft>
              <a:buNone/>
              <a:defRPr/>
            </a:pPr>
            <a:r>
              <a:rPr lang="zh-CN" altLang="en-US" sz="2000" dirty="0" smtClean="0">
                <a:latin typeface="微软雅黑" panose="020B0503020204020204" pitchFamily="34" charset="-122"/>
              </a:rPr>
              <a:t>使用金蝶云通行证登录，打开账套管理</a:t>
            </a:r>
            <a:endParaRPr lang="zh-CN" altLang="en-US" sz="1800" dirty="0" smtClean="0">
              <a:latin typeface="微软雅黑" panose="020B0503020204020204" pitchFamily="34" charset="-122"/>
            </a:endParaRPr>
          </a:p>
          <a:p>
            <a:pPr fontAlgn="auto">
              <a:spcAft>
                <a:spcPts val="0"/>
              </a:spcAft>
              <a:defRPr/>
            </a:pPr>
            <a:endParaRPr lang="zh-CN" altLang="en-US" dirty="0" smtClean="0">
              <a:latin typeface="微软雅黑" panose="020B0503020204020204" pitchFamily="34" charset="-122"/>
            </a:endParaRPr>
          </a:p>
        </p:txBody>
      </p:sp>
      <p:sp>
        <p:nvSpPr>
          <p:cNvPr id="9219" name="Rectangle 2"/>
          <p:cNvSpPr>
            <a:spLocks noGrp="1" noChangeArrowheads="1"/>
          </p:cNvSpPr>
          <p:nvPr>
            <p:ph type="title"/>
          </p:nvPr>
        </p:nvSpPr>
        <p:spPr>
          <a:xfrm>
            <a:off x="203200" y="0"/>
            <a:ext cx="7227888" cy="693738"/>
          </a:xfrm>
          <a:noFill/>
        </p:spPr>
        <p:txBody>
          <a:bodyPr/>
          <a:lstStyle/>
          <a:p>
            <a:r>
              <a:rPr lang="zh-CN" altLang="en-US" sz="3000" dirty="0" smtClean="0">
                <a:latin typeface="微软雅黑" panose="020B0503020204020204" pitchFamily="34" charset="-122"/>
                <a:ea typeface="微软雅黑" panose="020B0503020204020204" pitchFamily="34" charset="-122"/>
              </a:rPr>
              <a:t>新建账套</a:t>
            </a:r>
            <a:endParaRPr lang="zh-CN" altLang="en-US" sz="3000" dirty="0" smtClean="0">
              <a:latin typeface="微软雅黑" panose="020B0503020204020204" pitchFamily="34" charset="-122"/>
              <a:ea typeface="微软雅黑" panose="020B0503020204020204" pitchFamily="34"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5" dur="500"/>
                                        <p:tgtEl>
                                          <p:spTgt spid="2253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18"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文本占位符 11"/>
          <p:cNvSpPr txBox="1"/>
          <p:nvPr>
            <p:custDataLst>
              <p:tags r:id="rId1"/>
            </p:custDataLst>
          </p:nvPr>
        </p:nvSpPr>
        <p:spPr>
          <a:xfrm>
            <a:off x="305435" y="521335"/>
            <a:ext cx="8464550" cy="7416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5</a:t>
            </a:r>
            <a:r>
              <a:rPr lang="zh-CN" altLang="en-US" sz="2000" dirty="0" smtClean="0"/>
              <a:t>、主界面会显示刚刚录入的日记账，点击“选项”工具，按箭头选择“编辑该凭证”，确定</a:t>
            </a:r>
            <a:endParaRPr lang="zh-CN" altLang="en-US" sz="2000" dirty="0" smtClean="0"/>
          </a:p>
        </p:txBody>
      </p:sp>
      <p:pic>
        <p:nvPicPr>
          <p:cNvPr id="6" name="图片 6"/>
          <p:cNvPicPr>
            <a:picLocks noChangeAspect="1"/>
          </p:cNvPicPr>
          <p:nvPr/>
        </p:nvPicPr>
        <p:blipFill>
          <a:blip r:embed="rId2"/>
          <a:stretch>
            <a:fillRect/>
          </a:stretch>
        </p:blipFill>
        <p:spPr>
          <a:xfrm>
            <a:off x="2771775" y="1349058"/>
            <a:ext cx="5274310" cy="5245735"/>
          </a:xfrm>
          <a:prstGeom prst="rect">
            <a:avLst/>
          </a:prstGeom>
        </p:spPr>
      </p:pic>
    </p:spTree>
    <p:custDataLst>
      <p:tags r:id="rId3"/>
    </p:custData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318135" y="774700"/>
            <a:ext cx="4171315" cy="668655"/>
          </a:xfrm>
          <a:prstGeom prst="rect">
            <a:avLst/>
          </a:prstGeom>
        </p:spPr>
        <p:txBody>
          <a:bodyPr>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6</a:t>
            </a:r>
            <a:r>
              <a:rPr lang="zh-CN" altLang="en-US" sz="2000" dirty="0" smtClean="0"/>
              <a:t>、界面点击“按单”，系统自动生成凭证，传到财务总账</a:t>
            </a:r>
            <a:endParaRPr lang="zh-CN" altLang="en-US" sz="2000" dirty="0" smtClean="0"/>
          </a:p>
        </p:txBody>
      </p:sp>
      <p:sp>
        <p:nvSpPr>
          <p:cNvPr id="2" name="文本占位符 11"/>
          <p:cNvSpPr txBox="1"/>
          <p:nvPr>
            <p:custDataLst>
              <p:tags r:id="rId2"/>
            </p:custDataLst>
          </p:nvPr>
        </p:nvSpPr>
        <p:spPr>
          <a:xfrm>
            <a:off x="318770" y="2770505"/>
            <a:ext cx="4368165" cy="7308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7</a:t>
            </a:r>
            <a:r>
              <a:rPr lang="zh-CN" altLang="en-US" sz="2000" dirty="0" smtClean="0"/>
              <a:t>、主界面会显示凭证号，点击“凭证”可以查看本张凭证</a:t>
            </a:r>
            <a:endParaRPr lang="zh-CN" altLang="en-US" sz="2000" dirty="0" smtClean="0"/>
          </a:p>
        </p:txBody>
      </p:sp>
      <p:pic>
        <p:nvPicPr>
          <p:cNvPr id="7" name="图片 7"/>
          <p:cNvPicPr>
            <a:picLocks noChangeAspect="1"/>
          </p:cNvPicPr>
          <p:nvPr/>
        </p:nvPicPr>
        <p:blipFill>
          <a:blip r:embed="rId3"/>
          <a:stretch>
            <a:fillRect/>
          </a:stretch>
        </p:blipFill>
        <p:spPr>
          <a:xfrm>
            <a:off x="4442143" y="387350"/>
            <a:ext cx="4200525" cy="2990850"/>
          </a:xfrm>
          <a:prstGeom prst="rect">
            <a:avLst/>
          </a:prstGeom>
        </p:spPr>
      </p:pic>
      <p:pic>
        <p:nvPicPr>
          <p:cNvPr id="8" name="图片 8"/>
          <p:cNvPicPr>
            <a:picLocks noChangeAspect="1"/>
          </p:cNvPicPr>
          <p:nvPr/>
        </p:nvPicPr>
        <p:blipFill>
          <a:blip r:embed="rId4"/>
          <a:stretch>
            <a:fillRect/>
          </a:stretch>
        </p:blipFill>
        <p:spPr>
          <a:xfrm>
            <a:off x="3584575" y="3438208"/>
            <a:ext cx="5274310" cy="1396365"/>
          </a:xfrm>
          <a:prstGeom prst="rect">
            <a:avLst/>
          </a:prstGeom>
        </p:spPr>
      </p:pic>
      <p:pic>
        <p:nvPicPr>
          <p:cNvPr id="4" name="图片 9"/>
          <p:cNvPicPr>
            <a:picLocks noChangeAspect="1"/>
          </p:cNvPicPr>
          <p:nvPr/>
        </p:nvPicPr>
        <p:blipFill>
          <a:blip r:embed="rId5"/>
          <a:stretch>
            <a:fillRect/>
          </a:stretch>
        </p:blipFill>
        <p:spPr>
          <a:xfrm>
            <a:off x="3584575" y="5053648"/>
            <a:ext cx="5274310" cy="1483995"/>
          </a:xfrm>
          <a:prstGeom prst="rect">
            <a:avLst/>
          </a:prstGeom>
        </p:spPr>
      </p:pic>
    </p:spTree>
    <p:custDataLst>
      <p:tags r:id="rId6"/>
    </p:custData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455930" y="1198245"/>
            <a:ext cx="4033520" cy="71183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8</a:t>
            </a:r>
            <a:r>
              <a:rPr lang="zh-CN" altLang="en-US" sz="2000" dirty="0" smtClean="0"/>
              <a:t>、银行存款日记账与现金日记账同操作方法</a:t>
            </a:r>
            <a:endParaRPr lang="zh-CN" altLang="en-US" sz="2000" dirty="0" smtClean="0"/>
          </a:p>
        </p:txBody>
      </p:sp>
      <p:pic>
        <p:nvPicPr>
          <p:cNvPr id="3" name="图片 14"/>
          <p:cNvPicPr>
            <a:picLocks noChangeAspect="1"/>
          </p:cNvPicPr>
          <p:nvPr/>
        </p:nvPicPr>
        <p:blipFill>
          <a:blip r:embed="rId2"/>
          <a:stretch>
            <a:fillRect/>
          </a:stretch>
        </p:blipFill>
        <p:spPr>
          <a:xfrm>
            <a:off x="5263833" y="320040"/>
            <a:ext cx="2952115" cy="4161790"/>
          </a:xfrm>
          <a:prstGeom prst="rect">
            <a:avLst/>
          </a:prstGeom>
        </p:spPr>
      </p:pic>
      <p:pic>
        <p:nvPicPr>
          <p:cNvPr id="15" name="图片 15"/>
          <p:cNvPicPr>
            <a:picLocks noChangeAspect="1"/>
          </p:cNvPicPr>
          <p:nvPr/>
        </p:nvPicPr>
        <p:blipFill>
          <a:blip r:embed="rId3"/>
          <a:stretch>
            <a:fillRect/>
          </a:stretch>
        </p:blipFill>
        <p:spPr>
          <a:xfrm>
            <a:off x="1036003" y="2591118"/>
            <a:ext cx="3686175" cy="3990975"/>
          </a:xfrm>
          <a:prstGeom prst="rect">
            <a:avLst/>
          </a:prstGeom>
        </p:spPr>
      </p:pic>
    </p:spTree>
    <p:custDataLst>
      <p:tags r:id="rId4"/>
    </p:custData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214630" y="5429250"/>
            <a:ext cx="3223260" cy="7848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9</a:t>
            </a:r>
            <a:r>
              <a:rPr lang="zh-CN" altLang="en-US" sz="2000" dirty="0" smtClean="0"/>
              <a:t>、本期录入完成后，点击会转到下一期</a:t>
            </a:r>
            <a:endParaRPr lang="zh-CN" altLang="en-US" sz="2000" dirty="0" smtClean="0"/>
          </a:p>
        </p:txBody>
      </p:sp>
      <p:pic>
        <p:nvPicPr>
          <p:cNvPr id="17" name="图片 17"/>
          <p:cNvPicPr>
            <a:picLocks noChangeAspect="1"/>
          </p:cNvPicPr>
          <p:nvPr/>
        </p:nvPicPr>
        <p:blipFill>
          <a:blip r:embed="rId2"/>
          <a:stretch>
            <a:fillRect/>
          </a:stretch>
        </p:blipFill>
        <p:spPr>
          <a:xfrm>
            <a:off x="3437890" y="281305"/>
            <a:ext cx="5274310" cy="2590165"/>
          </a:xfrm>
          <a:prstGeom prst="rect">
            <a:avLst/>
          </a:prstGeom>
        </p:spPr>
      </p:pic>
      <p:pic>
        <p:nvPicPr>
          <p:cNvPr id="18" name="图片 18"/>
          <p:cNvPicPr>
            <a:picLocks noChangeAspect="1"/>
          </p:cNvPicPr>
          <p:nvPr/>
        </p:nvPicPr>
        <p:blipFill>
          <a:blip r:embed="rId3"/>
          <a:stretch>
            <a:fillRect/>
          </a:stretch>
        </p:blipFill>
        <p:spPr>
          <a:xfrm>
            <a:off x="3567430" y="2979420"/>
            <a:ext cx="5274310" cy="2004060"/>
          </a:xfrm>
          <a:prstGeom prst="rect">
            <a:avLst/>
          </a:prstGeom>
        </p:spPr>
      </p:pic>
      <p:pic>
        <p:nvPicPr>
          <p:cNvPr id="20" name="图片 20"/>
          <p:cNvPicPr>
            <a:picLocks noChangeAspect="1"/>
          </p:cNvPicPr>
          <p:nvPr/>
        </p:nvPicPr>
        <p:blipFill>
          <a:blip r:embed="rId4"/>
          <a:stretch>
            <a:fillRect/>
          </a:stretch>
        </p:blipFill>
        <p:spPr>
          <a:xfrm>
            <a:off x="3350895" y="5084128"/>
            <a:ext cx="1123950" cy="956945"/>
          </a:xfrm>
          <a:prstGeom prst="rect">
            <a:avLst/>
          </a:prstGeom>
        </p:spPr>
      </p:pic>
      <p:pic>
        <p:nvPicPr>
          <p:cNvPr id="21" name="图片 21"/>
          <p:cNvPicPr>
            <a:picLocks noChangeAspect="1"/>
          </p:cNvPicPr>
          <p:nvPr/>
        </p:nvPicPr>
        <p:blipFill>
          <a:blip r:embed="rId5"/>
          <a:stretch>
            <a:fillRect/>
          </a:stretch>
        </p:blipFill>
        <p:spPr>
          <a:xfrm>
            <a:off x="4534853" y="5713095"/>
            <a:ext cx="2704465" cy="732790"/>
          </a:xfrm>
          <a:prstGeom prst="rect">
            <a:avLst/>
          </a:prstGeom>
        </p:spPr>
      </p:pic>
    </p:spTree>
    <p:custDataLst>
      <p:tags r:id="rId6"/>
    </p:custData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3" name="标题 1"/>
          <p:cNvSpPr txBox="1"/>
          <p:nvPr>
            <p:custDataLst>
              <p:tags r:id="rId1"/>
            </p:custDataLst>
          </p:nvPr>
        </p:nvSpPr>
        <p:spPr>
          <a:xfrm>
            <a:off x="629841" y="820396"/>
            <a:ext cx="7885509" cy="953984"/>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lang="zh-CN" altLang="en-US" sz="4000" kern="1200" dirty="0">
                <a:solidFill>
                  <a:schemeClr val="tx1"/>
                </a:solidFill>
                <a:latin typeface="+mj-lt"/>
                <a:ea typeface="+mj-ea"/>
                <a:cs typeface="+mj-cs"/>
              </a:defRPr>
            </a:lvl1pPr>
          </a:lstStyle>
          <a:p>
            <a:r>
              <a:rPr lang="zh-CN" altLang="en-US" sz="3600" dirty="0" smtClean="0">
                <a:solidFill>
                  <a:schemeClr val="accent1"/>
                </a:solidFill>
              </a:rPr>
              <a:t>八、报表分析</a:t>
            </a:r>
            <a:endParaRPr lang="zh-CN" altLang="en-US" sz="3600" dirty="0" smtClean="0">
              <a:solidFill>
                <a:schemeClr val="accent1"/>
              </a:solidFill>
            </a:endParaRPr>
          </a:p>
        </p:txBody>
      </p:sp>
      <p:sp>
        <p:nvSpPr>
          <p:cNvPr id="14" name="文本占位符 11"/>
          <p:cNvSpPr txBox="1"/>
          <p:nvPr>
            <p:custDataLst>
              <p:tags r:id="rId2"/>
            </p:custDataLst>
          </p:nvPr>
        </p:nvSpPr>
        <p:spPr>
          <a:xfrm>
            <a:off x="354330" y="1905000"/>
            <a:ext cx="6372225" cy="4794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 </a:t>
            </a:r>
            <a:r>
              <a:rPr lang="zh-CN" altLang="en-US" sz="2000" dirty="0" smtClean="0"/>
              <a:t>报表有三大报表：资产负债表、利润表、现金流量 </a:t>
            </a:r>
            <a:endParaRPr lang="zh-CN" altLang="en-US" sz="2000" dirty="0" smtClean="0"/>
          </a:p>
          <a:p>
            <a:pPr marL="0" indent="0">
              <a:buNone/>
            </a:pPr>
            <a:endParaRPr lang="zh-CN" altLang="en-US" sz="2000" dirty="0" smtClean="0"/>
          </a:p>
        </p:txBody>
      </p:sp>
      <p:sp>
        <p:nvSpPr>
          <p:cNvPr id="2" name="文本占位符 11"/>
          <p:cNvSpPr txBox="1"/>
          <p:nvPr>
            <p:custDataLst>
              <p:tags r:id="rId3"/>
            </p:custDataLst>
          </p:nvPr>
        </p:nvSpPr>
        <p:spPr>
          <a:xfrm>
            <a:off x="354330" y="2887345"/>
            <a:ext cx="8062595" cy="5905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1</a:t>
            </a:r>
            <a:r>
              <a:rPr lang="zh-CN" altLang="en-US" sz="2000" dirty="0" smtClean="0"/>
              <a:t>、资产负债表、利润表：</a:t>
            </a:r>
            <a:r>
              <a:rPr lang="zh-CN" altLang="en-US" sz="2000" dirty="0" smtClean="0">
                <a:sym typeface="+mn-ea"/>
              </a:rPr>
              <a:t>表都是自动生成的、公式自动取数</a:t>
            </a:r>
            <a:endParaRPr lang="zh-CN" altLang="en-US" sz="2000" dirty="0" smtClean="0"/>
          </a:p>
          <a:p>
            <a:pPr marL="0" indent="0">
              <a:buNone/>
            </a:pPr>
            <a:endParaRPr lang="zh-CN" altLang="en-US" sz="2000" dirty="0" smtClean="0"/>
          </a:p>
        </p:txBody>
      </p:sp>
      <p:sp>
        <p:nvSpPr>
          <p:cNvPr id="3" name="文本占位符 11"/>
          <p:cNvSpPr txBox="1"/>
          <p:nvPr>
            <p:custDataLst>
              <p:tags r:id="rId4"/>
            </p:custDataLst>
          </p:nvPr>
        </p:nvSpPr>
        <p:spPr>
          <a:xfrm>
            <a:off x="256540" y="3753485"/>
            <a:ext cx="8912860" cy="696595"/>
          </a:xfrm>
          <a:prstGeom prst="rect">
            <a:avLst/>
          </a:prstGeom>
        </p:spPr>
        <p:txBody>
          <a:bodyPr>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2</a:t>
            </a:r>
            <a:r>
              <a:rPr lang="zh-CN" altLang="en-US" sz="2000" dirty="0" smtClean="0"/>
              <a:t>、现金流量 ：是需要自己来指定的 、在录入凭证时指定、用T型账户指定 </a:t>
            </a:r>
            <a:endParaRPr lang="zh-CN" altLang="en-US" sz="2000" dirty="0" smtClean="0"/>
          </a:p>
          <a:p>
            <a:pPr marL="0" indent="0">
              <a:buNone/>
            </a:pPr>
            <a:endParaRPr lang="zh-CN" altLang="en-US" sz="2000" dirty="0" smtClean="0"/>
          </a:p>
        </p:txBody>
      </p:sp>
    </p:spTree>
    <p:custDataLst>
      <p:tags r:id="rId5"/>
    </p:custData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628650" y="1905635"/>
            <a:ext cx="3860800" cy="9455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smtClean="0">
                <a:solidFill>
                  <a:schemeClr val="accent1"/>
                </a:solidFill>
                <a:sym typeface="+mn-ea"/>
              </a:rPr>
              <a:t>一、新建账套</a:t>
            </a:r>
            <a:endParaRPr lang="zh-CN" altLang="en-US" sz="2400" dirty="0" smtClean="0">
              <a:solidFill>
                <a:schemeClr val="accent1"/>
              </a:solidFill>
              <a:sym typeface="+mn-ea"/>
            </a:endParaRPr>
          </a:p>
        </p:txBody>
      </p:sp>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570895" y="4065403"/>
            <a:ext cx="3944454" cy="1993565"/>
          </a:xfrm>
          <a:prstGeom prst="rect">
            <a:avLst/>
          </a:prstGeom>
        </p:spPr>
      </p:pic>
      <p:sp>
        <p:nvSpPr>
          <p:cNvPr id="2" name="文本占位符 11"/>
          <p:cNvSpPr txBox="1"/>
          <p:nvPr>
            <p:custDataLst>
              <p:tags r:id="rId4"/>
            </p:custDataLst>
          </p:nvPr>
        </p:nvSpPr>
        <p:spPr>
          <a:xfrm>
            <a:off x="315595" y="3903345"/>
            <a:ext cx="3860800" cy="945515"/>
          </a:xfrm>
          <a:prstGeom prst="rect">
            <a:avLst/>
          </a:prstGeom>
        </p:spPr>
        <p:txBody>
          <a:bodyPr>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sym typeface="+mn-ea"/>
              </a:rPr>
              <a:t>点击新</a:t>
            </a:r>
            <a:r>
              <a:rPr lang="zh-CN" altLang="en-US" sz="2000" dirty="0" smtClean="0">
                <a:latin typeface="微软雅黑" panose="020B0503020204020204" pitchFamily="34" charset="-122"/>
                <a:sym typeface="+mn-ea"/>
              </a:rPr>
              <a:t>输入</a:t>
            </a:r>
            <a:r>
              <a:rPr lang="zh-CN" altLang="en-US" sz="2000" dirty="0" smtClean="0">
                <a:sym typeface="+mn-ea"/>
              </a:rPr>
              <a:t>公司</a:t>
            </a:r>
            <a:r>
              <a:rPr lang="zh-CN" altLang="en-US" sz="2000" dirty="0" smtClean="0">
                <a:latin typeface="微软雅黑" panose="020B0503020204020204" pitchFamily="34" charset="-122"/>
                <a:sym typeface="+mn-ea"/>
              </a:rPr>
              <a:t>名称，选择账套保存路径“E/金蝶账套” ，点击下一步</a:t>
            </a:r>
            <a:endParaRPr lang="zh-CN" altLang="en-US" sz="2000" dirty="0" smtClean="0"/>
          </a:p>
          <a:p>
            <a:r>
              <a:rPr lang="zh-CN" altLang="en-US" sz="2000" dirty="0" smtClean="0">
                <a:sym typeface="+mn-ea"/>
              </a:rPr>
              <a:t>建账套</a:t>
            </a:r>
            <a:endParaRPr lang="zh-CN" altLang="en-US" sz="2000" dirty="0" smtClean="0"/>
          </a:p>
        </p:txBody>
      </p:sp>
      <p:pic>
        <p:nvPicPr>
          <p:cNvPr id="4" name="图片 2"/>
          <p:cNvPicPr>
            <a:picLocks noChangeAspect="1"/>
          </p:cNvPicPr>
          <p:nvPr/>
        </p:nvPicPr>
        <p:blipFill>
          <a:blip r:embed="rId5"/>
          <a:stretch>
            <a:fillRect/>
          </a:stretch>
        </p:blipFill>
        <p:spPr>
          <a:xfrm>
            <a:off x="4176395" y="3289935"/>
            <a:ext cx="4476750" cy="3867150"/>
          </a:xfrm>
          <a:prstGeom prst="rect">
            <a:avLst/>
          </a:prstGeom>
        </p:spPr>
      </p:pic>
      <p:pic>
        <p:nvPicPr>
          <p:cNvPr id="3" name="图片 1"/>
          <p:cNvPicPr>
            <a:picLocks noChangeAspect="1"/>
          </p:cNvPicPr>
          <p:nvPr/>
        </p:nvPicPr>
        <p:blipFill>
          <a:blip r:embed="rId6"/>
          <a:stretch>
            <a:fillRect/>
          </a:stretch>
        </p:blipFill>
        <p:spPr>
          <a:xfrm>
            <a:off x="3264535" y="440690"/>
            <a:ext cx="5388610" cy="2759075"/>
          </a:xfrm>
          <a:prstGeom prst="rect">
            <a:avLst/>
          </a:prstGeom>
        </p:spPr>
      </p:pic>
    </p:spTree>
    <p:custDataLst>
      <p:tags r:id="rId7"/>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628650" y="1905635"/>
            <a:ext cx="3860800" cy="513080"/>
          </a:xfrm>
          <a:prstGeom prst="rect">
            <a:avLst/>
          </a:prstGeom>
        </p:spPr>
        <p:txBody>
          <a:bodyPr>
            <a:normAutofit fontScale="7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t>选择公司纳税性质，启用会计期间，点击下一步</a:t>
            </a:r>
            <a:endParaRPr lang="zh-CN" altLang="en-US" sz="2000" dirty="0" smtClean="0"/>
          </a:p>
        </p:txBody>
      </p:sp>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570895" y="1909924"/>
            <a:ext cx="3944454" cy="1993565"/>
          </a:xfrm>
          <a:prstGeom prst="rect">
            <a:avLst/>
          </a:prstGeom>
        </p:spPr>
      </p:pic>
      <p:pic>
        <p:nvPicPr>
          <p:cNvPr id="11" name="图片 10"/>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4570895" y="4065403"/>
            <a:ext cx="3944454" cy="1993565"/>
          </a:xfrm>
          <a:prstGeom prst="rect">
            <a:avLst/>
          </a:prstGeom>
        </p:spPr>
      </p:pic>
      <p:sp>
        <p:nvSpPr>
          <p:cNvPr id="2" name="文本占位符 11"/>
          <p:cNvSpPr txBox="1"/>
          <p:nvPr>
            <p:custDataLst>
              <p:tags r:id="rId5"/>
            </p:custDataLst>
          </p:nvPr>
        </p:nvSpPr>
        <p:spPr>
          <a:xfrm>
            <a:off x="349885" y="4399280"/>
            <a:ext cx="3860800" cy="513080"/>
          </a:xfrm>
          <a:prstGeom prst="rect">
            <a:avLst/>
          </a:prstGeom>
        </p:spPr>
        <p:txBody>
          <a:bodyPr>
            <a:normAutofit fontScale="6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t>选择公司纳税性选择科目体系，选择凭证字“记”，点击“开始建帐”质，启用会计期间，点击下一步</a:t>
            </a:r>
            <a:endParaRPr lang="zh-CN" altLang="en-US" sz="2000" dirty="0" smtClean="0"/>
          </a:p>
        </p:txBody>
      </p:sp>
      <p:pic>
        <p:nvPicPr>
          <p:cNvPr id="3" name="图片 3"/>
          <p:cNvPicPr>
            <a:picLocks noChangeAspect="1"/>
          </p:cNvPicPr>
          <p:nvPr/>
        </p:nvPicPr>
        <p:blipFill>
          <a:blip r:embed="rId6"/>
          <a:stretch>
            <a:fillRect/>
          </a:stretch>
        </p:blipFill>
        <p:spPr>
          <a:xfrm>
            <a:off x="4754880" y="173038"/>
            <a:ext cx="3952240" cy="3343275"/>
          </a:xfrm>
          <a:prstGeom prst="rect">
            <a:avLst/>
          </a:prstGeom>
        </p:spPr>
      </p:pic>
      <p:pic>
        <p:nvPicPr>
          <p:cNvPr id="4" name="图片 4"/>
          <p:cNvPicPr>
            <a:picLocks noChangeAspect="1"/>
          </p:cNvPicPr>
          <p:nvPr/>
        </p:nvPicPr>
        <p:blipFill>
          <a:blip r:embed="rId7"/>
          <a:stretch>
            <a:fillRect/>
          </a:stretch>
        </p:blipFill>
        <p:spPr>
          <a:xfrm>
            <a:off x="4570730" y="3810953"/>
            <a:ext cx="3733800" cy="2638425"/>
          </a:xfrm>
          <a:prstGeom prst="rect">
            <a:avLst/>
          </a:prstGeom>
        </p:spPr>
      </p:pic>
    </p:spTree>
    <p:custDataLst>
      <p:tags r:id="rId8"/>
    </p:custData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4" name="文本占位符 11"/>
          <p:cNvSpPr txBox="1"/>
          <p:nvPr>
            <p:custDataLst>
              <p:tags r:id="rId1"/>
            </p:custDataLst>
          </p:nvPr>
        </p:nvSpPr>
        <p:spPr>
          <a:xfrm>
            <a:off x="131445" y="1147445"/>
            <a:ext cx="3672205" cy="7632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smtClean="0"/>
              <a:t>点击“更多”的下拉菜单，选择“自动备份”</a:t>
            </a:r>
            <a:endParaRPr lang="zh-CN" altLang="en-US" sz="1800" dirty="0" smtClean="0"/>
          </a:p>
        </p:txBody>
      </p:sp>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570895" y="1909924"/>
            <a:ext cx="3944454" cy="1993565"/>
          </a:xfrm>
          <a:prstGeom prst="rect">
            <a:avLst/>
          </a:prstGeom>
        </p:spPr>
      </p:pic>
      <p:pic>
        <p:nvPicPr>
          <p:cNvPr id="11" name="图片 10"/>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4570895" y="4065403"/>
            <a:ext cx="3944454" cy="1993565"/>
          </a:xfrm>
          <a:prstGeom prst="rect">
            <a:avLst/>
          </a:prstGeom>
        </p:spPr>
      </p:pic>
      <p:pic>
        <p:nvPicPr>
          <p:cNvPr id="25" name="图片 25"/>
          <p:cNvPicPr>
            <a:picLocks noChangeAspect="1"/>
          </p:cNvPicPr>
          <p:nvPr/>
        </p:nvPicPr>
        <p:blipFill>
          <a:blip r:embed="rId5"/>
          <a:stretch>
            <a:fillRect/>
          </a:stretch>
        </p:blipFill>
        <p:spPr>
          <a:xfrm>
            <a:off x="3689985" y="581025"/>
            <a:ext cx="5274310" cy="1510665"/>
          </a:xfrm>
          <a:prstGeom prst="rect">
            <a:avLst/>
          </a:prstGeom>
        </p:spPr>
      </p:pic>
      <p:sp>
        <p:nvSpPr>
          <p:cNvPr id="2" name="文本占位符 11"/>
          <p:cNvSpPr txBox="1"/>
          <p:nvPr>
            <p:custDataLst>
              <p:tags r:id="rId6"/>
            </p:custDataLst>
          </p:nvPr>
        </p:nvSpPr>
        <p:spPr>
          <a:xfrm>
            <a:off x="252730" y="3903980"/>
            <a:ext cx="4050665" cy="673100"/>
          </a:xfrm>
          <a:prstGeom prst="rect">
            <a:avLst/>
          </a:prstGeom>
        </p:spPr>
        <p:txBody>
          <a:bodyPr>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smtClean="0"/>
              <a:t>按红色箭头选择即可，然后点击确定</a:t>
            </a:r>
            <a:r>
              <a:rPr lang="zh-CN" altLang="en-US" sz="2000" dirty="0" smtClean="0"/>
              <a:t>。</a:t>
            </a:r>
            <a:endParaRPr lang="zh-CN" altLang="en-US" sz="2000" dirty="0" smtClean="0"/>
          </a:p>
        </p:txBody>
      </p:sp>
      <p:pic>
        <p:nvPicPr>
          <p:cNvPr id="6" name="图片 6"/>
          <p:cNvPicPr>
            <a:picLocks noChangeAspect="1"/>
          </p:cNvPicPr>
          <p:nvPr/>
        </p:nvPicPr>
        <p:blipFill>
          <a:blip r:embed="rId7"/>
          <a:stretch>
            <a:fillRect/>
          </a:stretch>
        </p:blipFill>
        <p:spPr>
          <a:xfrm>
            <a:off x="4605020" y="2540635"/>
            <a:ext cx="3876040" cy="4161790"/>
          </a:xfrm>
          <a:prstGeom prst="rect">
            <a:avLst/>
          </a:prstGeom>
        </p:spPr>
      </p:pic>
      <p:sp>
        <p:nvSpPr>
          <p:cNvPr id="3" name="文本占位符 11"/>
          <p:cNvSpPr txBox="1"/>
          <p:nvPr>
            <p:custDataLst>
              <p:tags r:id="rId8"/>
            </p:custDataLst>
          </p:nvPr>
        </p:nvSpPr>
        <p:spPr>
          <a:xfrm>
            <a:off x="131445" y="5527675"/>
            <a:ext cx="3860800" cy="8248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smtClean="0">
                <a:solidFill>
                  <a:srgbClr val="FFFF00"/>
                </a:solidFill>
              </a:rPr>
              <a:t>新建账套完成</a:t>
            </a:r>
            <a:r>
              <a:rPr lang="zh-CN" altLang="en-US" dirty="0" smtClean="0">
                <a:solidFill>
                  <a:schemeClr val="accent1">
                    <a:lumMod val="60000"/>
                    <a:lumOff val="40000"/>
                  </a:schemeClr>
                </a:solidFill>
              </a:rPr>
              <a:t>。</a:t>
            </a:r>
            <a:endParaRPr lang="zh-CN" altLang="en-US" dirty="0" smtClean="0">
              <a:solidFill>
                <a:schemeClr val="accent1">
                  <a:lumMod val="60000"/>
                  <a:lumOff val="40000"/>
                </a:schemeClr>
              </a:solidFill>
            </a:endParaRPr>
          </a:p>
        </p:txBody>
      </p:sp>
    </p:spTree>
    <p:custDataLst>
      <p:tags r:id="rId9"/>
    </p:custData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3" name="标题 1"/>
          <p:cNvSpPr txBox="1"/>
          <p:nvPr>
            <p:custDataLst>
              <p:tags r:id="rId1"/>
            </p:custDataLst>
          </p:nvPr>
        </p:nvSpPr>
        <p:spPr>
          <a:xfrm>
            <a:off x="628571" y="951841"/>
            <a:ext cx="7885509" cy="953984"/>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lang="zh-CN" altLang="en-US" sz="4000" kern="1200" dirty="0">
                <a:solidFill>
                  <a:schemeClr val="tx1"/>
                </a:solidFill>
                <a:latin typeface="+mj-lt"/>
                <a:ea typeface="+mj-ea"/>
                <a:cs typeface="+mj-cs"/>
              </a:defRPr>
            </a:lvl1pPr>
          </a:lstStyle>
          <a:p>
            <a:pPr marL="342265" indent="-342265" fontAlgn="auto">
              <a:spcAft>
                <a:spcPts val="0"/>
              </a:spcAft>
              <a:buClr>
                <a:srgbClr val="003B76"/>
              </a:buClr>
              <a:defRPr/>
            </a:pPr>
            <a:r>
              <a:rPr sz="2800" b="1" smtClean="0">
                <a:solidFill>
                  <a:schemeClr val="accent1"/>
                </a:solidFill>
                <a:sym typeface="+mn-ea"/>
              </a:rPr>
              <a:t>二、参数设置</a:t>
            </a:r>
            <a:endParaRPr lang="zh-CN" altLang="en-US" sz="2800" b="1" dirty="0" smtClean="0">
              <a:solidFill>
                <a:schemeClr val="accent1"/>
              </a:solidFill>
              <a:sym typeface="+mn-ea"/>
            </a:endParaRPr>
          </a:p>
        </p:txBody>
      </p:sp>
      <p:sp>
        <p:nvSpPr>
          <p:cNvPr id="14" name="文本占位符 11"/>
          <p:cNvSpPr txBox="1"/>
          <p:nvPr>
            <p:custDataLst>
              <p:tags r:id="rId2"/>
            </p:custDataLst>
          </p:nvPr>
        </p:nvSpPr>
        <p:spPr>
          <a:xfrm>
            <a:off x="1052195" y="1905635"/>
            <a:ext cx="4250055" cy="561975"/>
          </a:xfrm>
          <a:prstGeom prst="rect">
            <a:avLst/>
          </a:prstGeom>
        </p:spPr>
        <p:txBody>
          <a:bodyPr>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auto">
              <a:spcAft>
                <a:spcPts val="0"/>
              </a:spcAft>
              <a:buClr>
                <a:srgbClr val="003B76"/>
              </a:buClr>
              <a:buNone/>
              <a:defRPr/>
            </a:pPr>
            <a:r>
              <a:rPr lang="zh-CN" altLang="en-US" sz="1800" dirty="0" smtClean="0">
                <a:latin typeface="宋体" panose="02010600030101010101" pitchFamily="2" charset="-122"/>
                <a:sym typeface="+mn-ea"/>
              </a:rPr>
              <a:t>企业信息：公司名称、税号、银行账号等</a:t>
            </a:r>
            <a:endParaRPr lang="zh-CN" altLang="en-US" sz="1800" dirty="0" smtClean="0">
              <a:latin typeface="宋体" panose="02010600030101010101" pitchFamily="2" charset="-122"/>
            </a:endParaRPr>
          </a:p>
          <a:p>
            <a:pPr marL="457200" lvl="1" indent="0" fontAlgn="auto">
              <a:spcAft>
                <a:spcPts val="0"/>
              </a:spcAft>
              <a:buClr>
                <a:srgbClr val="003B76"/>
              </a:buClr>
              <a:buNone/>
              <a:defRPr/>
            </a:pPr>
            <a:r>
              <a:rPr lang="zh-CN" altLang="en-US" sz="1800" dirty="0">
                <a:latin typeface="宋体" panose="02010600030101010101" pitchFamily="2" charset="-122"/>
                <a:sym typeface="+mn-ea"/>
              </a:rPr>
              <a:t>记账本位币、小数点位数</a:t>
            </a:r>
            <a:endParaRPr lang="zh-CN" altLang="en-US" sz="1800" dirty="0" smtClean="0"/>
          </a:p>
        </p:txBody>
      </p:sp>
      <p:pic>
        <p:nvPicPr>
          <p:cNvPr id="11" name="图片 10"/>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570895" y="4065403"/>
            <a:ext cx="3944454" cy="1993565"/>
          </a:xfrm>
          <a:prstGeom prst="rect">
            <a:avLst/>
          </a:prstGeom>
        </p:spPr>
      </p:pic>
      <p:pic>
        <p:nvPicPr>
          <p:cNvPr id="7169" name="Picture 1" descr="C:\Users\Administrator\AppData\Roaming\Tencent\Users\1484135064\QQ\WinTemp\RichOle\0E[OM1P6S$`C81$XAYM~0K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958" y="2587189"/>
            <a:ext cx="3744415" cy="408539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AppData\Roaming\Tencent\Users\1484135064\QQ\WinTemp\RichOle\7~C11N]WM1~IEC%~U6A}F~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1453" y="2612118"/>
            <a:ext cx="4123906" cy="40350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7" name="标题 1"/>
          <p:cNvSpPr txBox="1"/>
          <p:nvPr>
            <p:custDataLst>
              <p:tags r:id="rId1"/>
            </p:custDataLst>
          </p:nvPr>
        </p:nvSpPr>
        <p:spPr>
          <a:xfrm>
            <a:off x="130810" y="652145"/>
            <a:ext cx="6954520" cy="2734310"/>
          </a:xfrm>
          <a:prstGeom prst="rect">
            <a:avLst/>
          </a:prstGeom>
        </p:spPr>
        <p:txBody>
          <a:bodyPr anchor="b">
            <a:normAutofit fontScale="45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buClr>
                <a:srgbClr val="003B76"/>
              </a:buClr>
              <a:defRPr/>
            </a:pPr>
            <a:r>
              <a:rPr lang="en-US" altLang="zh-CN" sz="5400" b="1" dirty="0" smtClean="0">
                <a:sym typeface="+mn-ea"/>
              </a:rPr>
              <a:t>         </a:t>
            </a:r>
            <a:r>
              <a:rPr lang="zh-CN" altLang="en-US" sz="5400" b="1" dirty="0" smtClean="0">
                <a:sym typeface="+mn-ea"/>
              </a:rPr>
              <a:t>初始参数</a:t>
            </a:r>
            <a:endParaRPr lang="zh-CN" altLang="en-US" sz="5400" b="1" dirty="0" smtClean="0">
              <a:sym typeface="+mn-ea"/>
            </a:endParaRPr>
          </a:p>
          <a:p>
            <a:pPr marL="751205" lvl="1" fontAlgn="auto">
              <a:spcAft>
                <a:spcPts val="0"/>
              </a:spcAft>
              <a:buClr>
                <a:srgbClr val="003B76"/>
              </a:buClr>
              <a:defRPr/>
            </a:pPr>
            <a:r>
              <a:rPr lang="zh-CN" altLang="en-US" sz="5400" dirty="0" smtClean="0">
                <a:solidFill>
                  <a:srgbClr val="FF0000"/>
                </a:solidFill>
                <a:sym typeface="+mn-ea"/>
              </a:rPr>
              <a:t>财务启用会计年度、期间</a:t>
            </a:r>
            <a:endParaRPr lang="zh-CN" altLang="en-US" sz="5400" dirty="0" smtClean="0"/>
          </a:p>
          <a:p>
            <a:pPr marL="751205" lvl="1" fontAlgn="auto">
              <a:spcAft>
                <a:spcPts val="0"/>
              </a:spcAft>
              <a:buClr>
                <a:srgbClr val="003B76"/>
              </a:buClr>
              <a:defRPr/>
            </a:pPr>
            <a:r>
              <a:rPr lang="zh-CN" altLang="en-US" sz="5400" dirty="0" smtClean="0">
                <a:sym typeface="+mn-ea"/>
              </a:rPr>
              <a:t>财务当前会计制度、期间</a:t>
            </a:r>
            <a:endParaRPr lang="zh-CN" altLang="en-US" sz="5400" dirty="0" smtClean="0"/>
          </a:p>
          <a:p>
            <a:pPr marL="751205" lvl="1" fontAlgn="auto">
              <a:spcAft>
                <a:spcPts val="0"/>
              </a:spcAft>
              <a:buClr>
                <a:srgbClr val="003B76"/>
              </a:buClr>
              <a:defRPr/>
            </a:pPr>
            <a:r>
              <a:rPr lang="zh-CN" altLang="en-US" sz="5400" dirty="0" smtClean="0">
                <a:sym typeface="+mn-ea"/>
              </a:rPr>
              <a:t>本年利润科目、利润分配科目</a:t>
            </a:r>
            <a:endParaRPr lang="zh-CN" altLang="en-US" sz="5400" dirty="0" smtClean="0"/>
          </a:p>
          <a:p>
            <a:pPr marL="751205" lvl="1" fontAlgn="auto">
              <a:spcAft>
                <a:spcPts val="0"/>
              </a:spcAft>
              <a:buClr>
                <a:srgbClr val="003B76"/>
              </a:buClr>
              <a:defRPr/>
            </a:pPr>
            <a:r>
              <a:rPr lang="zh-CN" altLang="en-US" sz="5400" dirty="0" smtClean="0">
                <a:sym typeface="+mn-ea"/>
              </a:rPr>
              <a:t>数量单价小数位</a:t>
            </a:r>
            <a:endParaRPr lang="zh-CN" altLang="en-US" sz="5400" dirty="0" smtClean="0">
              <a:sym typeface="+mn-ea"/>
            </a:endParaRPr>
          </a:p>
          <a:p>
            <a:pPr marL="751205" lvl="1" fontAlgn="auto">
              <a:spcAft>
                <a:spcPts val="0"/>
              </a:spcAft>
              <a:buClr>
                <a:srgbClr val="003B76"/>
              </a:buClr>
              <a:defRPr/>
            </a:pPr>
            <a:r>
              <a:rPr lang="zh-CN" altLang="en-US" sz="5400" b="1" dirty="0" smtClean="0">
                <a:sym typeface="+mn-ea"/>
              </a:rPr>
              <a:t>财务参数</a:t>
            </a:r>
            <a:endParaRPr lang="zh-CN" altLang="en-US" sz="5400" b="1" dirty="0" smtClean="0"/>
          </a:p>
          <a:p>
            <a:pPr marL="751205" lvl="1" fontAlgn="auto">
              <a:spcAft>
                <a:spcPts val="0"/>
              </a:spcAft>
              <a:buClr>
                <a:srgbClr val="003B76"/>
              </a:buClr>
              <a:defRPr/>
            </a:pPr>
            <a:r>
              <a:rPr lang="zh-CN" altLang="en-US" sz="5400" dirty="0" smtClean="0">
                <a:sym typeface="+mn-ea"/>
              </a:rPr>
              <a:t>往来业务参数</a:t>
            </a:r>
            <a:endParaRPr lang="zh-CN" altLang="en-US" sz="5400" dirty="0" smtClean="0"/>
          </a:p>
          <a:p>
            <a:pPr marL="465455" lvl="1" indent="0" fontAlgn="auto">
              <a:spcAft>
                <a:spcPts val="0"/>
              </a:spcAft>
              <a:buClr>
                <a:srgbClr val="003B76"/>
              </a:buClr>
              <a:buNone/>
              <a:defRPr/>
            </a:pPr>
            <a:endParaRPr lang="zh-CN" altLang="en-US" sz="5400" dirty="0" smtClean="0"/>
          </a:p>
        </p:txBody>
      </p:sp>
      <p:pic>
        <p:nvPicPr>
          <p:cNvPr id="2" name="图片 1" descr="图片1"/>
          <p:cNvPicPr>
            <a:picLocks noChangeAspect="1"/>
          </p:cNvPicPr>
          <p:nvPr/>
        </p:nvPicPr>
        <p:blipFill>
          <a:blip r:embed="rId2"/>
          <a:stretch>
            <a:fillRect/>
          </a:stretch>
        </p:blipFill>
        <p:spPr>
          <a:xfrm>
            <a:off x="4059555" y="2142490"/>
            <a:ext cx="4926965" cy="4420235"/>
          </a:xfrm>
          <a:prstGeom prst="rect">
            <a:avLst/>
          </a:prstGeom>
        </p:spPr>
      </p:pic>
      <p:cxnSp>
        <p:nvCxnSpPr>
          <p:cNvPr id="3" name="直接箭头连接符 2"/>
          <p:cNvCxnSpPr/>
          <p:nvPr/>
        </p:nvCxnSpPr>
        <p:spPr>
          <a:xfrm flipV="1">
            <a:off x="3020695" y="2924810"/>
            <a:ext cx="1263650" cy="1410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矩形 5"/>
          <p:cNvSpPr/>
          <p:nvPr/>
        </p:nvSpPr>
        <p:spPr>
          <a:xfrm>
            <a:off x="500380" y="3962400"/>
            <a:ext cx="2520315" cy="780415"/>
          </a:xfrm>
          <a:prstGeom prst="rect">
            <a:avLst/>
          </a:prstGeom>
        </p:spPr>
        <p:style>
          <a:lnRef idx="1">
            <a:schemeClr val="accent1"/>
          </a:lnRef>
          <a:fillRef idx="3">
            <a:schemeClr val="accent1"/>
          </a:fillRef>
          <a:effectRef idx="2">
            <a:schemeClr val="accent1"/>
          </a:effectRef>
          <a:fontRef idx="minor">
            <a:schemeClr val="lt1"/>
          </a:fontRef>
        </p:style>
        <p:txBody>
          <a:bodyPr/>
          <a:p>
            <a:pPr algn="ctr"/>
            <a:r>
              <a:rPr lang="zh-CN" altLang="en-US" dirty="0" smtClean="0">
                <a:solidFill>
                  <a:srgbClr val="FF0000"/>
                </a:solidFill>
                <a:sym typeface="+mn-ea"/>
              </a:rPr>
              <a:t>建账时设置，未录入科目初始数据时可修改期间</a:t>
            </a:r>
            <a:endParaRPr lang="zh-CN" altLang="en-US"/>
          </a:p>
        </p:txBody>
      </p:sp>
      <p:cxnSp>
        <p:nvCxnSpPr>
          <p:cNvPr id="8" name="直接箭头连接符 7"/>
          <p:cNvCxnSpPr/>
          <p:nvPr/>
        </p:nvCxnSpPr>
        <p:spPr>
          <a:xfrm>
            <a:off x="7922260" y="1493520"/>
            <a:ext cx="970280" cy="15754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6567805" y="925195"/>
            <a:ext cx="2085340" cy="568325"/>
          </a:xfrm>
          <a:prstGeom prst="rect">
            <a:avLst/>
          </a:prstGeom>
        </p:spPr>
        <p:style>
          <a:lnRef idx="1">
            <a:schemeClr val="accent1"/>
          </a:lnRef>
          <a:fillRef idx="3">
            <a:schemeClr val="accent1"/>
          </a:fillRef>
          <a:effectRef idx="2">
            <a:schemeClr val="accent1"/>
          </a:effectRef>
          <a:fontRef idx="minor">
            <a:schemeClr val="lt1"/>
          </a:fontRef>
        </p:style>
        <p:txBody>
          <a:bodyPr/>
          <a:p>
            <a:pPr algn="ctr"/>
            <a:r>
              <a:rPr lang="zh-CN" altLang="en-US" dirty="0" smtClean="0">
                <a:solidFill>
                  <a:srgbClr val="FF0000"/>
                </a:solidFill>
                <a:sym typeface="+mn-ea"/>
              </a:rPr>
              <a:t>凭证录入时的数量、单价小数位</a:t>
            </a:r>
            <a:endParaRPr lang="zh-CN" altLang="en-US"/>
          </a:p>
        </p:txBody>
      </p:sp>
    </p:spTree>
    <p:custDataLst>
      <p:tags r:id="rId3"/>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3" name="标题 1"/>
          <p:cNvSpPr txBox="1"/>
          <p:nvPr>
            <p:custDataLst>
              <p:tags r:id="rId1"/>
            </p:custDataLst>
          </p:nvPr>
        </p:nvSpPr>
        <p:spPr>
          <a:xfrm>
            <a:off x="629841" y="820396"/>
            <a:ext cx="7885509" cy="953984"/>
          </a:xfrm>
          <a:prstGeom prst="rect">
            <a:avLst/>
          </a:prstGeom>
        </p:spPr>
        <p:txBody>
          <a:bodyPr vert="horz" lIns="68580" tIns="34290" rIns="68580" bIns="34290" rtlCol="0" anchor="ctr" anchorCtr="0">
            <a:normAutofit/>
          </a:bodyPr>
          <a:lstStyle>
            <a:lvl1pPr algn="l" defTabSz="914400" rtl="0" eaLnBrk="1" latinLnBrk="0" hangingPunct="1">
              <a:lnSpc>
                <a:spcPct val="90000"/>
              </a:lnSpc>
              <a:spcBef>
                <a:spcPct val="0"/>
              </a:spcBef>
              <a:buNone/>
              <a:defRPr lang="zh-CN" altLang="en-US" sz="4000" kern="1200" dirty="0">
                <a:solidFill>
                  <a:schemeClr val="tx1"/>
                </a:solidFill>
                <a:latin typeface="+mj-lt"/>
                <a:ea typeface="+mj-ea"/>
                <a:cs typeface="+mj-cs"/>
              </a:defRPr>
            </a:lvl1pPr>
          </a:lstStyle>
          <a:p>
            <a:r>
              <a:rPr lang="zh-CN" altLang="en-US" sz="3600" dirty="0" smtClean="0">
                <a:solidFill>
                  <a:schemeClr val="accent1">
                    <a:lumMod val="60000"/>
                    <a:lumOff val="40000"/>
                  </a:schemeClr>
                </a:solidFill>
              </a:rPr>
              <a:t>三、基础资料建设</a:t>
            </a:r>
            <a:endParaRPr lang="zh-CN" altLang="en-US" sz="3600" dirty="0" smtClean="0">
              <a:solidFill>
                <a:schemeClr val="accent1">
                  <a:lumMod val="60000"/>
                  <a:lumOff val="40000"/>
                </a:schemeClr>
              </a:solidFill>
            </a:endParaRPr>
          </a:p>
        </p:txBody>
      </p:sp>
      <p:sp>
        <p:nvSpPr>
          <p:cNvPr id="14" name="文本占位符 11"/>
          <p:cNvSpPr txBox="1"/>
          <p:nvPr>
            <p:custDataLst>
              <p:tags r:id="rId2"/>
            </p:custDataLst>
          </p:nvPr>
        </p:nvSpPr>
        <p:spPr>
          <a:xfrm>
            <a:off x="628650" y="1905635"/>
            <a:ext cx="3860800" cy="626110"/>
          </a:xfrm>
          <a:prstGeom prst="rect">
            <a:avLst/>
          </a:prstGeom>
        </p:spPr>
        <p:txBody>
          <a:bodyPr>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smtClean="0"/>
              <a:t>1</a:t>
            </a:r>
            <a:r>
              <a:rPr lang="zh-CN" altLang="en-US" sz="2000" dirty="0" smtClean="0"/>
              <a:t>、客户、供应商等有需要的项目录入</a:t>
            </a:r>
            <a:endParaRPr lang="zh-CN" altLang="en-US" sz="2000" dirty="0" smtClean="0"/>
          </a:p>
        </p:txBody>
      </p:sp>
      <p:sp>
        <p:nvSpPr>
          <p:cNvPr id="2" name="文本占位符 11"/>
          <p:cNvSpPr txBox="1"/>
          <p:nvPr>
            <p:custDataLst>
              <p:tags r:id="rId3"/>
            </p:custDataLst>
          </p:nvPr>
        </p:nvSpPr>
        <p:spPr>
          <a:xfrm>
            <a:off x="5155565" y="1905635"/>
            <a:ext cx="3877945" cy="6261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smtClean="0"/>
              <a:t>2、要设置币别、还有单位</a:t>
            </a:r>
            <a:endParaRPr lang="zh-CN" altLang="en-US" sz="2000" dirty="0" smtClean="0"/>
          </a:p>
        </p:txBody>
      </p:sp>
      <p:pic>
        <p:nvPicPr>
          <p:cNvPr id="8" name="图片 8"/>
          <p:cNvPicPr>
            <a:picLocks noChangeAspect="1"/>
          </p:cNvPicPr>
          <p:nvPr/>
        </p:nvPicPr>
        <p:blipFill>
          <a:blip r:embed="rId4"/>
          <a:stretch>
            <a:fillRect/>
          </a:stretch>
        </p:blipFill>
        <p:spPr>
          <a:xfrm>
            <a:off x="1057275" y="2839720"/>
            <a:ext cx="2514600" cy="3489325"/>
          </a:xfrm>
          <a:prstGeom prst="rect">
            <a:avLst/>
          </a:prstGeom>
        </p:spPr>
      </p:pic>
      <p:pic>
        <p:nvPicPr>
          <p:cNvPr id="20" name="图片 20"/>
          <p:cNvPicPr>
            <a:picLocks noChangeAspect="1"/>
          </p:cNvPicPr>
          <p:nvPr/>
        </p:nvPicPr>
        <p:blipFill>
          <a:blip r:embed="rId5"/>
          <a:stretch>
            <a:fillRect/>
          </a:stretch>
        </p:blipFill>
        <p:spPr>
          <a:xfrm>
            <a:off x="5647055" y="2905760"/>
            <a:ext cx="2539365" cy="3423285"/>
          </a:xfrm>
          <a:prstGeom prst="rect">
            <a:avLst/>
          </a:prstGeom>
        </p:spPr>
      </p:pic>
    </p:spTree>
    <p:custDataLst>
      <p:tags r:id="rId6"/>
    </p:custDataLst>
  </p:cSld>
  <p:clrMapOvr>
    <a:masterClrMapping/>
  </p:clrMapOvr>
  <p:transition>
    <p:fade/>
  </p:transition>
</p:sld>
</file>

<file path=ppt/tags/tag1.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10.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11.xml><?xml version="1.0" encoding="utf-8"?>
<p:tagLst xmlns:p="http://schemas.openxmlformats.org/presentationml/2006/main">
  <p:tag name="KSO_WM_TAG_VERSION" val="1.0"/>
  <p:tag name="KSO_WM_TEMPLATE_CATEGORY" val="preset"/>
  <p:tag name="KSO_WM_TEMPLATE_INDEX" val="2"/>
  <p:tag name="KSO_WM_UNIT_TYPE" val="d"/>
  <p:tag name="KSO_WM_UNIT_INDEX" val="1"/>
  <p:tag name="KSO_WM_UNIT_ID" val="266*d*1"/>
  <p:tag name="KSO_WM_UNIT_CLEAR" val="0"/>
  <p:tag name="KSO_WM_UNIT_LAYERLEVEL" val="1"/>
  <p:tag name="KSO_WM_UNIT_VALUE" val="553*1095"/>
  <p:tag name="KSO_WM_UNIT_HIGHLIGHT" val="0"/>
  <p:tag name="KSO_WM_UNIT_COMPATIBLE" val="0"/>
  <p:tag name="KSO_WM_BEAUTIFY_FLAG" val="#wm#"/>
</p:tagLst>
</file>

<file path=ppt/tags/tag12.xml><?xml version="1.0" encoding="utf-8"?>
<p:tagLst xmlns:p="http://schemas.openxmlformats.org/presentationml/2006/main">
  <p:tag name="KSO_WM_TAG_VERSION" val="1.0"/>
  <p:tag name="KSO_WM_TEMPLATE_CATEGORY" val="preset"/>
  <p:tag name="KSO_WM_TEMPLATE_INDEX" val="2"/>
  <p:tag name="KSO_WM_UNIT_TYPE" val="d"/>
  <p:tag name="KSO_WM_UNIT_INDEX" val="2"/>
  <p:tag name="KSO_WM_UNIT_ID" val="266*d*2"/>
  <p:tag name="KSO_WM_UNIT_CLEAR" val="0"/>
  <p:tag name="KSO_WM_UNIT_LAYERLEVEL" val="1"/>
  <p:tag name="KSO_WM_UNIT_VALUE" val="553*1095"/>
  <p:tag name="KSO_WM_UNIT_HIGHLIGHT" val="0"/>
  <p:tag name="KSO_WM_UNIT_COMPATIBLE" val="0"/>
  <p:tag name="KSO_WM_BEAUTIFY_FLAG" val="#wm#"/>
</p:tagLst>
</file>

<file path=ppt/tags/tag13.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14.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15.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16.xml><?xml version="1.0" encoding="utf-8"?>
<p:tagLst xmlns:p="http://schemas.openxmlformats.org/presentationml/2006/main">
  <p:tag name="KSO_WM_TAG_VERSION" val="1.0"/>
  <p:tag name="KSO_WM_TEMPLATE_CATEGORY" val="preset"/>
  <p:tag name="KSO_WM_TEMPLATE_INDEX" val="2"/>
  <p:tag name="KSO_WM_UNIT_TYPE" val="a"/>
  <p:tag name="KSO_WM_UNIT_INDEX" val="1"/>
  <p:tag name="KSO_WM_UNIT_ID" val="266*a*1"/>
  <p:tag name="KSO_WM_UNIT_CLEAR" val="1"/>
  <p:tag name="KSO_WM_UNIT_LAYERLEVEL" val="1"/>
  <p:tag name="KSO_WM_UNIT_VALUE" val="38"/>
  <p:tag name="KSO_WM_UNIT_ISCONTENTSTITLE" val="0"/>
  <p:tag name="KSO_WM_UNIT_HIGHLIGHT" val="0"/>
  <p:tag name="KSO_WM_UNIT_COMPATIBLE" val="0"/>
  <p:tag name="KSO_WM_BEAUTIFY_FLAG" val="#wm#"/>
  <p:tag name="KSO_WM_UNIT_PRESET_TEXT" val="请在此处添加标题"/>
</p:tagLst>
</file>

<file path=ppt/tags/tag17.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18.xml><?xml version="1.0" encoding="utf-8"?>
<p:tagLst xmlns:p="http://schemas.openxmlformats.org/presentationml/2006/main">
  <p:tag name="KSO_WM_TAG_VERSION" val="1.0"/>
  <p:tag name="KSO_WM_TEMPLATE_CATEGORY" val="preset"/>
  <p:tag name="KSO_WM_TEMPLATE_INDEX" val="2"/>
  <p:tag name="KSO_WM_UNIT_TYPE" val="d"/>
  <p:tag name="KSO_WM_UNIT_INDEX" val="2"/>
  <p:tag name="KSO_WM_UNIT_ID" val="266*d*2"/>
  <p:tag name="KSO_WM_UNIT_CLEAR" val="0"/>
  <p:tag name="KSO_WM_UNIT_LAYERLEVEL" val="1"/>
  <p:tag name="KSO_WM_UNIT_VALUE" val="553*1095"/>
  <p:tag name="KSO_WM_UNIT_HIGHLIGHT" val="0"/>
  <p:tag name="KSO_WM_UNIT_COMPATIBLE" val="0"/>
  <p:tag name="KSO_WM_BEAUTIFY_FLAG" val="#wm#"/>
</p:tagLst>
</file>

<file path=ppt/tags/tag19.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2.xml><?xml version="1.0" encoding="utf-8"?>
<p:tagLst xmlns:p="http://schemas.openxmlformats.org/presentationml/2006/main">
  <p:tag name="KSO_WM_TAG_VERSION" val="1.0"/>
  <p:tag name="KSO_WM_TEMPLATE_CATEGORY" val="preset"/>
  <p:tag name="KSO_WM_TEMPLATE_INDEX" val="2"/>
  <p:tag name="KSO_WM_UNIT_TYPE" val="d"/>
  <p:tag name="KSO_WM_UNIT_INDEX" val="2"/>
  <p:tag name="KSO_WM_UNIT_ID" val="266*d*2"/>
  <p:tag name="KSO_WM_UNIT_CLEAR" val="0"/>
  <p:tag name="KSO_WM_UNIT_LAYERLEVEL" val="1"/>
  <p:tag name="KSO_WM_UNIT_VALUE" val="553*1095"/>
  <p:tag name="KSO_WM_UNIT_HIGHLIGHT" val="0"/>
  <p:tag name="KSO_WM_UNIT_COMPATIBLE" val="0"/>
  <p:tag name="KSO_WM_BEAUTIFY_FLAG" val="#wm#"/>
</p:tagLst>
</file>

<file path=ppt/tags/tag20.xml><?xml version="1.0" encoding="utf-8"?>
<p:tagLst xmlns:p="http://schemas.openxmlformats.org/presentationml/2006/main">
  <p:tag name="KSO_WM_TAG_VERSION" val="1.0"/>
  <p:tag name="KSO_WM_TEMPLATE_CATEGORY" val="preset"/>
  <p:tag name="KSO_WM_TEMPLATE_INDEX" val="2"/>
  <p:tag name="KSO_WM_UNIT_TYPE" val="a"/>
  <p:tag name="KSO_WM_UNIT_INDEX" val="1"/>
  <p:tag name="KSO_WM_UNIT_ID" val="264*a*1"/>
  <p:tag name="KSO_WM_UNIT_CLEAR" val="1"/>
  <p:tag name="KSO_WM_UNIT_LAYERLEVEL" val="1"/>
  <p:tag name="KSO_WM_UNIT_VALUE" val="12"/>
  <p:tag name="KSO_WM_UNIT_ISCONTENTSTITLE" val="0"/>
  <p:tag name="KSO_WM_UNIT_HIGHLIGHT" val="0"/>
  <p:tag name="KSO_WM_UNIT_COMPATIBLE" val="0"/>
  <p:tag name="KSO_WM_BEAUTIFY_FLAG" val="#wm#"/>
  <p:tag name="KSO_WM_UNIT_PRESET_TEXT" val="请在此处添加标题"/>
</p:tagLst>
</file>

<file path=ppt/tags/tag21.xml><?xml version="1.0" encoding="utf-8"?>
<p:tagLst xmlns:p="http://schemas.openxmlformats.org/presentationml/2006/main">
  <p:tag name="KSO_WM_SLIDE_ID" val="150995208"/>
  <p:tag name="KSO_WM_SLIDE_INDEX" val="1"/>
  <p:tag name="KSO_WM_SLIDE_ITEM_CNT" val="3"/>
  <p:tag name="KSO_WM_SLIDE_LAYOUT" val="a_b_d"/>
  <p:tag name="KSO_WM_SLIDE_LAYOUT_CNT" val="1_1_1"/>
  <p:tag name="KSO_WM_SLIDE_TYPE" val="title"/>
  <p:tag name="KSO_WM_BEAUTIFY_FLAG" val="#wm#"/>
  <p:tag name="KSO_WM_TEMPLATE_CATEGORY" val="preset"/>
  <p:tag name="KSO_WM_TEMPLATE_INDEX" val="2"/>
  <p:tag name="KSO_WM_TAG_VERSION" val="1.0"/>
</p:tagLst>
</file>

<file path=ppt/tags/tag22.xml><?xml version="1.0" encoding="utf-8"?>
<p:tagLst xmlns:p="http://schemas.openxmlformats.org/presentationml/2006/main">
  <p:tag name="KSO_WM_TAG_VERSION" val="1.0"/>
  <p:tag name="KSO_WM_TEMPLATE_CATEGORY" val="preset"/>
  <p:tag name="KSO_WM_TEMPLATE_INDEX" val="2"/>
  <p:tag name="KSO_WM_UNIT_TYPE" val="a"/>
  <p:tag name="KSO_WM_UNIT_INDEX" val="1"/>
  <p:tag name="KSO_WM_UNIT_ID" val="266*a*1"/>
  <p:tag name="KSO_WM_UNIT_CLEAR" val="1"/>
  <p:tag name="KSO_WM_UNIT_LAYERLEVEL" val="1"/>
  <p:tag name="KSO_WM_UNIT_VALUE" val="38"/>
  <p:tag name="KSO_WM_UNIT_ISCONTENTSTITLE" val="0"/>
  <p:tag name="KSO_WM_UNIT_HIGHLIGHT" val="0"/>
  <p:tag name="KSO_WM_UNIT_COMPATIBLE" val="0"/>
  <p:tag name="KSO_WM_BEAUTIFY_FLAG" val="#wm#"/>
  <p:tag name="KSO_WM_UNIT_PRESET_TEXT" val="请在此处添加标题"/>
</p:tagLst>
</file>

<file path=ppt/tags/tag23.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24.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25.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26.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27.xml><?xml version="1.0" encoding="utf-8"?>
<p:tagLst xmlns:p="http://schemas.openxmlformats.org/presentationml/2006/main">
  <p:tag name="KSO_WM_TAG_VERSION" val="1.0"/>
  <p:tag name="KSO_WM_TEMPLATE_CATEGORY" val="preset"/>
  <p:tag name="KSO_WM_TEMPLATE_INDEX" val="2"/>
  <p:tag name="KSO_WM_UNIT_TYPE" val="d"/>
  <p:tag name="KSO_WM_UNIT_INDEX" val="1"/>
  <p:tag name="KSO_WM_UNIT_ID" val="266*d*1"/>
  <p:tag name="KSO_WM_UNIT_CLEAR" val="0"/>
  <p:tag name="KSO_WM_UNIT_LAYERLEVEL" val="1"/>
  <p:tag name="KSO_WM_UNIT_VALUE" val="553*1095"/>
  <p:tag name="KSO_WM_UNIT_HIGHLIGHT" val="0"/>
  <p:tag name="KSO_WM_UNIT_COMPATIBLE" val="0"/>
  <p:tag name="KSO_WM_BEAUTIFY_FLAG" val="#wm#"/>
</p:tagLst>
</file>

<file path=ppt/tags/tag28.xml><?xml version="1.0" encoding="utf-8"?>
<p:tagLst xmlns:p="http://schemas.openxmlformats.org/presentationml/2006/main">
  <p:tag name="KSO_WM_TAG_VERSION" val="1.0"/>
  <p:tag name="KSO_WM_TEMPLATE_CATEGORY" val="preset"/>
  <p:tag name="KSO_WM_TEMPLATE_INDEX" val="2"/>
  <p:tag name="KSO_WM_UNIT_TYPE" val="d"/>
  <p:tag name="KSO_WM_UNIT_INDEX" val="2"/>
  <p:tag name="KSO_WM_UNIT_ID" val="266*d*2"/>
  <p:tag name="KSO_WM_UNIT_CLEAR" val="0"/>
  <p:tag name="KSO_WM_UNIT_LAYERLEVEL" val="1"/>
  <p:tag name="KSO_WM_UNIT_VALUE" val="553*1095"/>
  <p:tag name="KSO_WM_UNIT_HIGHLIGHT" val="0"/>
  <p:tag name="KSO_WM_UNIT_COMPATIBLE" val="0"/>
  <p:tag name="KSO_WM_BEAUTIFY_FLAG" val="#wm#"/>
</p:tagLst>
</file>

<file path=ppt/tags/tag29.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3.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30.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31.xml><?xml version="1.0" encoding="utf-8"?>
<p:tagLst xmlns:p="http://schemas.openxmlformats.org/presentationml/2006/main">
  <p:tag name="KSO_WM_TAG_VERSION" val="1.0"/>
  <p:tag name="KSO_WM_TEMPLATE_CATEGORY" val="preset"/>
  <p:tag name="KSO_WM_TEMPLATE_INDEX" val="2"/>
  <p:tag name="KSO_WM_UNIT_TYPE" val="a"/>
  <p:tag name="KSO_WM_UNIT_INDEX" val="1"/>
  <p:tag name="KSO_WM_UNIT_ID" val="266*a*1"/>
  <p:tag name="KSO_WM_UNIT_CLEAR" val="1"/>
  <p:tag name="KSO_WM_UNIT_LAYERLEVEL" val="1"/>
  <p:tag name="KSO_WM_UNIT_VALUE" val="38"/>
  <p:tag name="KSO_WM_UNIT_ISCONTENTSTITLE" val="0"/>
  <p:tag name="KSO_WM_UNIT_HIGHLIGHT" val="0"/>
  <p:tag name="KSO_WM_UNIT_COMPATIBLE" val="0"/>
  <p:tag name="KSO_WM_BEAUTIFY_FLAG" val="#wm#"/>
  <p:tag name="KSO_WM_UNIT_PRESET_TEXT" val="请在此处添加标题"/>
</p:tagLst>
</file>

<file path=ppt/tags/tag32.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33.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34.xml><?xml version="1.0" encoding="utf-8"?>
<p:tagLst xmlns:p="http://schemas.openxmlformats.org/presentationml/2006/main">
  <p:tag name="KSO_WM_BEAUTIFY_FLAG" val="#wm#"/>
  <p:tag name="KSO_WM_TEMPLATE_CATEGORY" val="preset"/>
  <p:tag name="KSO_WM_TEMPLATE_INDEX" val="2"/>
</p:tagLst>
</file>

<file path=ppt/tags/tag35.xml><?xml version="1.0" encoding="utf-8"?>
<p:tagLst xmlns:p="http://schemas.openxmlformats.org/presentationml/2006/main">
  <p:tag name="KSO_WM_TAG_VERSION" val="1.0"/>
  <p:tag name="KSO_WM_TEMPLATE_CATEGORY" val="preset"/>
  <p:tag name="KSO_WM_TEMPLATE_INDEX" val="2"/>
  <p:tag name="KSO_WM_UNIT_TYPE" val="a"/>
  <p:tag name="KSO_WM_UNIT_INDEX" val="1"/>
  <p:tag name="KSO_WM_UNIT_ID" val="266*a*1"/>
  <p:tag name="KSO_WM_UNIT_CLEAR" val="1"/>
  <p:tag name="KSO_WM_UNIT_LAYERLEVEL" val="1"/>
  <p:tag name="KSO_WM_UNIT_VALUE" val="38"/>
  <p:tag name="KSO_WM_UNIT_ISCONTENTSTITLE" val="0"/>
  <p:tag name="KSO_WM_UNIT_HIGHLIGHT" val="0"/>
  <p:tag name="KSO_WM_UNIT_COMPATIBLE" val="0"/>
  <p:tag name="KSO_WM_BEAUTIFY_FLAG" val="#wm#"/>
  <p:tag name="KSO_WM_UNIT_PRESET_TEXT" val="请在此处添加标题"/>
</p:tagLst>
</file>

<file path=ppt/tags/tag36.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37.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38.xml><?xml version="1.0" encoding="utf-8"?>
<p:tagLst xmlns:p="http://schemas.openxmlformats.org/presentationml/2006/main">
  <p:tag name="KSO_WM_TAG_VERSION" val="1.0"/>
  <p:tag name="KSO_WM_TEMPLATE_CATEGORY" val="preset"/>
  <p:tag name="KSO_WM_TEMPLATE_INDEX" val="2"/>
  <p:tag name="KSO_WM_UNIT_TYPE" val="d"/>
  <p:tag name="KSO_WM_UNIT_INDEX" val="1"/>
  <p:tag name="KSO_WM_UNIT_ID" val="266*d*1"/>
  <p:tag name="KSO_WM_UNIT_CLEAR" val="0"/>
  <p:tag name="KSO_WM_UNIT_LAYERLEVEL" val="1"/>
  <p:tag name="KSO_WM_UNIT_VALUE" val="553*1095"/>
  <p:tag name="KSO_WM_UNIT_HIGHLIGHT" val="0"/>
  <p:tag name="KSO_WM_UNIT_COMPATIBLE" val="0"/>
  <p:tag name="KSO_WM_BEAUTIFY_FLAG" val="#wm#"/>
</p:tagLst>
</file>

<file path=ppt/tags/tag39.xml><?xml version="1.0" encoding="utf-8"?>
<p:tagLst xmlns:p="http://schemas.openxmlformats.org/presentationml/2006/main">
  <p:tag name="KSO_WM_TAG_VERSION" val="1.0"/>
  <p:tag name="KSO_WM_TEMPLATE_CATEGORY" val="preset"/>
  <p:tag name="KSO_WM_TEMPLATE_INDEX" val="2"/>
  <p:tag name="KSO_WM_UNIT_TYPE" val="d"/>
  <p:tag name="KSO_WM_UNIT_INDEX" val="2"/>
  <p:tag name="KSO_WM_UNIT_ID" val="266*d*2"/>
  <p:tag name="KSO_WM_UNIT_CLEAR" val="0"/>
  <p:tag name="KSO_WM_UNIT_LAYERLEVEL" val="1"/>
  <p:tag name="KSO_WM_UNIT_VALUE" val="553*1095"/>
  <p:tag name="KSO_WM_UNIT_HIGHLIGHT" val="0"/>
  <p:tag name="KSO_WM_UNIT_COMPATIBLE" val="0"/>
  <p:tag name="KSO_WM_BEAUTIFY_FLAG" val="#wm#"/>
</p:tagLst>
</file>

<file path=ppt/tags/tag4.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40.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41.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42.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43.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44.xml><?xml version="1.0" encoding="utf-8"?>
<p:tagLst xmlns:p="http://schemas.openxmlformats.org/presentationml/2006/main">
  <p:tag name="KSO_WM_TAG_VERSION" val="1.0"/>
  <p:tag name="KSO_WM_TEMPLATE_CATEGORY" val="preset"/>
  <p:tag name="KSO_WM_TEMPLATE_INDEX" val="2"/>
  <p:tag name="KSO_WM_UNIT_TYPE" val="d"/>
  <p:tag name="KSO_WM_UNIT_INDEX" val="1"/>
  <p:tag name="KSO_WM_UNIT_ID" val="266*d*1"/>
  <p:tag name="KSO_WM_UNIT_CLEAR" val="0"/>
  <p:tag name="KSO_WM_UNIT_LAYERLEVEL" val="1"/>
  <p:tag name="KSO_WM_UNIT_VALUE" val="553*1095"/>
  <p:tag name="KSO_WM_UNIT_HIGHLIGHT" val="0"/>
  <p:tag name="KSO_WM_UNIT_COMPATIBLE" val="0"/>
  <p:tag name="KSO_WM_BEAUTIFY_FLAG" val="#wm#"/>
</p:tagLst>
</file>

<file path=ppt/tags/tag45.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46.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47.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48.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49.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5.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50.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51.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52.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53.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54.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55.xml><?xml version="1.0" encoding="utf-8"?>
<p:tagLst xmlns:p="http://schemas.openxmlformats.org/presentationml/2006/main">
  <p:tag name="KSO_WM_TAG_VERSION" val="1.0"/>
  <p:tag name="KSO_WM_TEMPLATE_CATEGORY" val="preset"/>
  <p:tag name="KSO_WM_TEMPLATE_INDEX" val="2"/>
  <p:tag name="KSO_WM_UNIT_TYPE" val="a"/>
  <p:tag name="KSO_WM_UNIT_INDEX" val="1"/>
  <p:tag name="KSO_WM_UNIT_ID" val="266*a*1"/>
  <p:tag name="KSO_WM_UNIT_CLEAR" val="1"/>
  <p:tag name="KSO_WM_UNIT_LAYERLEVEL" val="1"/>
  <p:tag name="KSO_WM_UNIT_VALUE" val="38"/>
  <p:tag name="KSO_WM_UNIT_ISCONTENTSTITLE" val="0"/>
  <p:tag name="KSO_WM_UNIT_HIGHLIGHT" val="0"/>
  <p:tag name="KSO_WM_UNIT_COMPATIBLE" val="0"/>
  <p:tag name="KSO_WM_BEAUTIFY_FLAG" val="#wm#"/>
  <p:tag name="KSO_WM_UNIT_PRESET_TEXT" val="请在此处添加标题"/>
</p:tagLst>
</file>

<file path=ppt/tags/tag56.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57.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58.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59.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6.xml><?xml version="1.0" encoding="utf-8"?>
<p:tagLst xmlns:p="http://schemas.openxmlformats.org/presentationml/2006/main">
  <p:tag name="KSO_WM_TAG_VERSION" val="1.0"/>
  <p:tag name="KSO_WM_TEMPLATE_CATEGORY" val="preset"/>
  <p:tag name="KSO_WM_TEMPLATE_INDEX" val="2"/>
  <p:tag name="KSO_WM_UNIT_TYPE" val="d"/>
  <p:tag name="KSO_WM_UNIT_INDEX" val="1"/>
  <p:tag name="KSO_WM_UNIT_ID" val="266*d*1"/>
  <p:tag name="KSO_WM_UNIT_CLEAR" val="0"/>
  <p:tag name="KSO_WM_UNIT_LAYERLEVEL" val="1"/>
  <p:tag name="KSO_WM_UNIT_VALUE" val="553*1095"/>
  <p:tag name="KSO_WM_UNIT_HIGHLIGHT" val="0"/>
  <p:tag name="KSO_WM_UNIT_COMPATIBLE" val="0"/>
  <p:tag name="KSO_WM_BEAUTIFY_FLAG" val="#wm#"/>
</p:tagLst>
</file>

<file path=ppt/tags/tag60.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61.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62.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63.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64.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65.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66.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67.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68.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69.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7.xml><?xml version="1.0" encoding="utf-8"?>
<p:tagLst xmlns:p="http://schemas.openxmlformats.org/presentationml/2006/main">
  <p:tag name="KSO_WM_TAG_VERSION" val="1.0"/>
  <p:tag name="KSO_WM_TEMPLATE_CATEGORY" val="preset"/>
  <p:tag name="KSO_WM_TEMPLATE_INDEX" val="2"/>
  <p:tag name="KSO_WM_UNIT_TYPE" val="d"/>
  <p:tag name="KSO_WM_UNIT_INDEX" val="2"/>
  <p:tag name="KSO_WM_UNIT_ID" val="266*d*2"/>
  <p:tag name="KSO_WM_UNIT_CLEAR" val="0"/>
  <p:tag name="KSO_WM_UNIT_LAYERLEVEL" val="1"/>
  <p:tag name="KSO_WM_UNIT_VALUE" val="553*1095"/>
  <p:tag name="KSO_WM_UNIT_HIGHLIGHT" val="0"/>
  <p:tag name="KSO_WM_UNIT_COMPATIBLE" val="0"/>
  <p:tag name="KSO_WM_BEAUTIFY_FLAG" val="#wm#"/>
</p:tagLst>
</file>

<file path=ppt/tags/tag70.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71.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72.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73.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74.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75.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76.xml><?xml version="1.0" encoding="utf-8"?>
<p:tagLst xmlns:p="http://schemas.openxmlformats.org/presentationml/2006/main">
  <p:tag name="KSO_WM_TAG_VERSION" val="1.0"/>
  <p:tag name="KSO_WM_TEMPLATE_CATEGORY" val="preset"/>
  <p:tag name="KSO_WM_TEMPLATE_INDEX" val="2"/>
  <p:tag name="KSO_WM_UNIT_TYPE" val="a"/>
  <p:tag name="KSO_WM_UNIT_INDEX" val="1"/>
  <p:tag name="KSO_WM_UNIT_ID" val="264*a*1"/>
  <p:tag name="KSO_WM_UNIT_CLEAR" val="1"/>
  <p:tag name="KSO_WM_UNIT_LAYERLEVEL" val="1"/>
  <p:tag name="KSO_WM_UNIT_VALUE" val="12"/>
  <p:tag name="KSO_WM_UNIT_ISCONTENTSTITLE" val="0"/>
  <p:tag name="KSO_WM_UNIT_HIGHLIGHT" val="0"/>
  <p:tag name="KSO_WM_UNIT_COMPATIBLE" val="0"/>
  <p:tag name="KSO_WM_BEAUTIFY_FLAG" val="#wm#"/>
  <p:tag name="KSO_WM_UNIT_PRESET_TEXT" val="请在此处添加标题"/>
</p:tagLst>
</file>

<file path=ppt/tags/tag77.xml><?xml version="1.0" encoding="utf-8"?>
<p:tagLst xmlns:p="http://schemas.openxmlformats.org/presentationml/2006/main">
  <p:tag name="KSO_WM_TAG_VERSION" val="1.0"/>
  <p:tag name="KSO_WM_TEMPLATE_CATEGORY" val="preset"/>
  <p:tag name="KSO_WM_TEMPLATE_INDEX" val="2"/>
  <p:tag name="KSO_WM_UNIT_TYPE" val="b"/>
  <p:tag name="KSO_WM_UNIT_INDEX" val="1"/>
  <p:tag name="KSO_WM_UNIT_ID" val="264*b*1"/>
  <p:tag name="KSO_WM_UNIT_CLEAR" val="1"/>
  <p:tag name="KSO_WM_UNIT_LAYERLEVEL" val="1"/>
  <p:tag name="KSO_WM_UNIT_VALUE" val="33"/>
  <p:tag name="KSO_WM_UNIT_ISCONTENTSTITLE" val="0"/>
  <p:tag name="KSO_WM_UNIT_HIGHLIGHT" val="0"/>
  <p:tag name="KSO_WM_UNIT_COMPATIBLE" val="0"/>
  <p:tag name="KSO_WM_BEAUTIFY_FLAG" val="#wm#"/>
  <p:tag name="KSO_WM_UNIT_PRESET_TEXT" val="请在此处添加副标题"/>
</p:tagLst>
</file>

<file path=ppt/tags/tag78.xml><?xml version="1.0" encoding="utf-8"?>
<p:tagLst xmlns:p="http://schemas.openxmlformats.org/presentationml/2006/main">
  <p:tag name="KSO_WM_SLIDE_ID" val="150995208"/>
  <p:tag name="KSO_WM_SLIDE_INDEX" val="1"/>
  <p:tag name="KSO_WM_SLIDE_ITEM_CNT" val="3"/>
  <p:tag name="KSO_WM_SLIDE_LAYOUT" val="a_b_d"/>
  <p:tag name="KSO_WM_SLIDE_LAYOUT_CNT" val="1_1_1"/>
  <p:tag name="KSO_WM_SLIDE_TYPE" val="title"/>
  <p:tag name="KSO_WM_BEAUTIFY_FLAG" val="#wm#"/>
  <p:tag name="KSO_WM_TEMPLATE_CATEGORY" val="preset"/>
  <p:tag name="KSO_WM_TEMPLATE_INDEX" val="2"/>
  <p:tag name="KSO_WM_TAG_VERSION" val="1.0"/>
</p:tagLst>
</file>

<file path=ppt/tags/tag79.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8.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80.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81.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82.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83.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84.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85.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86.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87.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88.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89.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9.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90.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91.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92.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93.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ags/tag94.xml><?xml version="1.0" encoding="utf-8"?>
<p:tagLst xmlns:p="http://schemas.openxmlformats.org/presentationml/2006/main">
  <p:tag name="KSO_WM_TAG_VERSION" val="1.0"/>
  <p:tag name="KSO_WM_TEMPLATE_CATEGORY" val="preset"/>
  <p:tag name="KSO_WM_TEMPLATE_INDEX" val="2"/>
  <p:tag name="KSO_WM_UNIT_TYPE" val="a"/>
  <p:tag name="KSO_WM_UNIT_INDEX" val="1"/>
  <p:tag name="KSO_WM_UNIT_ID" val="266*a*1"/>
  <p:tag name="KSO_WM_UNIT_CLEAR" val="1"/>
  <p:tag name="KSO_WM_UNIT_LAYERLEVEL" val="1"/>
  <p:tag name="KSO_WM_UNIT_VALUE" val="38"/>
  <p:tag name="KSO_WM_UNIT_ISCONTENTSTITLE" val="0"/>
  <p:tag name="KSO_WM_UNIT_HIGHLIGHT" val="0"/>
  <p:tag name="KSO_WM_UNIT_COMPATIBLE" val="0"/>
  <p:tag name="KSO_WM_BEAUTIFY_FLAG" val="#wm#"/>
  <p:tag name="KSO_WM_UNIT_PRESET_TEXT" val="请在此处添加标题"/>
</p:tagLst>
</file>

<file path=ppt/tags/tag95.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96.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97.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98.xml><?xml version="1.0" encoding="utf-8"?>
<p:tagLst xmlns:p="http://schemas.openxmlformats.org/presentationml/2006/main">
  <p:tag name="KSO_WM_SLIDE_ID" val="150995210"/>
  <p:tag name="KSO_WM_SLIDE_INDEX" val="2"/>
  <p:tag name="KSO_WM_SLIDE_ITEM_CNT" val="3"/>
  <p:tag name="KSO_WM_SLIDE_LAYOUT" val="a_f_d"/>
  <p:tag name="KSO_WM_SLIDE_LAYOUT_CNT" val="1_1_2"/>
  <p:tag name="KSO_WM_SLIDE_TYPE" val="text"/>
  <p:tag name="KSO_WM_BEAUTIFY_FLAG" val="#wm#"/>
  <p:tag name="KSO_WM_SLIDE_POSITION" val="49*150"/>
  <p:tag name="KSO_WM_SLIDE_SIZE" val="622*327"/>
  <p:tag name="KSO_WM_TEMPLATE_CATEGORY" val="preset"/>
  <p:tag name="KSO_WM_TEMPLATE_INDEX" val="2"/>
  <p:tag name="KSO_WM_TAG_VERSION" val="1.0"/>
</p:tagLst>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1952</Words>
  <Application>WPS 演示</Application>
  <PresentationFormat>全屏显示(4:3)</PresentationFormat>
  <Paragraphs>183</Paragraphs>
  <Slides>35</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35</vt:i4>
      </vt:variant>
    </vt:vector>
  </HeadingPairs>
  <TitlesOfParts>
    <vt:vector size="53" baseType="lpstr">
      <vt:lpstr>Arial</vt:lpstr>
      <vt:lpstr>宋体</vt:lpstr>
      <vt:lpstr>Wingdings</vt:lpstr>
      <vt:lpstr>微软雅黑</vt:lpstr>
      <vt:lpstr>Franklin Gothic Medium</vt:lpstr>
      <vt:lpstr>Arial</vt:lpstr>
      <vt:lpstr>Microsoft YaHei Bold</vt:lpstr>
      <vt:lpstr>Helvetica Neue</vt:lpstr>
      <vt:lpstr>Helvetica Neue UltraLight</vt:lpstr>
      <vt:lpstr>Arial Narrow</vt:lpstr>
      <vt:lpstr>Thonburi</vt:lpstr>
      <vt:lpstr>Arial Black</vt:lpstr>
      <vt:lpstr>黑体</vt:lpstr>
      <vt:lpstr>仿宋</vt:lpstr>
      <vt:lpstr>Franklin Gothic Book</vt:lpstr>
      <vt:lpstr>Segoe Print</vt:lpstr>
      <vt:lpstr>Calibri</vt:lpstr>
      <vt:lpstr>Office 主题</vt:lpstr>
      <vt:lpstr>KIS专业版V14.1培训大纲                                    -财务初始化模块  </vt:lpstr>
      <vt:lpstr>流程与功能</vt:lpstr>
      <vt:lpstr>新建账套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凭证处理—凭证反过账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金蝶软件(中国)有限公司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Kingdee金蝶</dc:creator>
  <dc:subject>金蝶PPT规范图库V4</dc:subject>
  <cp:lastModifiedBy>Administrator</cp:lastModifiedBy>
  <cp:revision>851</cp:revision>
  <dcterms:created xsi:type="dcterms:W3CDTF">2009-03-23T05:41:00Z</dcterms:created>
  <dcterms:modified xsi:type="dcterms:W3CDTF">2017-05-13T08:39:54Z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