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42" r:id="rId1"/>
  </p:sldMasterIdLst>
  <p:notesMasterIdLst>
    <p:notesMasterId r:id="rId44"/>
  </p:notesMasterIdLst>
  <p:handoutMasterIdLst>
    <p:handoutMasterId r:id="rId45"/>
  </p:handoutMasterIdLst>
  <p:sldIdLst>
    <p:sldId id="941" r:id="rId2"/>
    <p:sldId id="883" r:id="rId3"/>
    <p:sldId id="884" r:id="rId4"/>
    <p:sldId id="944" r:id="rId5"/>
    <p:sldId id="886" r:id="rId6"/>
    <p:sldId id="945" r:id="rId7"/>
    <p:sldId id="887" r:id="rId8"/>
    <p:sldId id="888" r:id="rId9"/>
    <p:sldId id="889" r:id="rId10"/>
    <p:sldId id="890" r:id="rId11"/>
    <p:sldId id="894" r:id="rId12"/>
    <p:sldId id="895" r:id="rId13"/>
    <p:sldId id="896" r:id="rId14"/>
    <p:sldId id="897" r:id="rId15"/>
    <p:sldId id="900" r:id="rId16"/>
    <p:sldId id="946" r:id="rId17"/>
    <p:sldId id="901" r:id="rId18"/>
    <p:sldId id="902" r:id="rId19"/>
    <p:sldId id="906" r:id="rId20"/>
    <p:sldId id="909" r:id="rId21"/>
    <p:sldId id="910" r:id="rId22"/>
    <p:sldId id="911" r:id="rId23"/>
    <p:sldId id="914" r:id="rId24"/>
    <p:sldId id="920" r:id="rId25"/>
    <p:sldId id="921" r:id="rId26"/>
    <p:sldId id="928" r:id="rId27"/>
    <p:sldId id="947" r:id="rId28"/>
    <p:sldId id="948" r:id="rId29"/>
    <p:sldId id="949" r:id="rId30"/>
    <p:sldId id="950" r:id="rId31"/>
    <p:sldId id="930" r:id="rId32"/>
    <p:sldId id="951" r:id="rId33"/>
    <p:sldId id="953" r:id="rId34"/>
    <p:sldId id="958" r:id="rId35"/>
    <p:sldId id="957" r:id="rId36"/>
    <p:sldId id="952" r:id="rId37"/>
    <p:sldId id="959" r:id="rId38"/>
    <p:sldId id="954" r:id="rId39"/>
    <p:sldId id="956" r:id="rId40"/>
    <p:sldId id="932" r:id="rId41"/>
    <p:sldId id="937" r:id="rId42"/>
    <p:sldId id="284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2"/>
    <a:srgbClr val="FF6600"/>
    <a:srgbClr val="FFCC99"/>
    <a:srgbClr val="FF9900"/>
    <a:srgbClr val="002C59"/>
    <a:srgbClr val="FFFF00"/>
    <a:srgbClr val="558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6317" autoAdjust="0"/>
  </p:normalViewPr>
  <p:slideViewPr>
    <p:cSldViewPr>
      <p:cViewPr>
        <p:scale>
          <a:sx n="90" d="100"/>
          <a:sy n="90" d="100"/>
        </p:scale>
        <p:origin x="-1358" y="-58"/>
      </p:cViewPr>
      <p:guideLst>
        <p:guide orient="horz" pos="4156"/>
        <p:guide pos="347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>
      <p:cViewPr varScale="1">
        <p:scale>
          <a:sx n="48" d="100"/>
          <a:sy n="48" d="100"/>
        </p:scale>
        <p:origin x="-1661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08886E9-1E23-4BA6-A996-280526FE7B9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9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5E7CB70-E6DF-49AD-BF16-BD975E72F9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90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0" descr="20120325大品牌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549275"/>
            <a:ext cx="2025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7"/>
          <p:cNvSpPr>
            <a:spLocks/>
          </p:cNvSpPr>
          <p:nvPr userDrawn="1"/>
        </p:nvSpPr>
        <p:spPr bwMode="auto">
          <a:xfrm>
            <a:off x="395288" y="6248400"/>
            <a:ext cx="2874962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金蝶软件（中国）有限公司</a:t>
            </a:r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7342188" y="6311900"/>
            <a:ext cx="16224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>
              <a:lnSpc>
                <a:spcPts val="1400"/>
              </a:lnSpc>
              <a:defRPr/>
            </a:pP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 内部公开 请勿外传</a:t>
            </a:r>
            <a:endParaRPr lang="zh-CN" altLang="zh-CN" sz="10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pSp>
        <p:nvGrpSpPr>
          <p:cNvPr id="8" name="组合 7"/>
          <p:cNvGrpSpPr>
            <a:grpSpLocks/>
          </p:cNvGrpSpPr>
          <p:nvPr userDrawn="1"/>
        </p:nvGrpSpPr>
        <p:grpSpPr bwMode="auto">
          <a:xfrm>
            <a:off x="-396875" y="3427413"/>
            <a:ext cx="7200900" cy="3457575"/>
            <a:chOff x="395536" y="2897458"/>
            <a:chExt cx="4549883" cy="2184448"/>
          </a:xfrm>
        </p:grpSpPr>
        <p:pic>
          <p:nvPicPr>
            <p:cNvPr id="9" name="Picture 2" descr="C:\Users\yibo_wang\Desktop\素材\閲戣澏PPT姣嶇増瑙嗚鍏冪礌\灏忔柟鐮栦晶瑙嗗浘\PPT C-orang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2897458"/>
              <a:ext cx="2122564" cy="212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K:\201203盛世确认可用输出\PPT\素材\玻璃砖素材\PPT C Le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6894" y="2930672"/>
              <a:ext cx="2978525" cy="215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1412776"/>
            <a:ext cx="7772400" cy="1143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zh-CN" altLang="en-US" sz="4000" b="1" i="0" kern="1200" dirty="0">
                <a:solidFill>
                  <a:srgbClr val="00549A"/>
                </a:solidFill>
                <a:latin typeface="Arial Black" pitchFamily="34" charset="0"/>
                <a:ea typeface="微软雅黑" pitchFamily="34" charset="-122"/>
                <a:cs typeface="微软雅黑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708920"/>
            <a:ext cx="3960441" cy="13635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lang="zh-CN" altLang="en-US" sz="2200" kern="1200" dirty="0">
                <a:solidFill>
                  <a:schemeClr val="tx1"/>
                </a:solidFill>
                <a:latin typeface="黑体" pitchFamily="2" charset="-122"/>
                <a:ea typeface="微软雅黑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/>
          <p:nvPr userDrawn="1"/>
        </p:nvSpPr>
        <p:spPr>
          <a:xfrm>
            <a:off x="8316913" y="6494463"/>
            <a:ext cx="827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b="1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B5020F5E-454E-4C51-AF86-3E7FE2780ACE}" type="slidenum">
              <a:rPr lang="en-US" altLang="zh-CN" sz="1000" b="1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‹#›</a:t>
            </a:fld>
            <a:endParaRPr lang="zh-CN" altLang="en-US" sz="1000" b="1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89298"/>
            <a:ext cx="8334920" cy="51368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Tx/>
              <a:buBlip>
                <a:blip r:embed="rId2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Tx/>
              <a:buBlip>
                <a:blip r:embed="rId2"/>
              </a:buBlip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buFontTx/>
              <a:buBlip>
                <a:blip r:embed="rId2"/>
              </a:buBlip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buFontTx/>
              <a:buBlip>
                <a:blip r:embed="rId2"/>
              </a:buBlip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669766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6" descr="20120325大品牌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549275"/>
            <a:ext cx="2025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4594225" y="1730375"/>
            <a:ext cx="1811338" cy="738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itchFamily="18" charset="0"/>
                <a:ea typeface="宋体" charset="0"/>
                <a:cs typeface="Helvetica Neue UltraLight" charset="0"/>
                <a:sym typeface="Helvetica Neue UltraLight" charset="0"/>
              </a:rPr>
              <a:t>Thanks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122738" y="2657475"/>
            <a:ext cx="1020762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terima kasih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563938" y="1484313"/>
            <a:ext cx="923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Arial" charset="0"/>
              </a:rPr>
              <a:t>感謝</a:t>
            </a: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5270500" y="2611438"/>
            <a:ext cx="1231900" cy="739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 Bold" charset="0"/>
                <a:sym typeface="Microsoft YaHei Bold" charset="0"/>
              </a:rPr>
              <a:t>谢谢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476875" y="1514475"/>
            <a:ext cx="102552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Arial" charset="0"/>
              </a:rPr>
              <a:t>ありがとう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3563938" y="2243138"/>
            <a:ext cx="8509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altLang="zh-CN">
                <a:solidFill>
                  <a:srgbClr val="404040"/>
                </a:solidFill>
                <a:latin typeface="Arial" charset="0"/>
                <a:ea typeface="Thonburi"/>
                <a:cs typeface="Thonburi"/>
                <a:sym typeface="Arial" charset="0"/>
              </a:rPr>
              <a:t>ขอบคุณ</a:t>
            </a:r>
          </a:p>
        </p:txBody>
      </p:sp>
      <p:sp>
        <p:nvSpPr>
          <p:cNvPr id="10" name="Rectangle 37"/>
          <p:cNvSpPr>
            <a:spLocks/>
          </p:cNvSpPr>
          <p:nvPr userDrawn="1"/>
        </p:nvSpPr>
        <p:spPr bwMode="auto">
          <a:xfrm>
            <a:off x="395288" y="6248400"/>
            <a:ext cx="2874962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金蝶软件（中国）有限公司</a:t>
            </a:r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7342188" y="6311900"/>
            <a:ext cx="16224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>
              <a:lnSpc>
                <a:spcPts val="1400"/>
              </a:lnSpc>
              <a:defRPr/>
            </a:pPr>
            <a:r>
              <a:rPr lang="zh-CN" altLang="en-US" sz="10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 内部公开 请勿外传</a:t>
            </a:r>
            <a:endParaRPr lang="zh-CN" altLang="zh-CN" sz="10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pSp>
        <p:nvGrpSpPr>
          <p:cNvPr id="12" name="组合 11"/>
          <p:cNvGrpSpPr>
            <a:grpSpLocks/>
          </p:cNvGrpSpPr>
          <p:nvPr userDrawn="1"/>
        </p:nvGrpSpPr>
        <p:grpSpPr bwMode="auto">
          <a:xfrm>
            <a:off x="-396875" y="3427413"/>
            <a:ext cx="7200900" cy="3457575"/>
            <a:chOff x="395536" y="2897458"/>
            <a:chExt cx="4549883" cy="2184448"/>
          </a:xfrm>
        </p:grpSpPr>
        <p:pic>
          <p:nvPicPr>
            <p:cNvPr id="13" name="Picture 2" descr="C:\Users\yibo_wang\Desktop\素材\閲戣澏PPT姣嶇増瑙嗚鍏冪礌\灏忔柟鐮栦晶瑙嗗浘\PPT C-orang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2897458"/>
              <a:ext cx="2122564" cy="212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K:\201203盛世确认可用输出\PPT\素材\玻璃砖素材\PPT C Le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6894" y="2930672"/>
              <a:ext cx="2978525" cy="215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卷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938"/>
            <a:ext cx="9142413" cy="612775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400675" y="6423025"/>
            <a:ext cx="162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>
              <a:lnSpc>
                <a:spcPts val="1400"/>
              </a:lnSpc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④内部公开 请勿外传</a:t>
            </a:r>
            <a:endParaRPr lang="zh-CN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pic>
        <p:nvPicPr>
          <p:cNvPr id="24580" name="图片 19" descr="0310金蝶品牌下属logo-0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117475"/>
            <a:ext cx="15081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组合 20"/>
          <p:cNvGrpSpPr>
            <a:grpSpLocks/>
          </p:cNvGrpSpPr>
          <p:nvPr/>
        </p:nvGrpSpPr>
        <p:grpSpPr bwMode="auto">
          <a:xfrm>
            <a:off x="6764338" y="6084888"/>
            <a:ext cx="1782762" cy="871537"/>
            <a:chOff x="6559883" y="4147099"/>
            <a:chExt cx="2316937" cy="1132002"/>
          </a:xfrm>
        </p:grpSpPr>
        <p:pic>
          <p:nvPicPr>
            <p:cNvPr id="24585" name="图片 21" descr="PPT C Lego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6005" y="4172857"/>
              <a:ext cx="1510815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图片 22" descr="PPT C-orang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59883" y="4147099"/>
              <a:ext cx="1106244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2" name="标题占位符 23"/>
          <p:cNvSpPr>
            <a:spLocks noGrp="1"/>
          </p:cNvSpPr>
          <p:nvPr>
            <p:ph type="title"/>
          </p:nvPr>
        </p:nvSpPr>
        <p:spPr bwMode="auto">
          <a:xfrm>
            <a:off x="395288" y="7938"/>
            <a:ext cx="66976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83" name="文本占位符 24"/>
          <p:cNvSpPr>
            <a:spLocks noGrp="1"/>
          </p:cNvSpPr>
          <p:nvPr>
            <p:ph type="body" idx="1"/>
          </p:nvPr>
        </p:nvSpPr>
        <p:spPr bwMode="auto">
          <a:xfrm>
            <a:off x="395288" y="981075"/>
            <a:ext cx="835342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3"/>
          </p:nvPr>
        </p:nvSpPr>
        <p:spPr>
          <a:xfrm>
            <a:off x="8316913" y="6407150"/>
            <a:ext cx="5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/>
              <a:t>P</a:t>
            </a:r>
            <a:fld id="{186231E8-C2E3-4AA5-9DF1-879FE2A080FA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kumimoji="1" lang="zh-CN" altLang="en-US" sz="2800" kern="1200" dirty="0">
          <a:solidFill>
            <a:schemeClr val="tx1"/>
          </a:solidFill>
          <a:latin typeface="微软雅黑"/>
          <a:ea typeface="微软雅黑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Blip>
          <a:blip r:embed="rId10"/>
        </a:buBlip>
        <a:defRPr kumimoji="1" lang="zh-CN" altLang="en-US" sz="2400" kern="1200" dirty="0">
          <a:solidFill>
            <a:srgbClr val="262626"/>
          </a:solidFill>
          <a:latin typeface="微软雅黑"/>
          <a:ea typeface="微软雅黑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lang="zh-CN" altLang="en-US" sz="2400" kern="1200" dirty="0">
          <a:solidFill>
            <a:srgbClr val="262626"/>
          </a:solidFill>
          <a:latin typeface="微软雅黑"/>
          <a:ea typeface="微软雅黑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lang="zh-CN" altLang="en-US" sz="2400" kern="1200" dirty="0">
          <a:solidFill>
            <a:srgbClr val="262626"/>
          </a:solidFill>
          <a:latin typeface="微软雅黑"/>
          <a:ea typeface="微软雅黑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lang="zh-CN" altLang="en-US" sz="2400" kern="1200" dirty="0">
          <a:solidFill>
            <a:srgbClr val="262626"/>
          </a:solidFill>
          <a:latin typeface="微软雅黑"/>
          <a:ea typeface="微软雅黑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lang="zh-CN" altLang="en-US" sz="2400" kern="1200" dirty="0">
          <a:solidFill>
            <a:srgbClr val="262626"/>
          </a:solidFill>
          <a:latin typeface="微软雅黑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rive.kingdee.com/sharelink/link?key=NjY4NTc0ODUsMTEzMjA3LDAwMDAwMDAwMDA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cmcloud.cn/kisqs/kis_zyb14.1.ra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cmcloud.cn/kis/kis_tools/AcctToProUpgrader.zi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副标题 4"/>
          <p:cNvSpPr>
            <a:spLocks noGrp="1"/>
          </p:cNvSpPr>
          <p:nvPr>
            <p:ph type="subTitle" idx="1"/>
          </p:nvPr>
        </p:nvSpPr>
        <p:spPr>
          <a:xfrm>
            <a:off x="5868144" y="4293096"/>
            <a:ext cx="2863850" cy="43180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</a:t>
            </a:r>
            <a:r>
              <a:rPr lang="zh-CN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客户服务部</a:t>
            </a:r>
          </a:p>
        </p:txBody>
      </p:sp>
      <p:pic>
        <p:nvPicPr>
          <p:cNvPr id="5" name="图片 4" descr="0310金蝶品牌下属logo-0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t="-5761" r="-2946" b="5761"/>
          <a:stretch/>
        </p:blipFill>
        <p:spPr>
          <a:xfrm>
            <a:off x="1331640" y="1124744"/>
            <a:ext cx="1015945" cy="772020"/>
          </a:xfrm>
          <a:prstGeom prst="plaque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7772400" cy="128736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  KIS</a:t>
            </a:r>
            <a:r>
              <a:rPr lang="zh-CN" altLang="en-US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sz="54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en-US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培训大纲</a:t>
            </a:r>
            <a:r>
              <a:rPr lang="zh-CN" altLang="en-US" sz="4800" dirty="0" smtClean="0">
                <a:latin typeface="Arial Black" pitchFamily="34" charset="0"/>
              </a:rPr>
              <a:t/>
            </a:r>
            <a:br>
              <a:rPr lang="zh-CN" altLang="en-US" sz="4800" dirty="0" smtClean="0">
                <a:latin typeface="Arial Black" pitchFamily="34" charset="0"/>
              </a:rPr>
            </a:br>
            <a:r>
              <a:rPr lang="zh-CN" altLang="en-US" sz="3000" b="0" dirty="0" smtClean="0">
                <a:latin typeface="Arial Black" pitchFamily="34" charset="0"/>
              </a:rPr>
              <a:t>                                        </a:t>
            </a:r>
            <a:r>
              <a:rPr lang="en-US" altLang="zh-CN" sz="3000" b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0" dirty="0" smtClean="0">
                <a:solidFill>
                  <a:schemeClr val="accent1"/>
                </a:solidFill>
                <a:latin typeface="微软雅黑" pitchFamily="34" charset="-122"/>
              </a:rPr>
              <a:t>安装配置</a:t>
            </a:r>
            <a:r>
              <a:rPr lang="zh-CN" altLang="en-US" sz="3000" b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模块</a:t>
            </a:r>
            <a:r>
              <a:rPr lang="zh-CN" altLang="en-US" sz="2600" dirty="0" smtClean="0">
                <a:latin typeface="Arial Black" pitchFamily="34" charset="0"/>
              </a:rPr>
              <a:t/>
            </a:r>
            <a:br>
              <a:rPr lang="zh-CN" altLang="en-US" sz="26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/>
            </a:r>
            <a:br>
              <a:rPr lang="zh-CN" altLang="en-US" sz="800" dirty="0" smtClean="0">
                <a:latin typeface="Arial Black" pitchFamily="34" charset="0"/>
              </a:rPr>
            </a:br>
            <a:endParaRPr lang="zh-CN" altLang="en-US" sz="15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946150"/>
            <a:ext cx="84232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OS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注意事项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V9.1SP1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及其以后，支持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Vista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32 Home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V10.0SP1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及其以后，支持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Windows7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旗舰版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V12.1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及其以后，支持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位系统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不支持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98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2000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Windows XP Home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版、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Server 2003 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Windows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Vista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(Home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XP(Home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）不建议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做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服务器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Windows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XP Professional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2000 Professional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简体中文版，这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OS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下只支持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个人版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indent="-342900">
              <a:buClr>
                <a:srgbClr val="003B76"/>
              </a:buClr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环境要求</a:t>
            </a:r>
            <a:endParaRPr kumimoji="1"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ea typeface="微软雅黑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48713" cy="620688"/>
          </a:xfrm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4947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OS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SQL SERVER</a:t>
            </a:r>
          </a:p>
          <a:p>
            <a:pPr>
              <a:buClr>
                <a:srgbClr val="003B76"/>
              </a:buClr>
              <a:defRPr/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48713" cy="620688"/>
          </a:xfrm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数据库环境要求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908720"/>
            <a:ext cx="84947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专业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版环境要求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-SQL Server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Server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SP4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Server 2005</a:t>
            </a:r>
            <a:r>
              <a:rPr lang="en-US" altLang="zh-CN" dirty="0">
                <a:latin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 </a:t>
            </a:r>
            <a:r>
              <a:rPr lang="en-US" altLang="zh-CN" dirty="0" smtClean="0">
                <a:latin typeface="微软雅黑" pitchFamily="34" charset="-122"/>
              </a:rPr>
              <a:t>SP4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Server 2008</a:t>
            </a:r>
            <a:r>
              <a:rPr lang="en-US" altLang="zh-CN" dirty="0">
                <a:latin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</a:rPr>
              <a:t>R2 </a:t>
            </a:r>
            <a:r>
              <a:rPr lang="en-US" altLang="zh-CN" b="1" dirty="0" smtClean="0">
                <a:latin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</a:rPr>
              <a:t>SP2</a:t>
            </a:r>
            <a:r>
              <a:rPr lang="zh-CN" altLang="en-US" b="1" dirty="0" smtClean="0">
                <a:latin typeface="微软雅黑" pitchFamily="34" charset="-122"/>
              </a:rPr>
              <a:t>）</a:t>
            </a:r>
            <a:endParaRPr lang="en-US" altLang="zh-CN" b="1" dirty="0" smtClean="0">
              <a:latin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Server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 </a:t>
            </a:r>
            <a:r>
              <a:rPr lang="en-US" altLang="zh-CN" dirty="0" smtClean="0">
                <a:latin typeface="微软雅黑" pitchFamily="34" charset="-122"/>
              </a:rPr>
              <a:t>SP1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）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48713" cy="620688"/>
          </a:xfrm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安装</a:t>
            </a:r>
            <a:r>
              <a:rPr lang="en-US" altLang="zh-CN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SQL 2005</a:t>
            </a:r>
            <a:endParaRPr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6057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4610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28775"/>
            <a:ext cx="46005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341438"/>
            <a:ext cx="5972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1341438"/>
            <a:ext cx="5972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341438"/>
            <a:ext cx="4610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341438"/>
            <a:ext cx="4581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1341438"/>
            <a:ext cx="46005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1341438"/>
            <a:ext cx="45910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2877" y="1331912"/>
            <a:ext cx="4619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0375" y="1389692"/>
            <a:ext cx="4610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0375" y="1350963"/>
            <a:ext cx="46196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1289716"/>
            <a:ext cx="61055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69875" y="1341438"/>
            <a:ext cx="4619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70100" y="1455738"/>
            <a:ext cx="46577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179388" y="806450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7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SQL Server2005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48713" cy="620688"/>
          </a:xfrm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数据库环境要求</a:t>
            </a: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07503" y="908720"/>
            <a:ext cx="87852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  <a:buFontTx/>
              <a:buBlip>
                <a:blip r:embed="rId2"/>
              </a:buBlip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数据库安装注意事项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只需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要在服务器上安装，如果在环境检测时没有检查到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，则自动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 2008 Express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如并发用户在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用户之内，可使用金蝶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专业版自带的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 2008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Express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如超过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个用户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，建议使用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Server 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如需使用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Server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数据库，请先安装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Server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，再安装金蝶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专业版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安装实例名选择“默认实例”，“身份验证模式”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选择“混合模式” 安装，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否则无法登录系统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如专业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而原账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2000(MSDE)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下备份的账套文件，必须先在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 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环境下先安装专业版，在账套管理中进行升级，再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环境中进行账套升级处理。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4947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申请试用及注册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激活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1278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产品安装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sz="half" idx="4294967295"/>
          </p:nvPr>
        </p:nvSpPr>
        <p:spPr>
          <a:xfrm>
            <a:off x="323528" y="980728"/>
            <a:ext cx="8280920" cy="5572125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前准备工作</a:t>
            </a:r>
            <a:endParaRPr 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zh-CN" sz="2000" dirty="0" smtClean="0"/>
              <a:t>先</a:t>
            </a:r>
            <a:r>
              <a:rPr lang="zh-CN" altLang="zh-CN" sz="2000" dirty="0"/>
              <a:t>退出其他应用程序，和暂停使用防病毒软件和防火墙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zh-CN" sz="2000" dirty="0"/>
              <a:t>关闭数据执行</a:t>
            </a:r>
            <a:r>
              <a:rPr lang="zh-CN" altLang="zh-CN" sz="2000" dirty="0" smtClean="0"/>
              <a:t>保护</a:t>
            </a:r>
            <a:endParaRPr lang="en-US" altLang="zh-CN" sz="2000" dirty="0" smtClean="0"/>
          </a:p>
          <a:p>
            <a:pPr lvl="2">
              <a:buSzPct val="70000"/>
              <a:buFont typeface="Wingdings" panose="05000000000000000000" pitchFamily="2" charset="2"/>
              <a:buChar char="ü"/>
            </a:pPr>
            <a:r>
              <a:rPr lang="en-US" altLang="zh-CN" sz="1600" dirty="0"/>
              <a:t>win</a:t>
            </a:r>
            <a:r>
              <a:rPr lang="zh-CN" altLang="zh-CN" sz="1600" dirty="0"/>
              <a:t>键</a:t>
            </a:r>
            <a:r>
              <a:rPr lang="en-US" altLang="zh-CN" sz="1600" dirty="0"/>
              <a:t>+R</a:t>
            </a:r>
            <a:r>
              <a:rPr lang="zh-CN" altLang="zh-CN" sz="1600" dirty="0"/>
              <a:t>键调出“运行”对话框，输入</a:t>
            </a:r>
            <a:r>
              <a:rPr lang="en-US" altLang="zh-CN" sz="1600" dirty="0"/>
              <a:t>sysdm.cpl</a:t>
            </a:r>
            <a:r>
              <a:rPr lang="zh-CN" altLang="zh-CN" sz="1600" dirty="0"/>
              <a:t>→</a:t>
            </a:r>
            <a:r>
              <a:rPr lang="zh-CN" altLang="zh-CN" sz="1600" dirty="0" smtClean="0"/>
              <a:t>确定</a:t>
            </a:r>
            <a:r>
              <a:rPr lang="en-US" altLang="zh-CN" sz="1600" dirty="0" smtClean="0"/>
              <a:t>;</a:t>
            </a:r>
          </a:p>
          <a:p>
            <a:pPr lvl="2">
              <a:buSzPct val="70000"/>
              <a:buFont typeface="Wingdings" panose="05000000000000000000" pitchFamily="2" charset="2"/>
              <a:buChar char="ü"/>
            </a:pPr>
            <a:r>
              <a:rPr lang="zh-CN" altLang="en-US" sz="1600" dirty="0" smtClean="0"/>
              <a:t>单击“</a:t>
            </a:r>
            <a:r>
              <a:rPr lang="zh-CN" altLang="zh-CN" sz="1600" dirty="0" smtClean="0"/>
              <a:t>高级</a:t>
            </a:r>
            <a:r>
              <a:rPr lang="zh-CN" altLang="en-US" sz="1600" dirty="0" smtClean="0"/>
              <a:t>”</a:t>
            </a:r>
            <a:r>
              <a:rPr lang="zh-CN" altLang="zh-CN" sz="1600" dirty="0" smtClean="0"/>
              <a:t>→</a:t>
            </a:r>
            <a:r>
              <a:rPr lang="zh-CN" altLang="zh-CN" sz="1600" dirty="0"/>
              <a:t>第一个设置按钮→数据执行保护，选中“仅为基本</a:t>
            </a:r>
            <a:r>
              <a:rPr lang="en-US" altLang="zh-CN" sz="1600" dirty="0"/>
              <a:t>windows</a:t>
            </a:r>
            <a:r>
              <a:rPr lang="zh-CN" altLang="zh-CN" sz="1600" dirty="0"/>
              <a:t>程序和服务启用</a:t>
            </a:r>
            <a:r>
              <a:rPr lang="en-US" altLang="zh-CN" sz="1600" dirty="0"/>
              <a:t>DEP</a:t>
            </a:r>
            <a:r>
              <a:rPr lang="zh-CN" altLang="zh-CN" sz="1600" dirty="0"/>
              <a:t>”确定，重启电脑</a:t>
            </a:r>
            <a:endParaRPr lang="en-US" altLang="zh-CN" sz="1600" dirty="0" smtClean="0"/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zh-CN" sz="2000" dirty="0"/>
              <a:t>在</a:t>
            </a:r>
            <a:r>
              <a:rPr lang="en-US" altLang="zh-CN" sz="2000" dirty="0"/>
              <a:t>win7/2008/8/8.1/2012</a:t>
            </a:r>
            <a:r>
              <a:rPr lang="zh-CN" altLang="zh-CN" sz="2000" dirty="0"/>
              <a:t>操作系统下，请使用</a:t>
            </a:r>
            <a:r>
              <a:rPr lang="en-US" altLang="zh-CN" sz="2000" dirty="0"/>
              <a:t>administrator</a:t>
            </a:r>
            <a:r>
              <a:rPr lang="zh-CN" altLang="zh-CN" sz="2000" dirty="0"/>
              <a:t>用户登录操作系统，进行安装</a:t>
            </a:r>
            <a:r>
              <a:rPr lang="zh-CN" altLang="zh-CN" sz="2000" dirty="0" smtClean="0"/>
              <a:t>使用</a:t>
            </a:r>
            <a:endParaRPr lang="en-US" altLang="zh-CN" sz="2000" dirty="0" smtClean="0"/>
          </a:p>
          <a:p>
            <a:pPr lvl="2">
              <a:buSzPct val="70000"/>
              <a:buFont typeface="Wingdings" panose="05000000000000000000" pitchFamily="2" charset="2"/>
              <a:buChar char="ü"/>
            </a:pPr>
            <a:r>
              <a:rPr lang="zh-CN" altLang="en-US" sz="1600" dirty="0"/>
              <a:t>禁用</a:t>
            </a:r>
            <a:r>
              <a:rPr lang="en-US" altLang="zh-CN" sz="1600" dirty="0"/>
              <a:t>UAC</a:t>
            </a:r>
            <a:r>
              <a:rPr lang="zh-CN" altLang="en-US" sz="1600" dirty="0" smtClean="0"/>
              <a:t>服务：</a:t>
            </a:r>
            <a:r>
              <a:rPr lang="en-US" altLang="zh-CN" sz="1600" dirty="0"/>
              <a:t>win</a:t>
            </a:r>
            <a:r>
              <a:rPr lang="zh-CN" altLang="zh-CN" sz="1600" dirty="0"/>
              <a:t>键</a:t>
            </a:r>
            <a:r>
              <a:rPr lang="en-US" altLang="zh-CN" sz="1600" dirty="0"/>
              <a:t>+R</a:t>
            </a:r>
            <a:r>
              <a:rPr lang="zh-CN" altLang="zh-CN" sz="1600" dirty="0"/>
              <a:t>键调出“运行”对话框，输入</a:t>
            </a:r>
            <a:r>
              <a:rPr lang="en-US" altLang="zh-CN" sz="1600" dirty="0"/>
              <a:t>msconfig</a:t>
            </a:r>
            <a:r>
              <a:rPr lang="zh-CN" altLang="zh-CN" sz="1600" dirty="0"/>
              <a:t>→确定→工具→更改</a:t>
            </a:r>
            <a:r>
              <a:rPr lang="en-US" altLang="zh-CN" sz="1600" dirty="0"/>
              <a:t>UAC</a:t>
            </a:r>
            <a:r>
              <a:rPr lang="zh-CN" altLang="zh-CN" sz="1600" dirty="0"/>
              <a:t>设置→启动，调到最底下的从不通知，确定，重启电脑</a:t>
            </a:r>
            <a:endParaRPr lang="en-US" altLang="zh-CN" sz="1600" dirty="0" smtClean="0"/>
          </a:p>
          <a:p>
            <a:pPr lvl="2">
              <a:buSzPct val="70000"/>
              <a:buFont typeface="Wingdings" panose="05000000000000000000" pitchFamily="2" charset="2"/>
              <a:buChar char="ü"/>
            </a:pPr>
            <a:r>
              <a:rPr lang="zh-CN" altLang="zh-CN" sz="1600" dirty="0"/>
              <a:t>以管理员身份运行程序</a:t>
            </a:r>
            <a:endParaRPr lang="en-US" altLang="zh-CN" sz="1600" dirty="0" smtClean="0"/>
          </a:p>
          <a:p>
            <a:pPr lvl="2">
              <a:buSzPct val="70000"/>
              <a:buFont typeface="Wingdings" panose="05000000000000000000" pitchFamily="2" charset="2"/>
              <a:buChar char="ü"/>
            </a:pPr>
            <a:endParaRPr lang="en-US" altLang="zh-CN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289553" cy="52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69" y="2343698"/>
            <a:ext cx="4776700" cy="34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312368" cy="41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539" y="2129502"/>
            <a:ext cx="2638425" cy="338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873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1278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产品安装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sz="half" idx="4294967295"/>
          </p:nvPr>
        </p:nvSpPr>
        <p:spPr>
          <a:xfrm>
            <a:off x="179512" y="980728"/>
            <a:ext cx="8786813" cy="5572125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一键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式安装</a:t>
            </a:r>
            <a:endParaRPr 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下载最新专业版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安装程序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2">
              <a:buSzPct val="70000"/>
              <a:buFont typeface="Wingdings" panose="05000000000000000000" pitchFamily="2" charset="2"/>
              <a:buChar char="ü"/>
            </a:pPr>
            <a:r>
              <a:rPr lang="zh-CN" altLang="en-US" sz="1600" dirty="0"/>
              <a:t>金蝶</a:t>
            </a:r>
            <a:r>
              <a:rPr lang="zh-CN" altLang="en-US" sz="1600" dirty="0" smtClean="0"/>
              <a:t>云</a:t>
            </a:r>
            <a:r>
              <a:rPr lang="zh-CN" altLang="en-US" sz="1600" dirty="0"/>
              <a:t>盘下载地址</a:t>
            </a:r>
            <a:r>
              <a:rPr lang="zh-CN" altLang="en-US" sz="1600" dirty="0" smtClean="0"/>
              <a:t>：</a:t>
            </a:r>
            <a:r>
              <a:rPr lang="en-US" altLang="zh-CN" sz="1600" dirty="0">
                <a:hlinkClick r:id="rId2"/>
              </a:rPr>
              <a:t>https://</a:t>
            </a:r>
            <a:r>
              <a:rPr lang="en-US" altLang="zh-CN" sz="1600" dirty="0" smtClean="0">
                <a:hlinkClick r:id="rId2"/>
              </a:rPr>
              <a:t>drive.kingdee.com/sharelink/link?key=NjY4NTc0ODUsMTEzMjA3LDAwMDAwMDAwMDAw</a:t>
            </a:r>
            <a:endParaRPr lang="en-US" altLang="zh-CN" sz="1600" dirty="0" smtClean="0"/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执行安装程序中的“金蝶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安装程序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.exe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zh-CN" sz="2000" dirty="0" smtClean="0"/>
              <a:t>选择</a:t>
            </a:r>
            <a:r>
              <a:rPr lang="zh-CN" altLang="zh-CN" sz="2000" dirty="0"/>
              <a:t>需要安装的组件：客户端、服务器端、老板报表；同时请阅读并同意“用户许可协议”，设置安装文件路径，点击【立即安装】，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003D70"/>
              </a:buClr>
            </a:pPr>
            <a:endParaRPr altLang="zh-CN" sz="2000" b="1" dirty="0">
              <a:solidFill>
                <a:srgbClr val="003D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1_XH%3[3QBPVB5{{@UO~1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0" y="3190720"/>
            <a:ext cx="40373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29" y="3212976"/>
            <a:ext cx="41381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24863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产品安装</a:t>
            </a:r>
            <a:endParaRPr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435975" cy="528955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默认安装路径</a:t>
            </a:r>
          </a:p>
          <a:p>
            <a:pPr lvl="1"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产品：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sz="2000" dirty="0" smtClean="0">
                <a:latin typeface="微软雅黑" pitchFamily="34" charset="-122"/>
                <a:ea typeface="微软雅黑" pitchFamily="34" charset="-122"/>
              </a:rPr>
              <a:t>系统盘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]\Program Files\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\KIS\Profession\Advance\</a:t>
            </a:r>
          </a:p>
          <a:p>
            <a:pPr lvl="1"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日志：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]\Program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Files (x86)\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Common Files\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\KIS\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KISServerPlatForm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\pro\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ServerLogs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lvl="1" indent="-342900">
              <a:buClr>
                <a:srgbClr val="FFCC00"/>
              </a:buClr>
              <a:buSzPct val="70000"/>
              <a:buBlip>
                <a:blip r:embed="rId2"/>
              </a:buBlip>
            </a:pP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预置演示账套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服务器端安装时，安装程序自动恢复金蝶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专业版演示账套。该账套的预设用户名为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manager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，密码默认为空。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演示账套恢复的方法：运行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installDB.exe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，路径：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lvl="1" indent="0">
              <a:buSzPct val="70000"/>
              <a:buNone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系统盘：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ProgramFiles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\KIS\Profession\Common</a:t>
            </a:r>
          </a:p>
          <a:p>
            <a:pPr>
              <a:buClr>
                <a:srgbClr val="FFCC00"/>
              </a:buClr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安装注意事项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安装完数据库后，不要改变服务器计算机名称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电脑名不能为中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文名，安装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目录不要使用中文名，否则有可能在操作时提示定义的应用程序错误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138"/>
            <a:ext cx="8920163" cy="608012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sz="320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KIS</a:t>
            </a:r>
            <a:r>
              <a:rPr sz="320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专业版卸载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08720"/>
            <a:ext cx="8713788" cy="5472112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卸载方法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sz="2000" dirty="0">
                <a:latin typeface="微软雅黑" pitchFamily="34" charset="-122"/>
                <a:ea typeface="微软雅黑" pitchFamily="34" charset="-122"/>
              </a:rPr>
              <a:t>直接使用金蝶卸载程序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sz="2000" dirty="0">
                <a:latin typeface="微软雅黑" pitchFamily="34" charset="-122"/>
                <a:ea typeface="微软雅黑" pitchFamily="34" charset="-122"/>
              </a:rPr>
              <a:t>使用操作系统的卸载应用程序的功能</a:t>
            </a:r>
          </a:p>
          <a:p>
            <a:pPr>
              <a:buClr>
                <a:srgbClr val="FFCC00"/>
              </a:buClr>
            </a:pPr>
            <a:r>
              <a:rPr b="1" dirty="0">
                <a:latin typeface="微软雅黑" pitchFamily="34" charset="-122"/>
                <a:ea typeface="微软雅黑" pitchFamily="34" charset="-122"/>
              </a:rPr>
              <a:t>卸载软件前需备份有用数据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账套、所有自行设置过的套打文件*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ndf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如果使用报表分析系统，备份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..\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\KIS\Advance\Database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目录文件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卸载完成后，请一定重新启动机器后再安装金蝶软件，否则容易出现意外错误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20688"/>
          </a:xfrm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4947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申请试用及注册激活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777686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申请试用及注册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激活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 idx="4294967295"/>
          </p:nvPr>
        </p:nvSpPr>
        <p:spPr>
          <a:xfrm>
            <a:off x="106560" y="0"/>
            <a:ext cx="8497888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专业版网络配置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3528" y="908720"/>
            <a:ext cx="77771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局域网类型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工作组模式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域模式</a:t>
            </a:r>
          </a:p>
          <a:p>
            <a:pPr>
              <a:spcBef>
                <a:spcPct val="50000"/>
              </a:spcBef>
            </a:pPr>
            <a:endParaRPr lang="zh-CN" altLang="en-US" sz="2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1520" y="908720"/>
            <a:ext cx="86407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域连接方式配置要求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固定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地址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服务器与客户端在同一域内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把域账号加入本地系统管理员组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工作组方式配置要求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固定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地址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相同的网关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服务器的管理员组中包括所有客户端登陆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的用户，且密码一致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78568" y="0"/>
            <a:ext cx="8497888" cy="620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专业版网络配置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87676" y="908720"/>
            <a:ext cx="82788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服务器与客户端连接所需的服务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Remote Procedure Call(RPC) 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Remote Procedure Call (RPC) Locator 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在服务器和客户端，都要将以上服务启动类型设置为自动启动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50825" y="0"/>
            <a:ext cx="8497888" cy="620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专业版网络配置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257" y="2924944"/>
            <a:ext cx="554164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5" y="44624"/>
            <a:ext cx="74961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Windows </a:t>
            </a:r>
            <a:r>
              <a:rPr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防火墙配置</a:t>
            </a:r>
            <a:endParaRPr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9512" y="980728"/>
            <a:ext cx="8786813" cy="5572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开启防火墙的影响：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阻断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网络通讯端口，如：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TCP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135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445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1433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以及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UDP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1434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等； 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阻止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专业版客户端连接需调用的服务器组件，如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DLLHOST.EXE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防火墙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阻断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DCOM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创建对象时使用的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1024-65535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之间的动态端口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1278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sz="320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Windows </a:t>
            </a:r>
            <a:r>
              <a:rPr sz="320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防火墙配置</a:t>
            </a:r>
            <a:endParaRPr sz="320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9388" y="857250"/>
            <a:ext cx="8607425" cy="5572125"/>
          </a:xfrm>
        </p:spPr>
        <p:txBody>
          <a:bodyPr/>
          <a:lstStyle/>
          <a:p>
            <a:pPr>
              <a:buClr>
                <a:srgbClr val="FFCC00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防火墙配置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添加例外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TCP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135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1433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139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445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1069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1090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2967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6985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6988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UDP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1434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137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445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1033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1058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2123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3000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例外动态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端口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客户端连接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尝试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运行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netstat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–an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跟踪需要的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端口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添加例外程序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专业版主控台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系统管理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57250" lvl="2" indent="0" eaLnBrk="0" hangingPunct="0">
              <a:lnSpc>
                <a:spcPct val="120000"/>
              </a:lnSpc>
              <a:spcAft>
                <a:spcPct val="20000"/>
              </a:spcAft>
              <a:buNone/>
            </a:pP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345" y="908720"/>
            <a:ext cx="4160187" cy="45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676" y="1412776"/>
            <a:ext cx="4160187" cy="45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7692" y="4599566"/>
            <a:ext cx="1936077" cy="3416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E1B40C"/>
              </a:buClr>
              <a:buSzPct val="80000"/>
              <a:buFont typeface="Wingdings" pitchFamily="2" charset="2"/>
              <a:buChar char="n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7692" y="1903568"/>
            <a:ext cx="3939524" cy="4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082" y="2338376"/>
            <a:ext cx="4279640" cy="292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81834" y="3711259"/>
            <a:ext cx="1224136" cy="11516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1175" y="1124744"/>
            <a:ext cx="84947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申请试用及注册激活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5" y="44624"/>
            <a:ext cx="74961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申请试用</a:t>
            </a:r>
            <a:endParaRPr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9512" y="980728"/>
            <a:ext cx="8786813" cy="5572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体验状态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产品安装完成后，默认状态为体验状态；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体验状态下，不可新建账套，仅可使用演示账套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可使用金蝶云通行证登录，或申请试用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从试用退回到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：删除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Kismobplatform.db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Picture 3" descr="C:\Users\Administrator\AppData\Roaming\Tencent\Users\1484135064\QQ\WinTemp\RichOle\8PKKL2WXFY680DGYV{W@F}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16216" cy="42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2955165"/>
            <a:ext cx="65659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1819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5" y="44624"/>
            <a:ext cx="74961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申请试用</a:t>
            </a:r>
            <a:endParaRPr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9512" y="980728"/>
            <a:ext cx="8786813" cy="5572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申请试用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需联网操作，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金蝶云通行证必须填写手机号码，密码不支持弱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密码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获取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验证码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，同一手机号一天获取的上限为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次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试用申请后所有功能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可用，但未注册激活不能结账超过三期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名称必须录入与营业执照上的一致，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后续企业认证需核对营业执照信息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如已有金蝶云通行证，可选择登录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916441"/>
            <a:ext cx="3240360" cy="35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4296"/>
            <a:ext cx="4092522" cy="30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6315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5" y="44624"/>
            <a:ext cx="7496175" cy="608013"/>
          </a:xfrm>
          <a:extLst/>
        </p:spPr>
        <p:txBody>
          <a:bodyPr rtlCol="0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申请试用</a:t>
            </a:r>
            <a:endParaRPr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32438" y="980728"/>
            <a:ext cx="8786813" cy="5572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注册激活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需联网操作，在系统管理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加密管理中输入产品序列号及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CD-KEY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更换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后，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原服务器要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更换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操作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更换服务器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需联网操作，更换服务器使用软件解决软件特征码变化问题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更换服务器电脑前，先在原服务器操作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更换服务器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204864"/>
            <a:ext cx="50927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7"/>
            <a:ext cx="7452506" cy="35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7753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494713" cy="326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9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产品构成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ts val="29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kumimoji="1" lang="en-US" altLang="en-US" dirty="0"/>
              <a:t>KIS</a:t>
            </a:r>
            <a:r>
              <a:rPr kumimoji="1" lang="zh-CN" altLang="en-US" dirty="0"/>
              <a:t>专业版</a:t>
            </a:r>
            <a:r>
              <a:rPr kumimoji="1" lang="en-US" altLang="zh-CN" dirty="0" smtClean="0"/>
              <a:t>V14.1</a:t>
            </a:r>
            <a:r>
              <a:rPr kumimoji="1" lang="zh-CN" altLang="en-US" dirty="0" smtClean="0"/>
              <a:t>由</a:t>
            </a:r>
            <a:r>
              <a:rPr kumimoji="1" lang="en-US" altLang="en-US" dirty="0"/>
              <a:t>14</a:t>
            </a:r>
            <a:r>
              <a:rPr kumimoji="1" lang="zh-CN" altLang="en-US" dirty="0"/>
              <a:t>个功能</a:t>
            </a:r>
            <a:r>
              <a:rPr kumimoji="1" lang="zh-CN" altLang="en-US" dirty="0" smtClean="0"/>
              <a:t>模块</a:t>
            </a:r>
            <a:r>
              <a:rPr kumimoji="1" lang="zh-CN" altLang="en-US" dirty="0"/>
              <a:t>、</a:t>
            </a:r>
            <a:r>
              <a:rPr kumimoji="1" lang="en-US" altLang="zh-CN" dirty="0" smtClean="0"/>
              <a:t>14</a:t>
            </a:r>
            <a:r>
              <a:rPr kumimoji="1" lang="zh-CN" altLang="en-US" dirty="0" smtClean="0"/>
              <a:t>个</a:t>
            </a:r>
            <a:r>
              <a:rPr kumimoji="1" lang="zh-CN" altLang="en-US" dirty="0"/>
              <a:t>辅助</a:t>
            </a:r>
            <a:r>
              <a:rPr kumimoji="1" lang="zh-CN" altLang="en-US" dirty="0" smtClean="0"/>
              <a:t>工具、老板报表、系统管理构成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</a:pP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产品构成</a:t>
            </a:r>
            <a:endParaRPr kumimoji="1"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ea typeface="微软雅黑"/>
              <a:cs typeface="Arial" charset="0"/>
            </a:endParaRPr>
          </a:p>
        </p:txBody>
      </p:sp>
      <p:graphicFrame>
        <p:nvGraphicFramePr>
          <p:cNvPr id="1544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50743"/>
              </p:ext>
            </p:extLst>
          </p:nvPr>
        </p:nvGraphicFramePr>
        <p:xfrm>
          <a:off x="1187624" y="2366035"/>
          <a:ext cx="6912768" cy="3613310"/>
        </p:xfrm>
        <a:graphic>
          <a:graphicData uri="http://schemas.openxmlformats.org/drawingml/2006/table">
            <a:tbl>
              <a:tblPr/>
              <a:tblGrid>
                <a:gridCol w="1008112"/>
                <a:gridCol w="1584176"/>
                <a:gridCol w="4320480"/>
              </a:tblGrid>
              <a:tr h="25082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功能模块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</a:t>
                      </a:r>
                    </a:p>
                  </a:txBody>
                  <a:tcPr marL="6231" marR="6231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采购管理、销售管理、应收应付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仓存管理、存货核算、生产管理、委外管理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</a:t>
                      </a:r>
                    </a:p>
                  </a:txBody>
                  <a:tcPr marL="6231" marR="6231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财务处理、报表与分析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固定资产、出纳管理、工资管理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基础设置</a:t>
                      </a:r>
                    </a:p>
                  </a:txBody>
                  <a:tcPr marL="6231" marR="6231" marT="62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初始化、基础设置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辅助工具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数据交换工具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数据交换平台、科目初始数据、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BOM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固定数据、业务数据、航天金税接口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辅助工具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单据自定义、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KIS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专业版升级工具、账套结转工具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国家标准数据接口、账套科目转换工具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网络控制工具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套打工具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财务套打、业务套打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老板报表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老板报表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KIS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云桌面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KIS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云桌面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系统管理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账套管理、移动应用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加密管理、用户管理</a:t>
                      </a:r>
                    </a:p>
                  </a:txBody>
                  <a:tcPr marL="6231" marR="6231" marT="62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目录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1175" y="1124744"/>
            <a:ext cx="84947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申请试用及注册激活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2976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什么情况下需要联网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第一次申请试用及登录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注册激活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更换服务器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更换管理员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绑定安全锁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企业认证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刷新企业、检测更新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857717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系统管理状态说明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体验版：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未登录过系统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无法新建账套，仅可使用演示账套登录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试用版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申请试用，获取金蝶云通行证后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登录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试用状态下可使用所有功能，但结账控制三期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未认证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未进行企业资料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认证，分四种主体类型进行企业认证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/>
              <a:t>注册为正式版之后，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必须三个月内</a:t>
            </a:r>
            <a:r>
              <a:rPr lang="zh-CN" altLang="en-US" sz="1600" dirty="0"/>
              <a:t>，通过系统管理上的“未认证”点进去，提交资料进行客户信息</a:t>
            </a:r>
            <a:r>
              <a:rPr lang="zh-CN" altLang="en-US" sz="1600" dirty="0" smtClean="0"/>
              <a:t>认证</a:t>
            </a:r>
            <a:endParaRPr lang="en-US" altLang="zh-CN" sz="1600" dirty="0" smtClean="0"/>
          </a:p>
          <a:p>
            <a:pPr marL="1200150" lvl="2" indent="-34290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/>
              <a:t>超期未认证，将无法使用软件</a:t>
            </a:r>
            <a:r>
              <a:rPr lang="zh-CN" altLang="en-US" sz="1600" dirty="0"/>
              <a:t/>
            </a:r>
            <a:br>
              <a:rPr lang="zh-CN" altLang="en-US" sz="1600" dirty="0"/>
            </a:b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24938" cy="19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dministrator\AppData\Roaming\Tencent\Users\1484135064\QQ\WinTemp\RichOle\]MSHBECEY0SDZ~OBJQF{AZ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5" y="2060848"/>
            <a:ext cx="7294404" cy="33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AppData\Roaming\Tencent\Users\1484135064\QQ\WinTemp\RichOle\F`O]V99{)`{F`5M_X8MN8T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9" y="1412776"/>
            <a:ext cx="5907256" cy="26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55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如何引入临时</a:t>
            </a:r>
            <a:r>
              <a:rPr lang="en-US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License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系统申请对应版本的临时许可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申请引入密码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微信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金蝶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服务号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，发送“密码”；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打开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返回的链接，输入对应信息获取密码；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打开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系统管理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Ctrl+Shift+K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，引入许可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引入后，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退出系统管理再次连网登录需重新申请许可。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  <p:extLst>
      <p:ext uri="{BB962C8B-B14F-4D97-AF65-F5344CB8AC3E}">
        <p14:creationId xmlns:p14="http://schemas.microsoft.com/office/powerpoint/2010/main" val="1327482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80728"/>
            <a:ext cx="8640960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登录系统管理，提示“云服务器繁忙”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在系统管理，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帮助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】-【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下检查版本是否为最新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4.0.0.6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，如不是最新版本，下载安装最新版本：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http://downloads.cmcloud.cn/platform/kis_pro/S1S006S001/V2.0M/setup.exe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检查网络是否正常，如网络正常，检查系统管理日志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日志路径：系统管理安装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目录下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ServerLogs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\Log_APIManager.txt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  <p:extLst>
      <p:ext uri="{BB962C8B-B14F-4D97-AF65-F5344CB8AC3E}">
        <p14:creationId xmlns:p14="http://schemas.microsoft.com/office/powerpoint/2010/main" val="4085345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登录系统管理提示离线状态</a:t>
            </a:r>
            <a:endParaRPr lang="en-US" altLang="zh-CN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检查系统管理版本是否为最新版本，目前最新版本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4.0.0.6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，如版本不是最新，下载并安装最新版本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浏览器上，输入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kd.cmcloud.cn/</a:t>
            </a:r>
            <a:r>
              <a:rPr lang="en-US" altLang="zh-CN" sz="2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/ping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（注意大小写）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如返回值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{"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Result":200,"Msg":"success","Data":"kingdee.com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"}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说明网络没有问题；否则需要检查网络。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如网络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正常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，可把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Kingdee.KIS.MobAppSer.exe.config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文件以记事本方式打开，修改文件中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kd.cmcloud.cn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open.kisdee.com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120.132.114.128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前提是这两个网址能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访问）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  <p:pic>
        <p:nvPicPr>
          <p:cNvPr id="1025" name="Picture 1" descr="C:\Users\Administrator\AppData\Roaming\Tencent\Users\1484135064\QQ\WinTemp\RichOle\57[@)T3B)$2VMT$((3O1LF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588110" cy="42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7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96962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激活注册时，提示“激活失败，</a:t>
            </a:r>
            <a:r>
              <a:rPr lang="en-US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License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下载失败！”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包必须用最新的：下载地址为：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hlinkClick r:id="rId3"/>
              </a:rPr>
              <a:t>http://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hlinkClick r:id="rId3"/>
              </a:rPr>
              <a:t>downloads.cmcloud.cn/kisqs/kis_zyb14.1.rar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CDKEY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和产品序列号，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V14.0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加密不通用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可以通过系统管理安装路径下查看日志说明。路径为：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C:\Program Files (x86)\Common Files\Kingdee\KIS\KISServerPlatForm\pro\ServerLogs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  <p:extLst>
      <p:ext uri="{BB962C8B-B14F-4D97-AF65-F5344CB8AC3E}">
        <p14:creationId xmlns:p14="http://schemas.microsoft.com/office/powerpoint/2010/main" val="3841472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052736"/>
            <a:ext cx="7920880" cy="5616624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系统管理</a:t>
            </a: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显示“正式版</a:t>
            </a:r>
            <a:r>
              <a:rPr lang="en-US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已过期”</a:t>
            </a:r>
            <a:endParaRPr lang="en-US" altLang="zh-CN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是否未做认证，产品注册激活后必须三个月内完成企业认证，否则会出现“正式版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已过期”，需完成企业认证后点击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加密更新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加密管理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是否授权有效期过期，点击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】-【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加密更新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更新加密信息即可。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登录系统管理显示</a:t>
            </a: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“试用版”</a:t>
            </a:r>
            <a:endParaRPr lang="en-US" altLang="zh-CN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是否登录错企业组织或产品实例；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检查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产品序列号是否有未走完流程的子订单；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没有进错产品实例，也没有流程未走完，则退出系统管理后，删除系统管理安装路径下的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kismobplatform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文件，再重新登录系统管理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。路径：系统盘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\Program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Files (x86)\Common Files\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Kingdee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\KIS\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KISServerPlatForm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\pro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  <p:extLst>
      <p:ext uri="{BB962C8B-B14F-4D97-AF65-F5344CB8AC3E}">
        <p14:creationId xmlns:p14="http://schemas.microsoft.com/office/powerpoint/2010/main" val="4243735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Blip>
                <a:blip r:embed="rId2"/>
              </a:buBlip>
            </a:pP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旧版本账套升级到</a:t>
            </a: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提示错误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补丁</a:t>
            </a:r>
            <a:r>
              <a:rPr lang="en-US" altLang="zh-CN" sz="2000" dirty="0" smtClean="0"/>
              <a:t>PT097908</a:t>
            </a:r>
            <a:r>
              <a:rPr lang="zh-CN" altLang="en-US" sz="2000" dirty="0" smtClean="0"/>
              <a:t>，恢复备份账套后重新升级</a:t>
            </a:r>
            <a:endParaRPr lang="en-US" altLang="zh-CN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如何进行账套注册和反注册</a:t>
            </a:r>
            <a:endParaRPr lang="en-US" altLang="zh-CN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账套注册：</a:t>
            </a:r>
            <a:r>
              <a:rPr lang="zh-CN" altLang="zh-CN" sz="2000" dirty="0" smtClean="0"/>
              <a:t>在账套管理主界面，</a:t>
            </a:r>
            <a:r>
              <a:rPr lang="zh-CN" altLang="en-US" sz="2000" dirty="0" smtClean="0"/>
              <a:t>按</a:t>
            </a:r>
            <a:r>
              <a:rPr lang="en-US" altLang="zh-CN" sz="2000" dirty="0" err="1" smtClean="0"/>
              <a:t>Ctrl+Alt+R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账套反注册：</a:t>
            </a:r>
            <a:r>
              <a:rPr lang="zh-CN" altLang="zh-CN" sz="2000" dirty="0" smtClean="0"/>
              <a:t>在账套管理主界面，</a:t>
            </a:r>
            <a:r>
              <a:rPr lang="zh-CN" altLang="en-US" sz="2000" dirty="0" smtClean="0"/>
              <a:t>按</a:t>
            </a:r>
            <a:r>
              <a:rPr lang="en-US" altLang="zh-CN" sz="2000" dirty="0" err="1" smtClean="0"/>
              <a:t>Ctrl+Alt+U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</p:spTree>
    <p:extLst>
      <p:ext uri="{BB962C8B-B14F-4D97-AF65-F5344CB8AC3E}">
        <p14:creationId xmlns:p14="http://schemas.microsoft.com/office/powerpoint/2010/main" val="385218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353425" cy="5761038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zh-CN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个公司买了</a:t>
            </a:r>
            <a:r>
              <a:rPr lang="en-US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套软件</a:t>
            </a:r>
            <a:r>
              <a:rPr lang="zh-CN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如何</a:t>
            </a:r>
            <a:r>
              <a:rPr lang="zh-CN" altLang="en-US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个营业执照组织代码去认证</a:t>
            </a:r>
            <a:r>
              <a:rPr lang="en-US" altLang="zh-CN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套</a:t>
            </a:r>
            <a:r>
              <a:rPr lang="zh-CN" altLang="en-US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endParaRPr lang="en-US" altLang="zh-CN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在金蝶云通行证登录金蝶云平台：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qy.kingdee.com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在企业组织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中添加第二套产品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登录系统管理时，选择需要操作的产品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62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  <p:pic>
        <p:nvPicPr>
          <p:cNvPr id="2049" name="Picture 1" descr="C:\Users\Administrator\AppData\Roaming\Tencent\Users\1484135064\QQ\WinTemp\RichOle\V6K]]C1DBU$0A}CT}QMEY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3962"/>
            <a:ext cx="680106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C:\Users\Administrator\AppData\Roaming\Tencent\Users\1484135064\QQ\WinTemp\RichOle\V2W9W@MRM58WB}({[J50~7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51" y="3250508"/>
            <a:ext cx="4146972" cy="207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240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7357" y="753827"/>
            <a:ext cx="8494712" cy="68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加密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方式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两种加密方式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软加密、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智能卡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月电子化交付改革，停止智能卡产品（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记账王、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迷你版、标准版除外）新购、迁移</a:t>
            </a:r>
            <a:endParaRPr lang="en-US" altLang="zh-CN" sz="1500" dirty="0" smtClean="0">
              <a:latin typeface="微软雅黑" pitchFamily="34" charset="-122"/>
              <a:ea typeface="微软雅黑" pitchFamily="34" charset="-122"/>
            </a:endParaRP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zh-CN" altLang="en-US" sz="15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sz="15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en-US" sz="15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仅支持硬盘许可方式（软加密）</a:t>
            </a:r>
            <a:endParaRPr lang="en-US" altLang="zh-CN" sz="15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加密策略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分包加密：总站点数（即购买站点数）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每个模块分站点数 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分模块加密：总站点数（即购买站点数）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每个模块分站点数总和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</a:pP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加密策略</a:t>
            </a:r>
            <a:endParaRPr kumimoji="1"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ea typeface="微软雅黑"/>
              <a:cs typeface="Arial" charset="0"/>
            </a:endParaRPr>
          </a:p>
        </p:txBody>
      </p:sp>
      <p:pic>
        <p:nvPicPr>
          <p:cNvPr id="6145" name="Picture 1" descr="C:\Users\Administrator\AppData\Roaming\Tencent\Users\1484135064\QQ\WinTemp\RichOle\XIH})V]XNYXQB0}MCG3MA`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314673" cy="32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04250" cy="611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536" y="843886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智能卡在</a:t>
            </a:r>
            <a:r>
              <a:rPr lang="en-US" altLang="zh-CN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WIN7</a:t>
            </a: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系统下检测不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成功</a:t>
            </a:r>
            <a:endParaRPr lang="en-US" altLang="zh-CN" sz="2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解决方案：安装智能卡最新驱动程序即可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win7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下运行，需注意：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加密服务账套管理、客户端程序等，第一次运行，需要通过点右键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--》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以管理员身份运行，否则可能会出现程序运行错误的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提示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在安装专业版程序时，选择以系统管理员运行安装程序。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智能卡加密更新驱动下载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http://reg.kingdee.com/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53425" cy="611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cs typeface="Arial" charset="0"/>
              </a:rPr>
              <a:t>常见问题分享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3850" y="886417"/>
            <a:ext cx="86406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客户端在服务器未开启防火墙时访问正常，但开启后提示：登录时出现问题，请重新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输入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开放如下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端口：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Clr>
                <a:srgbClr val="FFCC00"/>
              </a:buClr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TCP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135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139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445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1069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1090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1433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2967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6985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6988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UDP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137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445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1033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1408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1434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1058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2123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3000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4947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升级及迁移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14.0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之前老版本升级到最新版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其他版本（标准版、迷你版、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行政事业版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迁移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专业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V12.1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V12.2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支持行政事业账套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目录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7843" y="980728"/>
            <a:ext cx="849471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升级及迁移步骤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14.0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之前老版本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系统管理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】 → 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账套管理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】 →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】 → 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升级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功能升级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其他版本账套升级通过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系统工具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】→【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辅助工具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】 → 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专业版升级工具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迁移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003B76"/>
              </a:buClr>
              <a:buSzPct val="80000"/>
              <a:buFont typeface="Wingdings" pitchFamily="2" charset="2"/>
              <a:buChar char="Ø"/>
            </a:pPr>
            <a:r>
              <a:rPr lang="zh-CN" altLang="en-US" u="sng" dirty="0">
                <a:latin typeface="微软雅黑" pitchFamily="34" charset="-122"/>
                <a:ea typeface="微软雅黑" pitchFamily="34" charset="-122"/>
                <a:hlinkClick r:id="rId3"/>
              </a:rPr>
              <a:t>最新升级迁移工具：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3"/>
              </a:rPr>
              <a:t>http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hlinkClick r:id="rId3"/>
              </a:rPr>
              <a:t>://downloads.cmcloud.cn/kis/kis_tools/AcctToProUpgrader.zip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目录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332543" cy="38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83" y="1663390"/>
            <a:ext cx="567174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11" y="2204864"/>
            <a:ext cx="616681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7288" y="1124744"/>
            <a:ext cx="84947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安装与卸载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申请试用及注册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激活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常见问题分享</a:t>
            </a:r>
          </a:p>
          <a:p>
            <a:pPr marL="342900" indent="-342900">
              <a:buClr>
                <a:srgbClr val="003B76"/>
              </a:buClr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目录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4947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OS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SQL  SERVER</a:t>
            </a:r>
          </a:p>
          <a:p>
            <a:pPr>
              <a:buClr>
                <a:srgbClr val="003B76"/>
              </a:buClr>
              <a:defRPr/>
            </a:pPr>
            <a:endParaRPr lang="zh-CN" altLang="en-US" sz="24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环境要求</a:t>
            </a:r>
            <a:endParaRPr kumimoji="1"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ea typeface="微软雅黑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536" y="1063481"/>
            <a:ext cx="83529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专业版环境要求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—OS</a:t>
            </a: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Windows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XP Professional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位）（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SP3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）简体中文版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Server 2003 Standard /Enterprise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(SP2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Windows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旗舰版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(32/64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位均支持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Server 2008 Standard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(32/64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位均支持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8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企业版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简体中文版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(32/64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位均支持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8.1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专业版 简体中文版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lvl="2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 2012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企业版 简体中文版 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353425" cy="620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zh-CN" alt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+mj-ea"/>
                <a:ea typeface="微软雅黑"/>
                <a:cs typeface="Arial" charset="0"/>
              </a:rPr>
              <a:t>环境要求</a:t>
            </a:r>
            <a:endParaRPr kumimoji="1" lang="zh-CN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+mj-ea"/>
              <a:ea typeface="微软雅黑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theme/theme1.xml><?xml version="1.0" encoding="utf-8"?>
<a:theme xmlns:a="http://schemas.openxmlformats.org/drawingml/2006/main" name="Office 主题">
  <a:themeElements>
    <a:clrScheme name="kingdee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0060C0"/>
      </a:accent1>
      <a:accent2>
        <a:srgbClr val="003B76"/>
      </a:accent2>
      <a:accent3>
        <a:srgbClr val="FFFFFF"/>
      </a:accent3>
      <a:accent4>
        <a:srgbClr val="000000"/>
      </a:accent4>
      <a:accent5>
        <a:srgbClr val="AAB6DC"/>
      </a:accent5>
      <a:accent6>
        <a:srgbClr val="00356A"/>
      </a:accent6>
      <a:hlink>
        <a:srgbClr val="FF9900"/>
      </a:hlink>
      <a:folHlink>
        <a:srgbClr val="CC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36908</TotalTime>
  <Words>2462</Words>
  <Application>Microsoft Office PowerPoint</Application>
  <PresentationFormat>全屏显示(4:3)</PresentationFormat>
  <Paragraphs>310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  KIS专业版V14.1培训大纲                                         -安装配置模块  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数据库环境要求</vt:lpstr>
      <vt:lpstr>安装SQL 2005</vt:lpstr>
      <vt:lpstr>数据库环境要求</vt:lpstr>
      <vt:lpstr>目录</vt:lpstr>
      <vt:lpstr>产品安装</vt:lpstr>
      <vt:lpstr>产品安装</vt:lpstr>
      <vt:lpstr>产品安装</vt:lpstr>
      <vt:lpstr>KIS专业版卸载</vt:lpstr>
      <vt:lpstr>目录</vt:lpstr>
      <vt:lpstr>专业版网络配置</vt:lpstr>
      <vt:lpstr>PowerPoint 演示文稿</vt:lpstr>
      <vt:lpstr>PowerPoint 演示文稿</vt:lpstr>
      <vt:lpstr>Windows 防火墙配置</vt:lpstr>
      <vt:lpstr>Windows 防火墙配置</vt:lpstr>
      <vt:lpstr>目录</vt:lpstr>
      <vt:lpstr>申请试用</vt:lpstr>
      <vt:lpstr>申请试用</vt:lpstr>
      <vt:lpstr>申请试用</vt:lpstr>
      <vt:lpstr>目录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常见问题分享</vt:lpstr>
      <vt:lpstr>PowerPoint 演示文稿</vt:lpstr>
    </vt:vector>
  </TitlesOfParts>
  <Company>市场部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金蝶国际软件集团介绍</dc:title>
  <dc:creator>Kingdee</dc:creator>
  <cp:lastModifiedBy>yanan</cp:lastModifiedBy>
  <cp:revision>1683</cp:revision>
  <dcterms:created xsi:type="dcterms:W3CDTF">2005-02-25T05:47:44Z</dcterms:created>
  <dcterms:modified xsi:type="dcterms:W3CDTF">2017-05-09T03:13:58Z</dcterms:modified>
</cp:coreProperties>
</file>