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</p:sldMasterIdLst>
  <p:notesMasterIdLst>
    <p:notesMasterId r:id="rId29"/>
  </p:notesMasterIdLst>
  <p:sldIdLst>
    <p:sldId id="477" r:id="rId2"/>
    <p:sldId id="536" r:id="rId3"/>
    <p:sldId id="601" r:id="rId4"/>
    <p:sldId id="602" r:id="rId5"/>
    <p:sldId id="538" r:id="rId6"/>
    <p:sldId id="539" r:id="rId7"/>
    <p:sldId id="603" r:id="rId8"/>
    <p:sldId id="604" r:id="rId9"/>
    <p:sldId id="605" r:id="rId10"/>
    <p:sldId id="606" r:id="rId11"/>
    <p:sldId id="607" r:id="rId12"/>
    <p:sldId id="608" r:id="rId13"/>
    <p:sldId id="582" r:id="rId14"/>
    <p:sldId id="600" r:id="rId15"/>
    <p:sldId id="590" r:id="rId16"/>
    <p:sldId id="593" r:id="rId17"/>
    <p:sldId id="588" r:id="rId18"/>
    <p:sldId id="609" r:id="rId19"/>
    <p:sldId id="592" r:id="rId20"/>
    <p:sldId id="583" r:id="rId21"/>
    <p:sldId id="584" r:id="rId22"/>
    <p:sldId id="545" r:id="rId23"/>
    <p:sldId id="597" r:id="rId24"/>
    <p:sldId id="598" r:id="rId25"/>
    <p:sldId id="552" r:id="rId26"/>
    <p:sldId id="556" r:id="rId27"/>
    <p:sldId id="61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4">
          <p15:clr>
            <a:srgbClr val="A4A3A4"/>
          </p15:clr>
        </p15:guide>
        <p15:guide id="2" pos="249">
          <p15:clr>
            <a:srgbClr val="A4A3A4"/>
          </p15:clr>
        </p15:guide>
        <p15:guide id="3" pos="546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CC"/>
    <a:srgbClr val="000000"/>
    <a:srgbClr val="292929"/>
    <a:srgbClr val="EAEAEA"/>
    <a:srgbClr val="5F5F5F"/>
    <a:srgbClr val="D8D8D8"/>
    <a:srgbClr val="003B76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958" autoAdjust="0"/>
  </p:normalViewPr>
  <p:slideViewPr>
    <p:cSldViewPr>
      <p:cViewPr varScale="1">
        <p:scale>
          <a:sx n="79" d="100"/>
          <a:sy n="79" d="100"/>
        </p:scale>
        <p:origin x="-1488" y="-72"/>
      </p:cViewPr>
      <p:guideLst>
        <p:guide orient="horz" pos="754"/>
        <p:guide pos="249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FAC8C-F1CD-4B5E-9E8C-8FF4ADABBF83}" type="datetimeFigureOut">
              <a:rPr lang="zh-CN" altLang="en-US"/>
              <a:pPr>
                <a:defRPr/>
              </a:pPr>
              <a:t>2018-08-09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2CF0D6-04F5-4C9A-B965-962659344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11680-04DF-4096-B08C-ED510F3145FC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506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7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演示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总结不同计价方法的录入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 C 16-9(not thing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84" y="0"/>
            <a:ext cx="9715568" cy="68559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1608517"/>
            <a:ext cx="7772400" cy="1143352"/>
          </a:xfrm>
        </p:spPr>
        <p:txBody>
          <a:bodyPr>
            <a:normAutofit/>
          </a:bodyPr>
          <a:lstStyle>
            <a:lvl1pPr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68288" y="3140968"/>
            <a:ext cx="2864152" cy="136350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404040"/>
                </a:solidFill>
                <a:latin typeface="微软雅黑"/>
                <a:ea typeface="微软雅黑"/>
                <a:cs typeface="微软雅黑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  <p:pic>
        <p:nvPicPr>
          <p:cNvPr id="7" name="图片 6" descr="20120325大品牌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2672"/>
            <a:ext cx="1872208" cy="621265"/>
          </a:xfrm>
          <a:prstGeom prst="rect">
            <a:avLst/>
          </a:prstGeom>
        </p:spPr>
      </p:pic>
      <p:sp>
        <p:nvSpPr>
          <p:cNvPr id="9" name="Rectangle 37"/>
          <p:cNvSpPr>
            <a:spLocks/>
          </p:cNvSpPr>
          <p:nvPr userDrawn="1"/>
        </p:nvSpPr>
        <p:spPr bwMode="auto">
          <a:xfrm>
            <a:off x="184452" y="6357009"/>
            <a:ext cx="287538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</p:spTree>
    <p:extLst>
      <p:ext uri="{BB962C8B-B14F-4D97-AF65-F5344CB8AC3E}">
        <p14:creationId xmlns:p14="http://schemas.microsoft.com/office/powerpoint/2010/main" val="2739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>
              <a:buFont typeface="Wingdings" pitchFamily="2" charset="2"/>
              <a:buChar char="Ø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9" y="6398284"/>
            <a:ext cx="616858" cy="323192"/>
          </a:xfrm>
        </p:spPr>
        <p:txBody>
          <a:bodyPr/>
          <a:lstStyle/>
          <a:p>
            <a:fld id="{4DD4F2D8-A516-0140-BEC0-D965DF04B8A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卷页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93460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30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431855" y="6103038"/>
            <a:ext cx="1299892" cy="846796"/>
            <a:chOff x="6559883" y="4147099"/>
            <a:chExt cx="2316937" cy="1132002"/>
          </a:xfrm>
        </p:grpSpPr>
        <p:pic>
          <p:nvPicPr>
            <p:cNvPr id="12" name="图片 11" descr="PPT C Lego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6005" y="4172857"/>
              <a:ext cx="1510815" cy="1106244"/>
            </a:xfrm>
            <a:prstGeom prst="rect">
              <a:avLst/>
            </a:prstGeom>
          </p:spPr>
        </p:pic>
        <p:pic>
          <p:nvPicPr>
            <p:cNvPr id="4" name="图片 3" descr="PPT C-orang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883" y="4147099"/>
              <a:ext cx="1106244" cy="1106244"/>
            </a:xfrm>
            <a:prstGeom prst="rect">
              <a:avLst/>
            </a:prstGeom>
          </p:spPr>
        </p:pic>
      </p:grpSp>
      <p:pic>
        <p:nvPicPr>
          <p:cNvPr id="10" name="图片 9" descr="0310金蝶品牌下属logo-00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8816" r="33315" b="79649"/>
          <a:stretch/>
        </p:blipFill>
        <p:spPr>
          <a:xfrm>
            <a:off x="7545746" y="148968"/>
            <a:ext cx="1130710" cy="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PPT C 16-9(not thing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8" y="0"/>
            <a:ext cx="9501254" cy="6858000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4395184" y="1817412"/>
            <a:ext cx="2021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4800" dirty="0">
                <a:solidFill>
                  <a:srgbClr val="343434"/>
                </a:solidFill>
                <a:latin typeface="Helvetica Neue UltraLight" charset="0"/>
                <a:ea typeface="宋体" charset="0"/>
                <a:cs typeface="Helvetica Neue UltraLight" charset="0"/>
                <a:sym typeface="Helvetica Neue UltraLight" charset="0"/>
              </a:rPr>
              <a:t>Thanks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924309" y="2822213"/>
            <a:ext cx="1021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terima</a:t>
            </a:r>
            <a:r>
              <a:rPr lang="en-US" altLang="zh-CN" sz="1800" dirty="0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 </a:t>
            </a:r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kasih</a:t>
            </a:r>
            <a:endParaRPr lang="en-US" altLang="zh-CN" sz="1800" dirty="0">
              <a:solidFill>
                <a:srgbClr val="343434"/>
              </a:solidFill>
              <a:latin typeface="Arial Narrow" charset="0"/>
              <a:ea typeface="宋体" charset="0"/>
              <a:cs typeface="Arial Narrow" charset="0"/>
              <a:sym typeface="Arial Narrow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365500" y="1602825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3600" dirty="0">
                <a:solidFill>
                  <a:srgbClr val="343434"/>
                </a:solidFill>
                <a:latin typeface="Arial" charset="0"/>
                <a:sym typeface="Arial" charset="0"/>
              </a:rPr>
              <a:t>感謝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072803" y="2699099"/>
            <a:ext cx="12311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4800" dirty="0">
                <a:solidFill>
                  <a:srgbClr val="343434"/>
                </a:solidFill>
                <a:latin typeface="Microsoft YaHei Bold" charset="0"/>
                <a:ea typeface="Microsoft YaHei Bold" charset="0"/>
                <a:cs typeface="Microsoft YaHei Bold" charset="0"/>
                <a:sym typeface="Microsoft YaHei Bold" charset="0"/>
              </a:rPr>
              <a:t>谢谢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277987" y="1683466"/>
            <a:ext cx="1025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1600" dirty="0">
                <a:solidFill>
                  <a:srgbClr val="9A9A9A"/>
                </a:solidFill>
                <a:latin typeface="Arial" charset="0"/>
                <a:sym typeface="Arial" charset="0"/>
              </a:rPr>
              <a:t>ありがとう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3365506" y="2402538"/>
            <a:ext cx="846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2000" dirty="0" err="1">
                <a:solidFill>
                  <a:srgbClr val="9A9A9A"/>
                </a:solidFill>
                <a:latin typeface="Arial" charset="0"/>
                <a:ea typeface="宋体" charset="0"/>
                <a:cs typeface="Thonburi" charset="0"/>
                <a:sym typeface="Arial" charset="0"/>
              </a:rPr>
              <a:t>ขอบคุณ</a:t>
            </a:r>
            <a:endParaRPr lang="en-US" altLang="zh-CN" sz="2000" dirty="0">
              <a:solidFill>
                <a:srgbClr val="9A9A9A"/>
              </a:solidFill>
              <a:latin typeface="Arial" charset="0"/>
              <a:ea typeface="宋体" charset="0"/>
              <a:cs typeface="Thonburi" charset="0"/>
              <a:sym typeface="Arial" charset="0"/>
            </a:endParaRPr>
          </a:p>
        </p:txBody>
      </p:sp>
      <p:sp>
        <p:nvSpPr>
          <p:cNvPr id="14" name="Rectangle 37"/>
          <p:cNvSpPr>
            <a:spLocks/>
          </p:cNvSpPr>
          <p:nvPr/>
        </p:nvSpPr>
        <p:spPr bwMode="auto">
          <a:xfrm>
            <a:off x="184452" y="6357009"/>
            <a:ext cx="287538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  <p:pic>
        <p:nvPicPr>
          <p:cNvPr id="15" name="图片 14" descr="20120325大品牌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42" y="485292"/>
            <a:ext cx="1795444" cy="5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 typeface="Wingdings" pitchFamily="2" charset="2"/>
              <a:buChar char="Ø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pic>
        <p:nvPicPr>
          <p:cNvPr id="3" name="图片 2" descr="卷页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93460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24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215206" y="5929330"/>
            <a:ext cx="1516541" cy="1020504"/>
            <a:chOff x="6559883" y="4147099"/>
            <a:chExt cx="2316937" cy="1132002"/>
          </a:xfrm>
        </p:grpSpPr>
        <p:pic>
          <p:nvPicPr>
            <p:cNvPr id="6" name="图片 5" descr="PPT C Lego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6005" y="4172857"/>
              <a:ext cx="1510815" cy="1106244"/>
            </a:xfrm>
            <a:prstGeom prst="rect">
              <a:avLst/>
            </a:prstGeom>
          </p:spPr>
        </p:pic>
        <p:pic>
          <p:nvPicPr>
            <p:cNvPr id="7" name="图片 6" descr="PPT C-orang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883" y="4147099"/>
              <a:ext cx="1106244" cy="1106244"/>
            </a:xfrm>
            <a:prstGeom prst="rect">
              <a:avLst/>
            </a:prstGeom>
          </p:spPr>
        </p:pic>
      </p:grpSp>
      <p:pic>
        <p:nvPicPr>
          <p:cNvPr id="8" name="图片 7" descr="0310金蝶品牌下属logo-00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8816" r="33315" b="79649"/>
          <a:stretch/>
        </p:blipFill>
        <p:spPr>
          <a:xfrm>
            <a:off x="7545746" y="148968"/>
            <a:ext cx="1130710" cy="3955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E859-18DA-AA47-857F-8A8E3938ED6C}" type="datetimeFigureOut">
              <a:rPr kumimoji="1" lang="zh-CN" altLang="en-US" smtClean="0"/>
              <a:pPr/>
              <a:t>2018-08-09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F2D8-A516-0140-BEC0-D965DF04B8A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19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643050"/>
            <a:ext cx="8429684" cy="1643074"/>
          </a:xfrm>
        </p:spPr>
        <p:txBody>
          <a:bodyPr/>
          <a:lstStyle/>
          <a:p>
            <a:pPr eaLnBrk="1" hangingPunct="1"/>
            <a:r>
              <a:rPr lang="en-US" altLang="zh-CN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专业版培训大纲</a:t>
            </a:r>
            <a:r>
              <a:rPr lang="zh-CN" altLang="en-US" sz="4800" dirty="0" smtClean="0">
                <a:latin typeface="Arial Black" pitchFamily="34" charset="0"/>
              </a:rPr>
              <a:t/>
            </a:r>
            <a:br>
              <a:rPr lang="zh-CN" altLang="en-US" sz="48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/>
            </a:r>
            <a:br>
              <a:rPr lang="zh-CN" altLang="en-US" sz="8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>                                                                                                                   </a:t>
            </a:r>
            <a:r>
              <a:rPr lang="en-US" altLang="zh-CN" sz="27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7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业务初始化模块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929322" y="4572008"/>
            <a:ext cx="321467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altLang="zh-CN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KIS</a:t>
            </a:r>
            <a:r>
              <a:rPr lang="zh-CN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服务产品与技术支持部</a:t>
            </a:r>
            <a:endParaRPr lang="zh-CN" altLang="en-U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</a:endParaRPr>
          </a:p>
        </p:txBody>
      </p:sp>
      <p:pic>
        <p:nvPicPr>
          <p:cNvPr id="5" name="图片 4" descr="0310金蝶品牌下属logo-0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t="-5761" r="-2946" b="5761"/>
          <a:stretch/>
        </p:blipFill>
        <p:spPr>
          <a:xfrm>
            <a:off x="3714744" y="928670"/>
            <a:ext cx="1015945" cy="772020"/>
          </a:xfrm>
          <a:prstGeom prst="plaqu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BOM—</a:t>
            </a:r>
            <a:r>
              <a:rPr lang="zh-CN" altLang="en-US" dirty="0" smtClean="0"/>
              <a:t>物料清单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BOM</a:t>
            </a:r>
            <a:r>
              <a:rPr lang="zh-CN" altLang="en-US" dirty="0" smtClean="0"/>
              <a:t>可进行分组管理</a:t>
            </a:r>
            <a:endParaRPr lang="en-US" altLang="zh-CN" dirty="0" smtClean="0"/>
          </a:p>
          <a:p>
            <a:pPr lvl="1"/>
            <a:r>
              <a:rPr lang="en-US" altLang="zh-CN" dirty="0"/>
              <a:t>BOM</a:t>
            </a:r>
            <a:r>
              <a:rPr lang="zh-CN" altLang="en-US" dirty="0"/>
              <a:t>之间允许相互</a:t>
            </a:r>
            <a:r>
              <a:rPr lang="zh-CN" altLang="en-US" dirty="0" smtClean="0"/>
              <a:t>嵌套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zh-CN" altLang="en-US" dirty="0" smtClean="0"/>
              <a:t>由</a:t>
            </a:r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</a:t>
            </a:r>
            <a:r>
              <a:rPr lang="zh-CN" altLang="en-US" dirty="0" smtClean="0"/>
              <a:t>组成，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可由</a:t>
            </a:r>
            <a:r>
              <a:rPr lang="en-US" altLang="zh-CN" dirty="0" smtClean="0"/>
              <a:t>C1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C2</a:t>
            </a:r>
            <a:r>
              <a:rPr lang="zh-CN" altLang="en-US" dirty="0" smtClean="0"/>
              <a:t>组成</a:t>
            </a:r>
            <a:endParaRPr lang="en-US" altLang="zh-CN" dirty="0" smtClean="0"/>
          </a:p>
          <a:p>
            <a:pPr lvl="1"/>
            <a:r>
              <a:rPr lang="en-US" altLang="zh-CN" dirty="0"/>
              <a:t>BOM</a:t>
            </a:r>
            <a:r>
              <a:rPr lang="zh-CN" altLang="en-US" dirty="0"/>
              <a:t>件物料的条件：物料属性必须为</a:t>
            </a:r>
            <a:r>
              <a:rPr lang="zh-CN" altLang="en-US" dirty="0">
                <a:solidFill>
                  <a:srgbClr val="FF0000"/>
                </a:solidFill>
              </a:rPr>
              <a:t>自制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FF0000"/>
                </a:solidFill>
              </a:rPr>
              <a:t>组装件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BOM</a:t>
            </a:r>
            <a:r>
              <a:rPr lang="zh-CN" altLang="en-US" dirty="0" smtClean="0"/>
              <a:t>使用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BOM</a:t>
            </a:r>
            <a:r>
              <a:rPr lang="zh-CN" altLang="en-US" dirty="0" smtClean="0"/>
              <a:t>单审核且为</a:t>
            </a:r>
            <a:r>
              <a:rPr lang="zh-CN" altLang="en-US" dirty="0" smtClean="0">
                <a:solidFill>
                  <a:srgbClr val="FF0000"/>
                </a:solidFill>
              </a:rPr>
              <a:t>使用状态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组可有多个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单，可全部审核，但有且只有一个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单位使用状态。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—BOM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1" y="1196752"/>
            <a:ext cx="4295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5192"/>
            <a:ext cx="4953000" cy="36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98" y="3867150"/>
            <a:ext cx="5791200" cy="273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增加</a:t>
            </a:r>
            <a:r>
              <a:rPr lang="en-US" altLang="zh-CN" sz="2400" dirty="0"/>
              <a:t>BOM</a:t>
            </a:r>
            <a:r>
              <a:rPr lang="zh-CN" altLang="en-US" sz="2400" dirty="0"/>
              <a:t>损耗率公式</a:t>
            </a:r>
            <a:r>
              <a:rPr lang="zh-CN" altLang="en-US" sz="2400" dirty="0" smtClean="0"/>
              <a:t>参数</a:t>
            </a:r>
            <a:endParaRPr lang="en-US" altLang="zh-CN" sz="2400" dirty="0" smtClean="0"/>
          </a:p>
          <a:p>
            <a:pPr lvl="1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标准用量</a:t>
            </a:r>
            <a:r>
              <a:rPr lang="en-US" altLang="zh-CN" dirty="0">
                <a:latin typeface="宋体" charset="-122"/>
              </a:rPr>
              <a:t>/</a:t>
            </a:r>
            <a:r>
              <a:rPr lang="zh-CN" altLang="en-US" dirty="0">
                <a:latin typeface="宋体" charset="-122"/>
              </a:rPr>
              <a:t>（</a:t>
            </a:r>
            <a:r>
              <a:rPr lang="en-US" altLang="zh-CN" dirty="0">
                <a:latin typeface="宋体" charset="-122"/>
              </a:rPr>
              <a:t>1-</a:t>
            </a:r>
            <a:r>
              <a:rPr lang="zh-CN" altLang="en-US" dirty="0">
                <a:latin typeface="宋体" charset="-122"/>
              </a:rPr>
              <a:t>损耗率</a:t>
            </a:r>
            <a:r>
              <a:rPr lang="en-US" altLang="zh-CN" dirty="0">
                <a:latin typeface="宋体" charset="-122"/>
              </a:rPr>
              <a:t>%</a:t>
            </a:r>
            <a:r>
              <a:rPr lang="zh-CN" altLang="en-US" dirty="0">
                <a:latin typeface="宋体" charset="-122"/>
              </a:rPr>
              <a:t>）</a:t>
            </a:r>
          </a:p>
          <a:p>
            <a:pPr lvl="1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标准用量*（</a:t>
            </a:r>
            <a:r>
              <a:rPr lang="en-US" altLang="zh-CN" dirty="0">
                <a:latin typeface="宋体" charset="-122"/>
              </a:rPr>
              <a:t>1+</a:t>
            </a:r>
            <a:r>
              <a:rPr lang="zh-CN" altLang="en-US" dirty="0">
                <a:latin typeface="宋体" charset="-122"/>
              </a:rPr>
              <a:t>损耗率</a:t>
            </a:r>
            <a:r>
              <a:rPr lang="en-US" altLang="zh-CN" dirty="0">
                <a:latin typeface="宋体" charset="-122"/>
              </a:rPr>
              <a:t>%</a:t>
            </a:r>
            <a:r>
              <a:rPr lang="zh-CN" altLang="en-US" dirty="0" smtClean="0">
                <a:latin typeface="宋体" charset="-122"/>
              </a:rPr>
              <a:t>）</a:t>
            </a:r>
            <a:endParaRPr lang="en-US" altLang="zh-CN" dirty="0" smtClean="0">
              <a:latin typeface="宋体" charset="-122"/>
            </a:endParaRPr>
          </a:p>
          <a:p>
            <a:pPr eaLnBrk="0" hangingPunct="0">
              <a:buClr>
                <a:srgbClr val="003D70"/>
              </a:buClr>
            </a:pPr>
            <a:r>
              <a:rPr lang="zh-CN" altLang="en-US" dirty="0"/>
              <a:t>涉及到</a:t>
            </a:r>
            <a:r>
              <a:rPr lang="en-US" altLang="zh-CN" dirty="0"/>
              <a:t>BOM</a:t>
            </a:r>
            <a:r>
              <a:rPr lang="zh-CN" altLang="en-US" dirty="0"/>
              <a:t>损耗率公式的地方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在生产任务单表体计划用量根据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损耗率公式计算而来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组装拆卸单表体的数量根据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损耗率公式计算取数 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采购建议计算子件数量时，要根据选择的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损耗率公式来进行取数 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所有业务单据使用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关联生成时，都需要根据选择的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损耗率公式来进行取数 </a:t>
            </a:r>
          </a:p>
          <a:p>
            <a:pPr marL="457200" lvl="1" indent="0">
              <a:buClr>
                <a:srgbClr val="003D70"/>
              </a:buClr>
              <a:buNone/>
            </a:pPr>
            <a:endParaRPr lang="zh-CN" altLang="en-US" dirty="0">
              <a:latin typeface="宋体" charset="-122"/>
            </a:endParaRPr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—BOM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2" y="2492896"/>
            <a:ext cx="841948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4950343" cy="5310964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1" y="2287177"/>
            <a:ext cx="8471221" cy="29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单据设置</a:t>
            </a:r>
            <a:endParaRPr lang="en-US" altLang="zh-CN" dirty="0" smtClean="0"/>
          </a:p>
          <a:p>
            <a:pPr lvl="1"/>
            <a:r>
              <a:rPr lang="zh-CN" altLang="en-US" dirty="0"/>
              <a:t>在仓存管理中涉及到许多单据的录入，在</a:t>
            </a:r>
            <a:r>
              <a:rPr lang="en-US" altLang="zh-CN" dirty="0"/>
              <a:t>【</a:t>
            </a:r>
            <a:r>
              <a:rPr lang="zh-CN" altLang="en-US" dirty="0"/>
              <a:t>单据设置</a:t>
            </a:r>
            <a:r>
              <a:rPr lang="en-US" altLang="zh-CN" dirty="0"/>
              <a:t>】</a:t>
            </a:r>
            <a:r>
              <a:rPr lang="zh-CN" altLang="en-US" dirty="0"/>
              <a:t>中我们可以设置单据的编码格式、限制其编码是否可以手工录入、是否可以在单据保存时立即审核等</a:t>
            </a:r>
            <a:endParaRPr lang="en-US" altLang="zh-CN" dirty="0"/>
          </a:p>
          <a:p>
            <a:pPr lvl="1"/>
            <a:r>
              <a:rPr lang="zh-CN" altLang="en-US" dirty="0"/>
              <a:t>一般常用的是对单据编码进行管理</a:t>
            </a:r>
          </a:p>
          <a:p>
            <a:r>
              <a:rPr lang="zh-CN" altLang="en-US" dirty="0" smtClean="0"/>
              <a:t>打印控制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可控制单据单据打印次数，单据审核后允许打印，是否显示打印次数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zh-CN" dirty="0"/>
              <a:t>单据设置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50006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836712"/>
            <a:ext cx="42767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20" y="785794"/>
            <a:ext cx="806450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条形码管理</a:t>
            </a:r>
            <a:endParaRPr lang="en-US" altLang="zh-CN" sz="2600" b="1" dirty="0" smtClean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所有核算项目都支持条形码的管理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定义条形码规则，并建立与单据的关联关系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在基础资料中录入条形码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条形码应用方案有</a:t>
            </a:r>
            <a:r>
              <a:rPr lang="zh-CN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两种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zh-CN" altLang="zh-CN" sz="1800" dirty="0" smtClean="0"/>
              <a:t>条码</a:t>
            </a:r>
            <a:r>
              <a:rPr lang="zh-CN" altLang="zh-CN" sz="1800" dirty="0"/>
              <a:t>等同于</a:t>
            </a:r>
            <a:r>
              <a:rPr lang="zh-CN" altLang="zh-CN" sz="1800" dirty="0" smtClean="0"/>
              <a:t>代码</a:t>
            </a:r>
            <a:endParaRPr lang="en-US" altLang="zh-CN" sz="1800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系统</a:t>
            </a:r>
            <a:r>
              <a:rPr lang="zh-CN" altLang="en-US" dirty="0"/>
              <a:t>认为这种条码不需要</a:t>
            </a:r>
            <a:r>
              <a:rPr lang="zh-CN" altLang="en-US" dirty="0" smtClean="0"/>
              <a:t>解析</a:t>
            </a:r>
            <a:endParaRPr lang="en-US" altLang="zh-CN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如果</a:t>
            </a:r>
            <a:r>
              <a:rPr lang="zh-CN" altLang="en-US" dirty="0"/>
              <a:t>条码与物料代码不同，需要选择单据中的”条码解析”选项。</a:t>
            </a:r>
          </a:p>
          <a:p>
            <a:pPr marL="1200150" lvl="2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zh-CN" altLang="en-US" sz="1800" dirty="0"/>
              <a:t>条码包含较多组合信息</a:t>
            </a:r>
            <a:endParaRPr lang="en-US" altLang="zh-CN" sz="1800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如物料</a:t>
            </a:r>
            <a:r>
              <a:rPr lang="en-US" altLang="zh-CN" dirty="0"/>
              <a:t>A</a:t>
            </a:r>
            <a:r>
              <a:rPr lang="zh-CN" altLang="en-US" dirty="0"/>
              <a:t>的代码、保质期、批号、金额等信息。可以通过扫描条码将这多种信息一次性录入到单据。这种情况下的条码需要解析。</a:t>
            </a:r>
            <a:endParaRPr lang="en-US" altLang="zh-CN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需要解析的条形码，必须先设置条形码规则并且将条形码规则与单据进行关联，再根据此规则将条形码设置在物料属性的条形码标签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企业标识，指的是用来标识条码是否需要解析的</a:t>
            </a:r>
            <a:r>
              <a:rPr lang="zh-CN" altLang="en-US" dirty="0" smtClean="0"/>
              <a:t>字符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标识字符数，指的是企业内码标识的字符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起始位，指</a:t>
            </a:r>
            <a:r>
              <a:rPr lang="zh-CN" altLang="en-US" dirty="0"/>
              <a:t>的是除企业内码标识外的字符的起始位</a:t>
            </a:r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zh-CN" alt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dirty="0" smtClean="0"/>
              <a:t>条形码管理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482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3" y="980728"/>
            <a:ext cx="374558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23" y="1720812"/>
            <a:ext cx="5328592" cy="35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7781"/>
            <a:ext cx="6231875" cy="424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6490"/>
            <a:ext cx="3816424" cy="275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596" y="928670"/>
            <a:ext cx="806450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条形码管理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条形码设置界面支持一品多码的设置，但不允许一个条码对应多个物料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条形码项目支持录入也支持扫描 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不需要解析的条形码是指符合国家条码管理委员会规定的条形码，这种条码必须录入到物料属性的条形码标签中去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dirty="0" smtClean="0"/>
              <a:t>条形码管理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 bwMode="auto">
          <a:xfrm>
            <a:off x="142875" y="857250"/>
            <a:ext cx="8786813" cy="557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采购价格资料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宋体" charset="-122"/>
              </a:rPr>
              <a:t>设置物料属性中的采购价格</a:t>
            </a:r>
            <a:endParaRPr lang="en-US" altLang="zh-CN" dirty="0" smtClean="0">
              <a:latin typeface="宋体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设置采购价格方案</a:t>
            </a:r>
            <a:endParaRPr lang="en-US" altLang="zh-CN" dirty="0" smtClean="0">
              <a:latin typeface="宋体" charset="-122"/>
            </a:endParaRP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价格数据对供应商和物料进行设置，可按订货量或计量单位等设置不同的报价，且支持批量新增、修改等操作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报价信息仅支持以含税价格录入，并支持限价数据的设置和预警管理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价格资料必须审核后才能生效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价格资料中的报价信息可携带到采购订单、采购入库单和采购发票上</a:t>
            </a:r>
          </a:p>
          <a:p>
            <a:pPr lvl="1"/>
            <a:r>
              <a:rPr lang="zh-CN" altLang="en-US" dirty="0" smtClean="0">
                <a:latin typeface="宋体" charset="-122"/>
              </a:rPr>
              <a:t>采购发票审核，形成采购历史价格资料</a:t>
            </a:r>
          </a:p>
          <a:p>
            <a:pPr lvl="1"/>
            <a:endParaRPr lang="zh-CN" altLang="en-US" dirty="0" smtClean="0"/>
          </a:p>
        </p:txBody>
      </p:sp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采购价格资料</a:t>
            </a:r>
            <a:endParaRPr 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1772816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96" y="1510489"/>
            <a:ext cx="5688632" cy="44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1" y="1436864"/>
            <a:ext cx="31051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1" y="2564904"/>
            <a:ext cx="2800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79388" y="84683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dirty="0"/>
              <a:t>基础资料</a:t>
            </a:r>
            <a:r>
              <a:rPr lang="en-US" altLang="zh-CN" sz="3200" dirty="0"/>
              <a:t>—</a:t>
            </a:r>
            <a:r>
              <a:rPr lang="zh-CN" altLang="en-US" sz="3200" dirty="0"/>
              <a:t>采购价格资料</a:t>
            </a:r>
            <a:endParaRPr lang="zh-CN" altLang="en-US" sz="3000" dirty="0" smtClean="0"/>
          </a:p>
        </p:txBody>
      </p:sp>
      <p:sp>
        <p:nvSpPr>
          <p:cNvPr id="17411" name="内容占位符 2"/>
          <p:cNvSpPr>
            <a:spLocks/>
          </p:cNvSpPr>
          <p:nvPr/>
        </p:nvSpPr>
        <p:spPr bwMode="auto">
          <a:xfrm>
            <a:off x="142875" y="857250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D70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在采购价格资料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-</a:t>
            </a: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限价功能中增加采购最高限价控制方式和时点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三种控制方式选择：不控制、预警提示、密码控制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控制时点：保存时，审核时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  <a:buFont typeface="Wingdings" pitchFamily="2" charset="2"/>
              <a:buChar char="n"/>
            </a:pPr>
            <a:endParaRPr lang="zh-CN" altLang="en-US" sz="2800" b="1" dirty="0"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</a:pPr>
            <a:endParaRPr lang="zh-CN" altLang="en-US" sz="2800" b="1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6744"/>
            <a:ext cx="3505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142875" y="857250"/>
            <a:ext cx="8786813" cy="557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销售价格资料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宋体" charset="-122"/>
              </a:rPr>
              <a:t>设置物料属性中的销售单价</a:t>
            </a:r>
            <a:endParaRPr lang="en-US" altLang="zh-CN" dirty="0" smtClean="0">
              <a:latin typeface="宋体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设置销售价格方案</a:t>
            </a:r>
            <a:endParaRPr lang="en-US" altLang="zh-CN" dirty="0" smtClean="0">
              <a:latin typeface="宋体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设置销售价格资料时，需要先设置价格政策，价格政策的优先级最高是０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可以对销售价格实行最低限价控制设置和管理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单据录入时，会取优先级最高的价格政策下的价格携带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3" eaLnBrk="1" hangingPunct="1"/>
            <a:r>
              <a:rPr lang="zh-CN" altLang="en-US" sz="1600" dirty="0" smtClean="0"/>
              <a:t>如果没有价格资料，则取物料属性中的销售价格</a:t>
            </a:r>
            <a:endParaRPr lang="en-US" altLang="zh-CN" sz="1600" dirty="0" smtClean="0"/>
          </a:p>
          <a:p>
            <a:pPr lvl="2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价格管理选项（价格取数、限价控制、应用场景）</a:t>
            </a:r>
          </a:p>
          <a:p>
            <a:pPr lvl="2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价格资料在业务单据的体现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价格政策的应用场景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销售发票审核，形成销售历史价格资料</a:t>
            </a:r>
          </a:p>
          <a:p>
            <a:pPr lvl="2" eaLnBrk="1" hangingPunct="1"/>
            <a:endParaRPr lang="zh-CN" altLang="en-US" dirty="0" smtClean="0"/>
          </a:p>
        </p:txBody>
      </p:sp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销售价格资料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6" y="2852936"/>
            <a:ext cx="766834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0" y="2586236"/>
            <a:ext cx="824440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zh-CN" altLang="en-US" sz="2400" dirty="0"/>
              <a:t>价格管理控制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管理策略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周期设置</a:t>
            </a:r>
            <a:endParaRPr lang="en-US" altLang="zh-CN" dirty="0"/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最低价控制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Clr>
                <a:srgbClr val="FFC000"/>
              </a:buClr>
            </a:pPr>
            <a:r>
              <a:rPr lang="zh-CN" altLang="en-US" sz="2400" dirty="0" smtClean="0"/>
              <a:t> </a:t>
            </a:r>
            <a:r>
              <a:rPr lang="zh-CN" altLang="en-US" sz="2200" dirty="0" smtClean="0"/>
              <a:t>价格管理选项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价格取数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限价控制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应用场景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销售价格资料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3705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28" y="1106264"/>
            <a:ext cx="45053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953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676875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28" y="2705447"/>
            <a:ext cx="46863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4" y="2733700"/>
            <a:ext cx="46863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收支类别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50" y="928688"/>
            <a:ext cx="84248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收支类别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收支类别是针对应收应付模块的其他收款单和其他付款单而设计的，它分为收入类别和支出类别，分别对应其他收款单和其他付款单、相关报表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引用。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通过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收支类别的定义，可以统计和核算非主营收支的资金分类，收支类别同时绑定会计科目，在生成凭证时引用。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3356992"/>
            <a:ext cx="55816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08050"/>
            <a:ext cx="8064500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2" action="ppaction://hlinksldjump"/>
              </a:rPr>
              <a:t>系统设置</a:t>
            </a:r>
            <a:endParaRPr lang="en-US" altLang="zh-CN" sz="2600" b="1" u="sng" dirty="0" smtClean="0">
              <a:solidFill>
                <a:schemeClr val="hlink"/>
              </a:solidFill>
              <a:hlinkClick r:id="rId2" action="ppaction://hlinksldjump"/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2" action="ppaction://hlinksldjump"/>
              </a:rPr>
              <a:t>基础资料</a:t>
            </a:r>
            <a:endParaRPr lang="zh-CN" altLang="en-US" sz="2600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3" action="ppaction://hlinksldjump"/>
              </a:rPr>
              <a:t>初始数据录入</a:t>
            </a:r>
            <a:endParaRPr lang="zh-CN" altLang="en-US" sz="2600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</a:rPr>
              <a:t>结束初始化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000" dirty="0" smtClean="0"/>
              <a:t>流程与功能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0" y="4437063"/>
            <a:ext cx="1835150" cy="1079500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2"/>
          <p:cNvSpPr>
            <a:spLocks/>
          </p:cNvSpPr>
          <p:nvPr/>
        </p:nvSpPr>
        <p:spPr bwMode="auto">
          <a:xfrm>
            <a:off x="357187" y="1124744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重新规划单据引入引出功能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基础设置增加“单据引入引出”功能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业务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单据界面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的工具栏增加“引入”功能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其中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收款单、付款单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、核销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单、费用分摊单只支持引出不支持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引入，支持自定义字段引入引出；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导入的所有单据状态都为未审核状态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模板全中文显示，简单易懂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None/>
            </a:pPr>
            <a:endParaRPr lang="zh-CN" altLang="en-US" sz="2400" b="1" dirty="0">
              <a:latin typeface="Arial Black" pitchFamily="34" charset="0"/>
            </a:endParaRPr>
          </a:p>
        </p:txBody>
      </p:sp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单据引入引出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00800" cy="476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01" y="2033569"/>
            <a:ext cx="5314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44824"/>
            <a:ext cx="6500857" cy="40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0" y="2508504"/>
            <a:ext cx="7920880" cy="274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55" y="1695354"/>
            <a:ext cx="6008642" cy="4091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引入引出优化</a:t>
            </a:r>
          </a:p>
        </p:txBody>
      </p:sp>
      <p:sp>
        <p:nvSpPr>
          <p:cNvPr id="22531" name="内容占位符 2"/>
          <p:cNvSpPr>
            <a:spLocks/>
          </p:cNvSpPr>
          <p:nvPr/>
        </p:nvSpPr>
        <p:spPr bwMode="auto">
          <a:xfrm>
            <a:off x="214282" y="928670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重新规划基础资料引入引出功能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基础设置增加“基础资料引入引出”功能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原系统工具中基础资料导入导出功能保留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模板全中文显示，简单易懂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</a:pPr>
            <a:endParaRPr lang="zh-CN" altLang="en-US" sz="2400" b="1" dirty="0"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endParaRPr lang="zh-CN" altLang="en-US" sz="2800" b="1" dirty="0"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5152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28670"/>
            <a:ext cx="7227193" cy="53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b="1" u="sng" dirty="0" smtClean="0">
                <a:solidFill>
                  <a:schemeClr val="hlink"/>
                </a:solidFill>
                <a:hlinkClick r:id="rId2" action="ppaction://hlinksldjump"/>
              </a:rPr>
              <a:t>存货初始数据录入</a:t>
            </a:r>
            <a:endParaRPr lang="zh-CN" altLang="en-US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b="1" u="sng" dirty="0" smtClean="0">
                <a:solidFill>
                  <a:schemeClr val="hlink"/>
                </a:solidFill>
              </a:rPr>
              <a:t>启用期前单据录入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初始数据录入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0" y="4437063"/>
            <a:ext cx="1835150" cy="1079500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88" y="928688"/>
            <a:ext cx="8424862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3"/>
              </a:buBlip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存货初始数据</a:t>
            </a:r>
            <a:endParaRPr lang="en-US" altLang="zh-CN" sz="2600" dirty="0" smtClean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选择仓库，在设置物料时默认仓库为本仓库的物料将在此显示。包括普通仓，虚仓，其他仓。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选择物料录入余额（物料选择了默认仓库后，此仓库显示相应物料），外购，自制，组装件。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如果物料计价方法是先进先出、后进先出、分批认定的方法，点绿色“批次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顺序号”列，逐笔录入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录入完成后，可通过工具栏“对账”按钮，和科目进行对账，对账时，按“传递”按钮，将余额传到科目余额。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可以采用引入的方式减轻工作量。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t="11830"/>
          <a:stretch>
            <a:fillRect/>
          </a:stretch>
        </p:blipFill>
        <p:spPr bwMode="auto">
          <a:xfrm>
            <a:off x="348878" y="2213246"/>
            <a:ext cx="8572560" cy="266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 l="1627" t="12459"/>
          <a:stretch>
            <a:fillRect/>
          </a:stretch>
        </p:blipFill>
        <p:spPr bwMode="auto">
          <a:xfrm>
            <a:off x="884663" y="2303715"/>
            <a:ext cx="7500990" cy="25717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 l="-37" t="19866"/>
          <a:stretch>
            <a:fillRect/>
          </a:stretch>
        </p:blipFill>
        <p:spPr bwMode="auto">
          <a:xfrm>
            <a:off x="456035" y="2420888"/>
            <a:ext cx="8358246" cy="257175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1065213"/>
            <a:ext cx="84248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未核销单据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暂估入库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未到发票的外购入库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业务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目的是以后到发票后进行确认，确认其成本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核销销售出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库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未开票的销售出库的单据要录入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此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单据不影响库存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单据日期必须小于业务参数中设置的启用期间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23438"/>
          <a:stretch>
            <a:fillRect/>
          </a:stretch>
        </p:blipFill>
        <p:spPr bwMode="auto">
          <a:xfrm>
            <a:off x="428625" y="2071678"/>
            <a:ext cx="8286779" cy="2295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8286779" cy="2019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0825" y="908050"/>
            <a:ext cx="8497888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1" fontAlgn="base" hangingPunct="1">
              <a:spcAft>
                <a:spcPct val="0"/>
              </a:spcAft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概述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初始化应收应付系统从属于业务系统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应收应付初始数据分客户、供应商分别录入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录入数据包括应收和预收两部分</a:t>
            </a:r>
            <a:endParaRPr lang="en-US" altLang="zh-CN" dirty="0" smtClean="0">
              <a:latin typeface="宋体" charset="-122"/>
            </a:endParaRPr>
          </a:p>
          <a:p>
            <a:pPr marL="342900" lvl="1" indent="-342900" fontAlgn="base">
              <a:spcAft>
                <a:spcPct val="0"/>
              </a:spcAft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应收应付初始数据录入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区分应收（应付）和预收（预付）分别录入，余额为两者的差额，通过正负数表示其为预收（预付）或应收（应付）金额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b="1" dirty="0" smtClean="0"/>
              <a:t>初始化数据支持从</a:t>
            </a:r>
            <a:r>
              <a:rPr lang="en-US" altLang="zh-CN" b="1" dirty="0" smtClean="0"/>
              <a:t>excel</a:t>
            </a:r>
            <a:r>
              <a:rPr lang="zh-CN" altLang="en-US" b="1" dirty="0" smtClean="0"/>
              <a:t>表引入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初始数据可以分笔选择录入，也可以支持外币期初的录入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自动将应收应付初始数据自动传递到对应会计科目下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b="1" dirty="0" smtClean="0">
                <a:solidFill>
                  <a:srgbClr val="FF0000"/>
                </a:solidFill>
              </a:rPr>
              <a:t>注意：传递时对应的会计科目只能下挂一个核算项目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  <a:buNone/>
            </a:pPr>
            <a:endParaRPr lang="zh-CN" altLang="en-US" b="1" dirty="0" smtClean="0">
              <a:solidFill>
                <a:srgbClr val="FF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endParaRPr lang="zh-CN" altLang="en-US" dirty="0" smtClean="0">
              <a:latin typeface="宋体" charset="-122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应收应付初始数据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8215312" cy="540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420888"/>
            <a:ext cx="8215312" cy="17752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99" y="930293"/>
            <a:ext cx="828675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81075"/>
            <a:ext cx="8424863" cy="5256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结束初始化，是进行日常业务操作的关键环节</a:t>
            </a:r>
            <a:endParaRPr lang="en-US" altLang="zh-CN" dirty="0" smtClean="0"/>
          </a:p>
          <a:p>
            <a:pPr eaLnBrk="1" fontAlgn="base" hangingPunct="1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结束初始化</a:t>
            </a:r>
          </a:p>
          <a:p>
            <a:pPr lvl="1" eaLnBrk="1" hangingPunct="1">
              <a:buClr>
                <a:schemeClr val="tx1"/>
              </a:buClr>
            </a:pPr>
            <a:r>
              <a:rPr lang="zh-CN" altLang="en-US" dirty="0" smtClean="0"/>
              <a:t>启用期前单据状态（审核）</a:t>
            </a:r>
          </a:p>
          <a:p>
            <a:pPr lvl="1" eaLnBrk="1" hangingPunct="1">
              <a:buClr>
                <a:schemeClr val="tx1"/>
              </a:buClr>
            </a:pPr>
            <a:r>
              <a:rPr lang="zh-CN" altLang="en-US" dirty="0" smtClean="0"/>
              <a:t>单据金额字段</a:t>
            </a:r>
          </a:p>
          <a:p>
            <a:pPr fontAlgn="base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反初始化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反初始化的期间限制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在启用期间才能进行反初始化的操作     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反初始化需要满足的条件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系统内没有已审核的库存单据或金额调整单</a:t>
            </a:r>
            <a:endParaRPr lang="en-US" altLang="zh-CN" dirty="0" smtClean="0"/>
          </a:p>
          <a:p>
            <a:pPr fontAlgn="base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建议独立保存初始化时的备份</a:t>
            </a:r>
          </a:p>
          <a:p>
            <a:pPr lvl="1" eaLnBrk="1" hangingPunct="1"/>
            <a:endParaRPr lang="zh-CN" altLang="en-US" sz="1800" dirty="0" smtClean="0">
              <a:latin typeface="微软雅黑" pitchFamily="34" charset="-122"/>
            </a:endParaRPr>
          </a:p>
          <a:p>
            <a:pPr eaLnBrk="1" hangingPunct="1">
              <a:buFont typeface="Wingdings" pitchFamily="2" charset="2"/>
              <a:buChar char="l"/>
            </a:pPr>
            <a:endParaRPr lang="zh-CN" alt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业务结束初始化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流程与功能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475656" y="177281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系统设置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20072" y="177281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基础资料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76056" y="3933056"/>
            <a:ext cx="230425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初始数据录入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75656" y="393305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结束初始化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707904" y="216886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192180" y="28529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707904" y="432910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业务系统参数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系统参数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7" y="1518298"/>
            <a:ext cx="5337046" cy="51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97" y="1421856"/>
            <a:ext cx="5337046" cy="52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981075"/>
            <a:ext cx="8280400" cy="52340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600" dirty="0" smtClean="0"/>
              <a:t>基础资料是整个系统在操作中共同使用的基础数据，是各系统绝对不可缺少的资料，一旦不全或错误将会导致系统无法使用 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计量单位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结算方式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核算项目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辅助资料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收支类别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采购价格资料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销售价格资料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组装件</a:t>
            </a:r>
            <a:r>
              <a:rPr lang="en-US" altLang="zh-CN" sz="2000" dirty="0" smtClean="0"/>
              <a:t>BOM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物料辅助属性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单据设置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条形码管理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endParaRPr lang="zh-CN" altLang="en-US" sz="18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1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000" dirty="0" smtClean="0"/>
              <a:t>基础资料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55776" y="2679303"/>
            <a:ext cx="3024336" cy="523220"/>
            <a:chOff x="2555776" y="2679303"/>
            <a:chExt cx="3024336" cy="523220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555776" y="2924944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63888" y="2679303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9900"/>
                  </a:solidFill>
                </a:rPr>
                <a:t>仓库、物料</a:t>
              </a:r>
              <a:endParaRPr lang="zh-CN" altLang="en-US" sz="2800" dirty="0">
                <a:solidFill>
                  <a:srgbClr val="FF99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核算项目</a:t>
            </a: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仓库</a:t>
            </a:r>
          </a:p>
          <a:p>
            <a:pPr lvl="1" eaLnBrk="1" hangingPunct="1"/>
            <a:r>
              <a:rPr lang="zh-CN" altLang="en-US" sz="2000" dirty="0" smtClean="0">
                <a:latin typeface="宋体" charset="-122"/>
              </a:rPr>
              <a:t>仓库类别</a:t>
            </a:r>
            <a:endParaRPr lang="zh-CN" altLang="en-US" sz="2000" dirty="0" smtClean="0">
              <a:latin typeface="微软雅黑" pitchFamily="34" charset="-122"/>
            </a:endParaRPr>
          </a:p>
          <a:p>
            <a:pPr lvl="1" eaLnBrk="1" hangingPunct="1"/>
            <a:r>
              <a:rPr lang="zh-CN" altLang="en-US" sz="2000" dirty="0" smtClean="0">
                <a:latin typeface="微软雅黑" pitchFamily="34" charset="-122"/>
              </a:rPr>
              <a:t> 实仓与虚仓区别</a:t>
            </a:r>
            <a:endParaRPr lang="en-US" altLang="zh-CN" sz="2000" dirty="0" smtClean="0">
              <a:latin typeface="微软雅黑" pitchFamily="34" charset="-122"/>
            </a:endParaRPr>
          </a:p>
          <a:p>
            <a:pPr lvl="1" eaLnBrk="1" hangingPunct="1"/>
            <a:endParaRPr lang="zh-CN" altLang="en-US" sz="1800" dirty="0" smtClean="0">
              <a:latin typeface="微软雅黑" pitchFamily="34" charset="-122"/>
            </a:endParaRPr>
          </a:p>
          <a:p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核算项目</a:t>
            </a: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物料</a:t>
            </a:r>
            <a:endParaRPr lang="en-US" altLang="zh-CN" sz="26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外购、自制、组装件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默认仓库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数量单价精度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采购销售单价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存货计价方法与成本核算原理</a:t>
            </a:r>
            <a:endParaRPr lang="en-US" altLang="zh-CN" sz="2000" dirty="0" smtClean="0">
              <a:latin typeface="宋体" charset="-122"/>
            </a:endParaRPr>
          </a:p>
          <a:p>
            <a:pPr lvl="1" eaLnBrk="1" hangingPunct="1">
              <a:buFont typeface="Wingdings" pitchFamily="2" charset="2"/>
              <a:buChar char="l"/>
            </a:pPr>
            <a:endParaRPr lang="zh-CN" altLang="en-US" sz="1800" dirty="0" smtClean="0">
              <a:latin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1800" b="1" dirty="0" smtClean="0">
              <a:latin typeface="微软雅黑" pitchFamily="34" charset="-122"/>
            </a:endParaRPr>
          </a:p>
          <a:p>
            <a:pPr eaLnBrk="1" hangingPunct="1"/>
            <a:endParaRPr lang="zh-CN" altLang="en-US" b="1" dirty="0" smtClean="0"/>
          </a:p>
          <a:p>
            <a:pPr eaLnBrk="1" hangingPunct="1"/>
            <a:endParaRPr lang="zh-CN" alt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核算项目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953000" cy="419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51" y="1340768"/>
            <a:ext cx="4953000" cy="419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51" y="1340768"/>
            <a:ext cx="4953000" cy="419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42" y="1340768"/>
            <a:ext cx="495300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4210"/>
            <a:ext cx="1136972" cy="22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55575" y="1303634"/>
            <a:ext cx="3096344" cy="1812495"/>
            <a:chOff x="755576" y="1374294"/>
            <a:chExt cx="3096344" cy="1812495"/>
          </a:xfrm>
        </p:grpSpPr>
        <p:sp>
          <p:nvSpPr>
            <p:cNvPr id="6" name="云形 5"/>
            <p:cNvSpPr/>
            <p:nvPr/>
          </p:nvSpPr>
          <p:spPr>
            <a:xfrm>
              <a:off x="755576" y="1374294"/>
              <a:ext cx="3096344" cy="181249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2404" y="1546469"/>
              <a:ext cx="22826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</a:rPr>
                <a:t>我是买鞋服的，现在金蝶专业版，有什么办法能管理鞋服的颜色和尺码吗？</a:t>
              </a:r>
            </a:p>
            <a:p>
              <a:endParaRPr lang="zh-CN" alt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36172"/>
            <a:ext cx="1368152" cy="20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932040" y="1283731"/>
            <a:ext cx="3096344" cy="1812495"/>
            <a:chOff x="755576" y="1374294"/>
            <a:chExt cx="3096344" cy="1812495"/>
          </a:xfrm>
        </p:grpSpPr>
        <p:sp>
          <p:nvSpPr>
            <p:cNvPr id="15" name="云形 14"/>
            <p:cNvSpPr/>
            <p:nvPr/>
          </p:nvSpPr>
          <p:spPr>
            <a:xfrm>
              <a:off x="755576" y="1374294"/>
              <a:ext cx="3096344" cy="181249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2404" y="1772709"/>
              <a:ext cx="228268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2">
                      <a:lumMod val="50000"/>
                    </a:schemeClr>
                  </a:solidFill>
                </a:rPr>
                <a:t>No problem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！专业版中带有</a:t>
              </a:r>
              <a:r>
                <a:rPr lang="zh-CN" altLang="en-US" sz="2400" dirty="0" smtClean="0">
                  <a:solidFill>
                    <a:srgbClr val="C00000"/>
                  </a:solidFill>
                </a:rPr>
                <a:t>辅助属性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管理功能。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6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100000"/>
              <a:buBlip>
                <a:blip r:embed="rId2"/>
              </a:buBlip>
            </a:pPr>
            <a:r>
              <a:rPr lang="zh-CN" altLang="en-US" sz="2400" dirty="0" smtClean="0"/>
              <a:t>定义</a:t>
            </a:r>
            <a:endParaRPr lang="en-US" altLang="zh-CN" sz="2400" dirty="0" smtClean="0"/>
          </a:p>
          <a:p>
            <a:pPr marL="0" lvl="1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指</a:t>
            </a:r>
            <a:r>
              <a:rPr lang="zh-CN" altLang="en-US" dirty="0"/>
              <a:t>物料除进行数量管理外，还需要对其不同的其他属性进行</a:t>
            </a:r>
            <a:r>
              <a:rPr lang="zh-CN" altLang="en-US" dirty="0" smtClean="0"/>
              <a:t>管理</a:t>
            </a:r>
            <a:endParaRPr lang="en-US" altLang="zh-CN" dirty="0" smtClean="0"/>
          </a:p>
          <a:p>
            <a:pPr marL="0" lvl="1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如鞋子</a:t>
            </a:r>
            <a:r>
              <a:rPr lang="zh-CN" altLang="en-US" dirty="0"/>
              <a:t>的尺码、衣服的颜色等</a:t>
            </a:r>
            <a:endParaRPr lang="en-US" altLang="zh-CN" dirty="0"/>
          </a:p>
          <a:p>
            <a:r>
              <a:rPr lang="zh-CN" altLang="en-US" sz="2400" dirty="0"/>
              <a:t>辅助属性分类</a:t>
            </a:r>
            <a:endParaRPr lang="en-US" altLang="zh-CN" sz="2400" dirty="0"/>
          </a:p>
          <a:p>
            <a:pPr lvl="1"/>
            <a:r>
              <a:rPr lang="zh-CN" altLang="en-US" dirty="0"/>
              <a:t>基本类：只需要按一个纬度区别</a:t>
            </a:r>
            <a:endParaRPr lang="en-US" altLang="zh-CN" dirty="0"/>
          </a:p>
          <a:p>
            <a:pPr lvl="1"/>
            <a:r>
              <a:rPr lang="zh-CN" altLang="en-US" dirty="0"/>
              <a:t>组合类：在按基本类区域的前提下，还要再细分，则需要设置组合类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10" y="3645024"/>
            <a:ext cx="3257550" cy="5276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718401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物料启用辅助属性管理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4" y="1517948"/>
            <a:ext cx="510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2204864"/>
            <a:ext cx="6408712" cy="48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AppData\Local\Microsoft\Windows\Temporary Internet Files\Content.IE5\WJI84N7C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008587"/>
            <a:ext cx="1004596" cy="24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FF0000"/>
                </a:solidFill>
              </a:rPr>
              <a:t>已经使用的物料是否能启用辅助属性管理？不能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FF0000"/>
                </a:solidFill>
              </a:rPr>
              <a:t>物料已经启用物料辅助属性管理，但是录入单据时候选择不到辅助属性，原因是什么？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kingdee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0060C0"/>
      </a:accent1>
      <a:accent2>
        <a:srgbClr val="003B76"/>
      </a:accent2>
      <a:accent3>
        <a:srgbClr val="FFFFFF"/>
      </a:accent3>
      <a:accent4>
        <a:srgbClr val="000000"/>
      </a:accent4>
      <a:accent5>
        <a:srgbClr val="AAB6DC"/>
      </a:accent5>
      <a:accent6>
        <a:srgbClr val="00356A"/>
      </a:accent6>
      <a:hlink>
        <a:srgbClr val="FF9900"/>
      </a:hlink>
      <a:folHlink>
        <a:srgbClr val="CC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8182</TotalTime>
  <Words>2808</Words>
  <Application>Microsoft Office PowerPoint</Application>
  <PresentationFormat>全屏显示(4:3)</PresentationFormat>
  <Paragraphs>197</Paragraphs>
  <Slides>27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KIS专业版培训大纲                                                                                                                     —业务初始化模块</vt:lpstr>
      <vt:lpstr>流程与功能</vt:lpstr>
      <vt:lpstr>流程与功能</vt:lpstr>
      <vt:lpstr>系统参数</vt:lpstr>
      <vt:lpstr>基础资料</vt:lpstr>
      <vt:lpstr>基础资料—核算项目</vt:lpstr>
      <vt:lpstr>基础资料—辅助属性</vt:lpstr>
      <vt:lpstr>基础资料—辅助属性</vt:lpstr>
      <vt:lpstr>基础资料—辅助属性</vt:lpstr>
      <vt:lpstr>基础资料—BOM</vt:lpstr>
      <vt:lpstr>基础资料—BOM</vt:lpstr>
      <vt:lpstr>基础资料—单据设置</vt:lpstr>
      <vt:lpstr>基础资料—条形码管理</vt:lpstr>
      <vt:lpstr>基础资料—条形码管理</vt:lpstr>
      <vt:lpstr>基础资料—采购价格资料</vt:lpstr>
      <vt:lpstr>基础资料—采购价格资料</vt:lpstr>
      <vt:lpstr>基础资料—销售价格资料</vt:lpstr>
      <vt:lpstr>基础资料—销售价格资料</vt:lpstr>
      <vt:lpstr>基础资料—收支类别</vt:lpstr>
      <vt:lpstr>基础资料—单据引入引出</vt:lpstr>
      <vt:lpstr>基础资料—引入引出优化</vt:lpstr>
      <vt:lpstr>初始数据录入</vt:lpstr>
      <vt:lpstr>初始数据</vt:lpstr>
      <vt:lpstr>初始数据</vt:lpstr>
      <vt:lpstr>应收应付初始数据</vt:lpstr>
      <vt:lpstr>业务结束初始化</vt:lpstr>
      <vt:lpstr>PowerPoint 演示文稿</vt:lpstr>
    </vt:vector>
  </TitlesOfParts>
  <Company>金蝶软件(中国)有限公司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金蝶PPT规范图库V4</dc:subject>
  <dc:creator>Kingdee金蝶</dc:creator>
  <cp:lastModifiedBy>晏安</cp:lastModifiedBy>
  <cp:revision>617</cp:revision>
  <dcterms:created xsi:type="dcterms:W3CDTF">2009-03-23T05:41:48Z</dcterms:created>
  <dcterms:modified xsi:type="dcterms:W3CDTF">2018-08-09T08:31:23Z</dcterms:modified>
</cp:coreProperties>
</file>