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2" r:id="rId1"/>
  </p:sldMasterIdLst>
  <p:notesMasterIdLst>
    <p:notesMasterId r:id="rId53"/>
  </p:notesMasterIdLst>
  <p:handoutMasterIdLst>
    <p:handoutMasterId r:id="rId54"/>
  </p:handoutMasterIdLst>
  <p:sldIdLst>
    <p:sldId id="874" r:id="rId2"/>
    <p:sldId id="991" r:id="rId3"/>
    <p:sldId id="992" r:id="rId4"/>
    <p:sldId id="996" r:id="rId5"/>
    <p:sldId id="993" r:id="rId6"/>
    <p:sldId id="994" r:id="rId7"/>
    <p:sldId id="995" r:id="rId8"/>
    <p:sldId id="882" r:id="rId9"/>
    <p:sldId id="901" r:id="rId10"/>
    <p:sldId id="988" r:id="rId11"/>
    <p:sldId id="989" r:id="rId12"/>
    <p:sldId id="920" r:id="rId13"/>
    <p:sldId id="942" r:id="rId14"/>
    <p:sldId id="987" r:id="rId15"/>
    <p:sldId id="943" r:id="rId16"/>
    <p:sldId id="980" r:id="rId17"/>
    <p:sldId id="981" r:id="rId18"/>
    <p:sldId id="944" r:id="rId19"/>
    <p:sldId id="990" r:id="rId20"/>
    <p:sldId id="983" r:id="rId21"/>
    <p:sldId id="945" r:id="rId22"/>
    <p:sldId id="946" r:id="rId23"/>
    <p:sldId id="947" r:id="rId24"/>
    <p:sldId id="948" r:id="rId25"/>
    <p:sldId id="975" r:id="rId26"/>
    <p:sldId id="976" r:id="rId27"/>
    <p:sldId id="950" r:id="rId28"/>
    <p:sldId id="951" r:id="rId29"/>
    <p:sldId id="953" r:id="rId30"/>
    <p:sldId id="954" r:id="rId31"/>
    <p:sldId id="955" r:id="rId32"/>
    <p:sldId id="956" r:id="rId33"/>
    <p:sldId id="984" r:id="rId34"/>
    <p:sldId id="957" r:id="rId35"/>
    <p:sldId id="958" r:id="rId36"/>
    <p:sldId id="959" r:id="rId37"/>
    <p:sldId id="960" r:id="rId38"/>
    <p:sldId id="961" r:id="rId39"/>
    <p:sldId id="962" r:id="rId40"/>
    <p:sldId id="963" r:id="rId41"/>
    <p:sldId id="972" r:id="rId42"/>
    <p:sldId id="964" r:id="rId43"/>
    <p:sldId id="965" r:id="rId44"/>
    <p:sldId id="973" r:id="rId45"/>
    <p:sldId id="966" r:id="rId46"/>
    <p:sldId id="967" r:id="rId47"/>
    <p:sldId id="968" r:id="rId48"/>
    <p:sldId id="974" r:id="rId49"/>
    <p:sldId id="985" r:id="rId50"/>
    <p:sldId id="978" r:id="rId51"/>
    <p:sldId id="284" r:id="rId52"/>
  </p:sldIdLst>
  <p:sldSz cx="9144000" cy="5143500" type="screen16x9"/>
  <p:notesSz cx="6858000" cy="9144000"/>
  <p:defaultTextStyle>
    <a:defPPr>
      <a:defRPr lang="zh-CN"/>
    </a:defPPr>
    <a:lvl1pPr algn="l" rtl="0" fontAlgn="base">
      <a:spcBef>
        <a:spcPct val="0"/>
      </a:spcBef>
      <a:spcAft>
        <a:spcPct val="0"/>
      </a:spcAft>
      <a:defRPr sz="2000" kern="1200">
        <a:solidFill>
          <a:schemeClr val="tx1"/>
        </a:solidFill>
        <a:latin typeface="宋体" charset="-122"/>
        <a:ea typeface="宋体" charset="-122"/>
        <a:cs typeface="+mn-cs"/>
      </a:defRPr>
    </a:lvl1pPr>
    <a:lvl2pPr marL="457200" algn="l" rtl="0" fontAlgn="base">
      <a:spcBef>
        <a:spcPct val="0"/>
      </a:spcBef>
      <a:spcAft>
        <a:spcPct val="0"/>
      </a:spcAft>
      <a:defRPr sz="2000" kern="1200">
        <a:solidFill>
          <a:schemeClr val="tx1"/>
        </a:solidFill>
        <a:latin typeface="宋体" charset="-122"/>
        <a:ea typeface="宋体" charset="-122"/>
        <a:cs typeface="+mn-cs"/>
      </a:defRPr>
    </a:lvl2pPr>
    <a:lvl3pPr marL="914400" algn="l" rtl="0" fontAlgn="base">
      <a:spcBef>
        <a:spcPct val="0"/>
      </a:spcBef>
      <a:spcAft>
        <a:spcPct val="0"/>
      </a:spcAft>
      <a:defRPr sz="2000" kern="1200">
        <a:solidFill>
          <a:schemeClr val="tx1"/>
        </a:solidFill>
        <a:latin typeface="宋体" charset="-122"/>
        <a:ea typeface="宋体" charset="-122"/>
        <a:cs typeface="+mn-cs"/>
      </a:defRPr>
    </a:lvl3pPr>
    <a:lvl4pPr marL="1371600" algn="l" rtl="0" fontAlgn="base">
      <a:spcBef>
        <a:spcPct val="0"/>
      </a:spcBef>
      <a:spcAft>
        <a:spcPct val="0"/>
      </a:spcAft>
      <a:defRPr sz="2000" kern="1200">
        <a:solidFill>
          <a:schemeClr val="tx1"/>
        </a:solidFill>
        <a:latin typeface="宋体" charset="-122"/>
        <a:ea typeface="宋体" charset="-122"/>
        <a:cs typeface="+mn-cs"/>
      </a:defRPr>
    </a:lvl4pPr>
    <a:lvl5pPr marL="1828800" algn="l" rtl="0" fontAlgn="base">
      <a:spcBef>
        <a:spcPct val="0"/>
      </a:spcBef>
      <a:spcAft>
        <a:spcPct val="0"/>
      </a:spcAft>
      <a:defRPr sz="2000" kern="1200">
        <a:solidFill>
          <a:schemeClr val="tx1"/>
        </a:solidFill>
        <a:latin typeface="宋体" charset="-122"/>
        <a:ea typeface="宋体" charset="-122"/>
        <a:cs typeface="+mn-cs"/>
      </a:defRPr>
    </a:lvl5pPr>
    <a:lvl6pPr marL="2286000" algn="l" defTabSz="914400" rtl="0" eaLnBrk="1" latinLnBrk="0" hangingPunct="1">
      <a:defRPr sz="2000" kern="1200">
        <a:solidFill>
          <a:schemeClr val="tx1"/>
        </a:solidFill>
        <a:latin typeface="宋体" charset="-122"/>
        <a:ea typeface="宋体" charset="-122"/>
        <a:cs typeface="+mn-cs"/>
      </a:defRPr>
    </a:lvl6pPr>
    <a:lvl7pPr marL="2743200" algn="l" defTabSz="914400" rtl="0" eaLnBrk="1" latinLnBrk="0" hangingPunct="1">
      <a:defRPr sz="2000" kern="1200">
        <a:solidFill>
          <a:schemeClr val="tx1"/>
        </a:solidFill>
        <a:latin typeface="宋体" charset="-122"/>
        <a:ea typeface="宋体" charset="-122"/>
        <a:cs typeface="+mn-cs"/>
      </a:defRPr>
    </a:lvl7pPr>
    <a:lvl8pPr marL="3200400" algn="l" defTabSz="914400" rtl="0" eaLnBrk="1" latinLnBrk="0" hangingPunct="1">
      <a:defRPr sz="2000" kern="1200">
        <a:solidFill>
          <a:schemeClr val="tx1"/>
        </a:solidFill>
        <a:latin typeface="宋体" charset="-122"/>
        <a:ea typeface="宋体" charset="-122"/>
        <a:cs typeface="+mn-cs"/>
      </a:defRPr>
    </a:lvl8pPr>
    <a:lvl9pPr marL="3657600" algn="l" defTabSz="914400" rtl="0" eaLnBrk="1" latinLnBrk="0" hangingPunct="1">
      <a:defRPr sz="2000" kern="1200">
        <a:solidFill>
          <a:schemeClr val="tx1"/>
        </a:solidFill>
        <a:latin typeface="宋体" charset="-122"/>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FF0000"/>
    <a:srgbClr val="002C59"/>
    <a:srgbClr val="005092"/>
    <a:srgbClr val="558ED5"/>
    <a:srgbClr val="66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1" autoAdjust="0"/>
    <p:restoredTop sz="99876" autoAdjust="0"/>
  </p:normalViewPr>
  <p:slideViewPr>
    <p:cSldViewPr>
      <p:cViewPr>
        <p:scale>
          <a:sx n="90" d="100"/>
          <a:sy n="90" d="100"/>
        </p:scale>
        <p:origin x="-972" y="-174"/>
      </p:cViewPr>
      <p:guideLst>
        <p:guide orient="horz" pos="770"/>
        <p:guide pos="4785"/>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66" d="100"/>
        <a:sy n="66" d="100"/>
      </p:scale>
      <p:origin x="0" y="300"/>
    </p:cViewPr>
  </p:sorterViewPr>
  <p:notesViewPr>
    <p:cSldViewPr>
      <p:cViewPr varScale="1">
        <p:scale>
          <a:sx n="48" d="100"/>
          <a:sy n="48" d="100"/>
        </p:scale>
        <p:origin x="-1661"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fld id="{7BDE273C-0D24-4119-9784-4BE2B28C225B}" type="slidenum">
              <a:rPr lang="en-US" altLang="zh-CN"/>
              <a:pPr>
                <a:defRPr/>
              </a:pPr>
              <a:t>‹#›</a:t>
            </a:fld>
            <a:endParaRPr lang="en-US" altLang="zh-CN"/>
          </a:p>
        </p:txBody>
      </p:sp>
    </p:spTree>
    <p:extLst>
      <p:ext uri="{BB962C8B-B14F-4D97-AF65-F5344CB8AC3E}">
        <p14:creationId xmlns:p14="http://schemas.microsoft.com/office/powerpoint/2010/main" val="325421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fld id="{1F77D91D-6CA1-4A7D-AB3F-DB039A892060}" type="slidenum">
              <a:rPr lang="en-US" altLang="zh-CN"/>
              <a:pPr>
                <a:defRPr/>
              </a:pPr>
              <a:t>‹#›</a:t>
            </a:fld>
            <a:endParaRPr lang="en-US" altLang="zh-CN"/>
          </a:p>
        </p:txBody>
      </p:sp>
    </p:spTree>
    <p:extLst>
      <p:ext uri="{BB962C8B-B14F-4D97-AF65-F5344CB8AC3E}">
        <p14:creationId xmlns:p14="http://schemas.microsoft.com/office/powerpoint/2010/main" val="1948275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a:ln/>
        </p:spPr>
      </p:sp>
      <p:sp>
        <p:nvSpPr>
          <p:cNvPr id="10242" name="备注占位符 2"/>
          <p:cNvSpPr>
            <a:spLocks noGrp="1"/>
          </p:cNvSpPr>
          <p:nvPr>
            <p:ph type="body" idx="1"/>
          </p:nvPr>
        </p:nvSpPr>
        <p:spPr>
          <a:noFill/>
          <a:ln/>
        </p:spPr>
        <p:txBody>
          <a:bodyPr/>
          <a:lstStyle/>
          <a:p>
            <a:endParaRPr lang="zh-CN" altLang="en-US" smtClean="0">
              <a:ea typeface="宋体" charset="-122"/>
            </a:endParaRPr>
          </a:p>
        </p:txBody>
      </p:sp>
      <p:sp>
        <p:nvSpPr>
          <p:cNvPr id="10243" name="灯片编号占位符 3"/>
          <p:cNvSpPr>
            <a:spLocks noGrp="1"/>
          </p:cNvSpPr>
          <p:nvPr>
            <p:ph type="sldNum" sz="quarter" idx="5"/>
          </p:nvPr>
        </p:nvSpPr>
        <p:spPr>
          <a:noFill/>
        </p:spPr>
        <p:txBody>
          <a:bodyPr/>
          <a:lstStyle/>
          <a:p>
            <a:fld id="{AD871B28-A003-44A2-9174-CE0886C884A2}" type="slidenum">
              <a:rPr lang="en-US" altLang="zh-CN" smtClean="0">
                <a:ea typeface="宋体" charset="-122"/>
              </a:rPr>
              <a:pPr/>
              <a:t>9</a:t>
            </a:fld>
            <a:endParaRPr lang="en-US" altLang="zh-CN"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p:spPr>
      </p:sp>
      <p:sp>
        <p:nvSpPr>
          <p:cNvPr id="18434" name="备注占位符 2"/>
          <p:cNvSpPr>
            <a:spLocks noGrp="1"/>
          </p:cNvSpPr>
          <p:nvPr>
            <p:ph type="body" idx="1"/>
          </p:nvPr>
        </p:nvSpPr>
        <p:spPr>
          <a:noFill/>
          <a:ln/>
        </p:spPr>
        <p:txBody>
          <a:bodyPr/>
          <a:lstStyle/>
          <a:p>
            <a:endParaRPr lang="zh-CN" altLang="en-US" smtClean="0">
              <a:ea typeface="宋体" charset="-122"/>
            </a:endParaRPr>
          </a:p>
        </p:txBody>
      </p:sp>
      <p:sp>
        <p:nvSpPr>
          <p:cNvPr id="1843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7CF7F1-476C-4523-9878-DFE7A4F172DC}" type="slidenum">
              <a:rPr lang="en-US" altLang="zh-CN" sz="1200">
                <a:latin typeface="Arial" charset="0"/>
              </a:rPr>
              <a:pPr algn="r"/>
              <a:t>18</a:t>
            </a:fld>
            <a:endParaRPr lang="en-US" altLang="zh-CN"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p:spPr>
      </p:sp>
      <p:sp>
        <p:nvSpPr>
          <p:cNvPr id="12290" name="备注占位符 2"/>
          <p:cNvSpPr>
            <a:spLocks noGrp="1"/>
          </p:cNvSpPr>
          <p:nvPr>
            <p:ph type="body" idx="1"/>
          </p:nvPr>
        </p:nvSpPr>
        <p:spPr>
          <a:noFill/>
          <a:ln/>
        </p:spPr>
        <p:txBody>
          <a:bodyPr/>
          <a:lstStyle/>
          <a:p>
            <a:endParaRPr lang="zh-CN" altLang="en-US" smtClean="0">
              <a:ea typeface="宋体" charset="-122"/>
            </a:endParaRPr>
          </a:p>
        </p:txBody>
      </p:sp>
      <p:sp>
        <p:nvSpPr>
          <p:cNvPr id="12291" name="灯片编号占位符 3"/>
          <p:cNvSpPr>
            <a:spLocks noGrp="1"/>
          </p:cNvSpPr>
          <p:nvPr>
            <p:ph type="sldNum" sz="quarter" idx="5"/>
          </p:nvPr>
        </p:nvSpPr>
        <p:spPr>
          <a:noFill/>
        </p:spPr>
        <p:txBody>
          <a:bodyPr/>
          <a:lstStyle/>
          <a:p>
            <a:fld id="{B8100983-7487-46D0-B09B-498406BB3D86}" type="slidenum">
              <a:rPr lang="en-US" altLang="zh-CN" smtClean="0">
                <a:ea typeface="宋体" charset="-122"/>
              </a:rPr>
              <a:pPr/>
              <a:t>19</a:t>
            </a:fld>
            <a:endParaRPr lang="en-US"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p:spPr>
      </p:sp>
      <p:sp>
        <p:nvSpPr>
          <p:cNvPr id="20482" name="备注占位符 2"/>
          <p:cNvSpPr>
            <a:spLocks noGrp="1"/>
          </p:cNvSpPr>
          <p:nvPr>
            <p:ph type="body" idx="1"/>
          </p:nvPr>
        </p:nvSpPr>
        <p:spPr>
          <a:noFill/>
          <a:ln/>
        </p:spPr>
        <p:txBody>
          <a:bodyPr/>
          <a:lstStyle/>
          <a:p>
            <a:endParaRPr lang="zh-CN" altLang="en-US" smtClean="0">
              <a:ea typeface="宋体" charset="-122"/>
            </a:endParaRPr>
          </a:p>
        </p:txBody>
      </p:sp>
      <p:sp>
        <p:nvSpPr>
          <p:cNvPr id="2048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C636C57-24DF-459D-A050-02E4444AA2EA}" type="slidenum">
              <a:rPr lang="en-US" altLang="zh-CN" sz="1200">
                <a:latin typeface="Arial" charset="0"/>
              </a:rPr>
              <a:pPr algn="r"/>
              <a:t>21</a:t>
            </a:fld>
            <a:endParaRPr lang="en-US" altLang="zh-CN"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ln/>
        </p:spPr>
      </p:sp>
      <p:sp>
        <p:nvSpPr>
          <p:cNvPr id="22530" name="备注占位符 2"/>
          <p:cNvSpPr>
            <a:spLocks noGrp="1"/>
          </p:cNvSpPr>
          <p:nvPr>
            <p:ph type="body" idx="1"/>
          </p:nvPr>
        </p:nvSpPr>
        <p:spPr>
          <a:noFill/>
          <a:ln/>
        </p:spPr>
        <p:txBody>
          <a:bodyPr/>
          <a:lstStyle/>
          <a:p>
            <a:endParaRPr lang="zh-CN" altLang="en-US" smtClean="0">
              <a:ea typeface="宋体" charset="-122"/>
            </a:endParaRPr>
          </a:p>
        </p:txBody>
      </p:sp>
      <p:sp>
        <p:nvSpPr>
          <p:cNvPr id="2253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514A2E-F41C-4530-AC28-C59AE7300149}" type="slidenum">
              <a:rPr lang="en-US" altLang="zh-CN" sz="1200">
                <a:latin typeface="Arial" charset="0"/>
              </a:rPr>
              <a:pPr algn="r"/>
              <a:t>22</a:t>
            </a:fld>
            <a:endParaRPr lang="en-US" altLang="zh-CN"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p:spPr>
      </p:sp>
      <p:sp>
        <p:nvSpPr>
          <p:cNvPr id="24578" name="备注占位符 2"/>
          <p:cNvSpPr>
            <a:spLocks noGrp="1"/>
          </p:cNvSpPr>
          <p:nvPr>
            <p:ph type="body" idx="1"/>
          </p:nvPr>
        </p:nvSpPr>
        <p:spPr>
          <a:noFill/>
          <a:ln/>
        </p:spPr>
        <p:txBody>
          <a:bodyPr/>
          <a:lstStyle/>
          <a:p>
            <a:endParaRPr lang="zh-CN" altLang="en-US" smtClean="0">
              <a:ea typeface="宋体" charset="-122"/>
            </a:endParaRPr>
          </a:p>
        </p:txBody>
      </p:sp>
      <p:sp>
        <p:nvSpPr>
          <p:cNvPr id="2457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0DDD2A8-0CF7-47DF-86FE-505380B2F7AC}" type="slidenum">
              <a:rPr lang="en-US" altLang="zh-CN" sz="1200">
                <a:latin typeface="Arial" charset="0"/>
              </a:rPr>
              <a:pPr algn="r"/>
              <a:t>23</a:t>
            </a:fld>
            <a:endParaRPr lang="en-US" altLang="zh-CN"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p:spPr>
      </p:sp>
      <p:sp>
        <p:nvSpPr>
          <p:cNvPr id="26626" name="备注占位符 2"/>
          <p:cNvSpPr>
            <a:spLocks noGrp="1"/>
          </p:cNvSpPr>
          <p:nvPr>
            <p:ph type="body" idx="1"/>
          </p:nvPr>
        </p:nvSpPr>
        <p:spPr>
          <a:noFill/>
          <a:ln/>
        </p:spPr>
        <p:txBody>
          <a:bodyPr/>
          <a:lstStyle/>
          <a:p>
            <a:endParaRPr lang="zh-CN" altLang="en-US" smtClean="0">
              <a:ea typeface="宋体" charset="-122"/>
            </a:endParaRPr>
          </a:p>
        </p:txBody>
      </p:sp>
      <p:sp>
        <p:nvSpPr>
          <p:cNvPr id="2662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A3A094F-CECD-466F-984E-C57FB47EDBCA}" type="slidenum">
              <a:rPr lang="en-US" altLang="zh-CN" sz="1200">
                <a:latin typeface="Arial" charset="0"/>
              </a:rPr>
              <a:pPr algn="r"/>
              <a:t>24</a:t>
            </a:fld>
            <a:endParaRPr lang="en-US" altLang="zh-CN"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a:ln/>
        </p:spPr>
        <p:txBody>
          <a:bodyPr/>
          <a:lstStyle/>
          <a:p>
            <a:endParaRPr lang="zh-CN" altLang="en-US" smtClean="0">
              <a:ea typeface="宋体" charset="-122"/>
            </a:endParaRPr>
          </a:p>
        </p:txBody>
      </p:sp>
      <p:sp>
        <p:nvSpPr>
          <p:cNvPr id="79876"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886B467-0B6C-47E1-BBF1-A7DDB8FBBC99}" type="slidenum">
              <a:rPr lang="en-US" altLang="zh-CN" sz="1200">
                <a:latin typeface="Arial" charset="0"/>
              </a:rPr>
              <a:pPr algn="r"/>
              <a:t>25</a:t>
            </a:fld>
            <a:endParaRPr lang="en-US" altLang="zh-CN"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noFill/>
          <a:ln/>
        </p:spPr>
        <p:txBody>
          <a:bodyPr/>
          <a:lstStyle/>
          <a:p>
            <a:endParaRPr lang="zh-CN" altLang="en-US" smtClean="0">
              <a:ea typeface="宋体" charset="-122"/>
            </a:endParaRPr>
          </a:p>
        </p:txBody>
      </p:sp>
      <p:sp>
        <p:nvSpPr>
          <p:cNvPr id="81924"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6BC5C32-33B9-4FD0-BAF8-F912575A4B71}" type="slidenum">
              <a:rPr lang="en-US" altLang="zh-CN" sz="1200">
                <a:latin typeface="Arial" charset="0"/>
              </a:rPr>
              <a:pPr algn="r"/>
              <a:t>26</a:t>
            </a:fld>
            <a:endParaRPr lang="en-US" altLang="zh-CN"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a:ln/>
        </p:spPr>
      </p:sp>
      <p:sp>
        <p:nvSpPr>
          <p:cNvPr id="30722" name="备注占位符 2"/>
          <p:cNvSpPr>
            <a:spLocks noGrp="1"/>
          </p:cNvSpPr>
          <p:nvPr>
            <p:ph type="body" idx="1"/>
          </p:nvPr>
        </p:nvSpPr>
        <p:spPr>
          <a:noFill/>
          <a:ln/>
        </p:spPr>
        <p:txBody>
          <a:bodyPr/>
          <a:lstStyle/>
          <a:p>
            <a:endParaRPr lang="zh-CN" altLang="en-US" smtClean="0">
              <a:ea typeface="宋体" charset="-122"/>
            </a:endParaRPr>
          </a:p>
        </p:txBody>
      </p:sp>
      <p:sp>
        <p:nvSpPr>
          <p:cNvPr id="3072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CA1245B-03E6-4472-BB85-AFF4769B51D8}" type="slidenum">
              <a:rPr lang="en-US" altLang="zh-CN" sz="1200">
                <a:latin typeface="Arial" charset="0"/>
              </a:rPr>
              <a:pPr algn="r"/>
              <a:t>27</a:t>
            </a:fld>
            <a:endParaRPr lang="en-US" altLang="zh-CN"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p:spPr>
      </p:sp>
      <p:sp>
        <p:nvSpPr>
          <p:cNvPr id="32770" name="备注占位符 2"/>
          <p:cNvSpPr>
            <a:spLocks noGrp="1"/>
          </p:cNvSpPr>
          <p:nvPr>
            <p:ph type="body" idx="1"/>
          </p:nvPr>
        </p:nvSpPr>
        <p:spPr>
          <a:noFill/>
          <a:ln/>
        </p:spPr>
        <p:txBody>
          <a:bodyPr/>
          <a:lstStyle/>
          <a:p>
            <a:endParaRPr lang="zh-CN" altLang="en-US" smtClean="0">
              <a:ea typeface="宋体" charset="-122"/>
            </a:endParaRPr>
          </a:p>
        </p:txBody>
      </p:sp>
      <p:sp>
        <p:nvSpPr>
          <p:cNvPr id="3277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B3B1F56-61A4-4A81-B6A0-79BAA158F5E2}" type="slidenum">
              <a:rPr lang="en-US" altLang="zh-CN" sz="1200">
                <a:latin typeface="Arial" charset="0"/>
              </a:rPr>
              <a:pPr algn="r"/>
              <a:t>28</a:t>
            </a:fld>
            <a:endParaRPr lang="en-US" altLang="zh-CN"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a:ln/>
        </p:spPr>
      </p:sp>
      <p:sp>
        <p:nvSpPr>
          <p:cNvPr id="10242" name="备注占位符 2"/>
          <p:cNvSpPr>
            <a:spLocks noGrp="1"/>
          </p:cNvSpPr>
          <p:nvPr>
            <p:ph type="body" idx="1"/>
          </p:nvPr>
        </p:nvSpPr>
        <p:spPr>
          <a:noFill/>
          <a:ln/>
        </p:spPr>
        <p:txBody>
          <a:bodyPr/>
          <a:lstStyle/>
          <a:p>
            <a:endParaRPr lang="zh-CN" altLang="en-US" smtClean="0">
              <a:ea typeface="宋体" charset="-122"/>
            </a:endParaRPr>
          </a:p>
        </p:txBody>
      </p:sp>
      <p:sp>
        <p:nvSpPr>
          <p:cNvPr id="10243" name="灯片编号占位符 3"/>
          <p:cNvSpPr>
            <a:spLocks noGrp="1"/>
          </p:cNvSpPr>
          <p:nvPr>
            <p:ph type="sldNum" sz="quarter" idx="5"/>
          </p:nvPr>
        </p:nvSpPr>
        <p:spPr>
          <a:noFill/>
        </p:spPr>
        <p:txBody>
          <a:bodyPr/>
          <a:lstStyle/>
          <a:p>
            <a:fld id="{AD871B28-A003-44A2-9174-CE0886C884A2}" type="slidenum">
              <a:rPr lang="en-US" altLang="zh-CN" smtClean="0">
                <a:ea typeface="宋体" charset="-122"/>
              </a:rPr>
              <a:pPr/>
              <a:t>10</a:t>
            </a:fld>
            <a:endParaRPr lang="en-US"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p:spPr>
      </p:sp>
      <p:sp>
        <p:nvSpPr>
          <p:cNvPr id="34818" name="备注占位符 2"/>
          <p:cNvSpPr>
            <a:spLocks noGrp="1"/>
          </p:cNvSpPr>
          <p:nvPr>
            <p:ph type="body" idx="1"/>
          </p:nvPr>
        </p:nvSpPr>
        <p:spPr>
          <a:noFill/>
          <a:ln/>
        </p:spPr>
        <p:txBody>
          <a:bodyPr/>
          <a:lstStyle/>
          <a:p>
            <a:endParaRPr lang="zh-CN" altLang="en-US" smtClean="0">
              <a:ea typeface="宋体" charset="-122"/>
            </a:endParaRPr>
          </a:p>
        </p:txBody>
      </p:sp>
      <p:sp>
        <p:nvSpPr>
          <p:cNvPr id="3481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794D03-D5F7-41C3-B76E-9963067FFFE3}" type="slidenum">
              <a:rPr lang="en-US" altLang="zh-CN" sz="1200">
                <a:latin typeface="Arial" charset="0"/>
              </a:rPr>
              <a:pPr algn="r"/>
              <a:t>29</a:t>
            </a:fld>
            <a:endParaRPr lang="en-US" altLang="zh-CN"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p:spPr>
      </p:sp>
      <p:sp>
        <p:nvSpPr>
          <p:cNvPr id="36866" name="备注占位符 2"/>
          <p:cNvSpPr>
            <a:spLocks noGrp="1"/>
          </p:cNvSpPr>
          <p:nvPr>
            <p:ph type="body" idx="1"/>
          </p:nvPr>
        </p:nvSpPr>
        <p:spPr>
          <a:noFill/>
          <a:ln/>
        </p:spPr>
        <p:txBody>
          <a:bodyPr/>
          <a:lstStyle/>
          <a:p>
            <a:endParaRPr lang="zh-CN" altLang="en-US" smtClean="0">
              <a:ea typeface="宋体" charset="-122"/>
            </a:endParaRPr>
          </a:p>
        </p:txBody>
      </p:sp>
      <p:sp>
        <p:nvSpPr>
          <p:cNvPr id="3686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84D8AD1-DEEB-44D2-B545-56104B935A1B}" type="slidenum">
              <a:rPr lang="en-US" altLang="zh-CN" sz="1200">
                <a:latin typeface="Arial" charset="0"/>
              </a:rPr>
              <a:pPr algn="r"/>
              <a:t>30</a:t>
            </a:fld>
            <a:endParaRPr lang="en-US" altLang="zh-CN"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a:ln/>
        </p:spPr>
      </p:sp>
      <p:sp>
        <p:nvSpPr>
          <p:cNvPr id="38914" name="备注占位符 2"/>
          <p:cNvSpPr>
            <a:spLocks noGrp="1"/>
          </p:cNvSpPr>
          <p:nvPr>
            <p:ph type="body" idx="1"/>
          </p:nvPr>
        </p:nvSpPr>
        <p:spPr>
          <a:noFill/>
          <a:ln/>
        </p:spPr>
        <p:txBody>
          <a:bodyPr/>
          <a:lstStyle/>
          <a:p>
            <a:endParaRPr lang="zh-CN" altLang="en-US" smtClean="0">
              <a:ea typeface="宋体" charset="-122"/>
            </a:endParaRPr>
          </a:p>
        </p:txBody>
      </p:sp>
      <p:sp>
        <p:nvSpPr>
          <p:cNvPr id="3891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8CC57EA-4168-4FCC-A76C-A224CEA3A3E4}" type="slidenum">
              <a:rPr lang="en-US" altLang="zh-CN" sz="1200">
                <a:latin typeface="Arial" charset="0"/>
              </a:rPr>
              <a:pPr algn="r"/>
              <a:t>31</a:t>
            </a:fld>
            <a:endParaRPr lang="en-US" altLang="zh-CN"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a:ln/>
        </p:spPr>
      </p:sp>
      <p:sp>
        <p:nvSpPr>
          <p:cNvPr id="40962" name="备注占位符 2"/>
          <p:cNvSpPr>
            <a:spLocks noGrp="1"/>
          </p:cNvSpPr>
          <p:nvPr>
            <p:ph type="body" idx="1"/>
          </p:nvPr>
        </p:nvSpPr>
        <p:spPr>
          <a:noFill/>
          <a:ln/>
        </p:spPr>
        <p:txBody>
          <a:bodyPr/>
          <a:lstStyle/>
          <a:p>
            <a:endParaRPr lang="zh-CN" altLang="en-US" smtClean="0">
              <a:ea typeface="宋体" charset="-122"/>
            </a:endParaRPr>
          </a:p>
        </p:txBody>
      </p:sp>
      <p:sp>
        <p:nvSpPr>
          <p:cNvPr id="4096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2EC457-3C95-46A1-B3F7-2F1512FC6156}" type="slidenum">
              <a:rPr lang="en-US" altLang="zh-CN" sz="1200">
                <a:latin typeface="Arial" charset="0"/>
              </a:rPr>
              <a:pPr algn="r"/>
              <a:t>32</a:t>
            </a:fld>
            <a:endParaRPr lang="en-US" altLang="zh-CN"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a:ln/>
        </p:spPr>
      </p:sp>
      <p:sp>
        <p:nvSpPr>
          <p:cNvPr id="43010" name="备注占位符 2"/>
          <p:cNvSpPr>
            <a:spLocks noGrp="1"/>
          </p:cNvSpPr>
          <p:nvPr>
            <p:ph type="body" idx="1"/>
          </p:nvPr>
        </p:nvSpPr>
        <p:spPr>
          <a:noFill/>
          <a:ln/>
        </p:spPr>
        <p:txBody>
          <a:bodyPr/>
          <a:lstStyle/>
          <a:p>
            <a:endParaRPr lang="zh-CN" altLang="en-US" smtClean="0">
              <a:ea typeface="宋体" charset="-122"/>
            </a:endParaRPr>
          </a:p>
        </p:txBody>
      </p:sp>
      <p:sp>
        <p:nvSpPr>
          <p:cNvPr id="4301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C7E6FC-22AD-447B-8732-07F3C10994F8}" type="slidenum">
              <a:rPr lang="en-US" altLang="zh-CN" sz="1200">
                <a:latin typeface="Arial" charset="0"/>
              </a:rPr>
              <a:pPr algn="r"/>
              <a:t>34</a:t>
            </a:fld>
            <a:endParaRPr lang="en-US" altLang="zh-CN"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p:spPr>
      </p:sp>
      <p:sp>
        <p:nvSpPr>
          <p:cNvPr id="45058" name="备注占位符 2"/>
          <p:cNvSpPr>
            <a:spLocks noGrp="1"/>
          </p:cNvSpPr>
          <p:nvPr>
            <p:ph type="body" idx="1"/>
          </p:nvPr>
        </p:nvSpPr>
        <p:spPr>
          <a:noFill/>
          <a:ln/>
        </p:spPr>
        <p:txBody>
          <a:bodyPr/>
          <a:lstStyle/>
          <a:p>
            <a:endParaRPr lang="zh-CN" altLang="en-US" smtClean="0">
              <a:ea typeface="宋体" charset="-122"/>
            </a:endParaRPr>
          </a:p>
        </p:txBody>
      </p:sp>
      <p:sp>
        <p:nvSpPr>
          <p:cNvPr id="4505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C20297F-A365-4089-BC11-3A852F35303A}" type="slidenum">
              <a:rPr lang="en-US" altLang="zh-CN" sz="1200">
                <a:latin typeface="Arial" charset="0"/>
              </a:rPr>
              <a:pPr algn="r"/>
              <a:t>35</a:t>
            </a:fld>
            <a:endParaRPr lang="en-US" altLang="zh-CN"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a:ln/>
        </p:spPr>
      </p:sp>
      <p:sp>
        <p:nvSpPr>
          <p:cNvPr id="47106" name="备注占位符 2"/>
          <p:cNvSpPr>
            <a:spLocks noGrp="1"/>
          </p:cNvSpPr>
          <p:nvPr>
            <p:ph type="body" idx="1"/>
          </p:nvPr>
        </p:nvSpPr>
        <p:spPr>
          <a:noFill/>
          <a:ln/>
        </p:spPr>
        <p:txBody>
          <a:bodyPr/>
          <a:lstStyle/>
          <a:p>
            <a:endParaRPr lang="zh-CN" altLang="en-US" smtClean="0">
              <a:ea typeface="宋体" charset="-122"/>
            </a:endParaRPr>
          </a:p>
        </p:txBody>
      </p:sp>
      <p:sp>
        <p:nvSpPr>
          <p:cNvPr id="4710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3A1FB3-4F35-4C92-8128-A4DABD8DAFA5}" type="slidenum">
              <a:rPr lang="en-US" altLang="zh-CN" sz="1200">
                <a:latin typeface="Arial" charset="0"/>
              </a:rPr>
              <a:pPr algn="r"/>
              <a:t>36</a:t>
            </a:fld>
            <a:endParaRPr lang="en-US" altLang="zh-CN"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ln/>
        </p:spPr>
      </p:sp>
      <p:sp>
        <p:nvSpPr>
          <p:cNvPr id="49154" name="备注占位符 2"/>
          <p:cNvSpPr>
            <a:spLocks noGrp="1"/>
          </p:cNvSpPr>
          <p:nvPr>
            <p:ph type="body" idx="1"/>
          </p:nvPr>
        </p:nvSpPr>
        <p:spPr>
          <a:noFill/>
          <a:ln/>
        </p:spPr>
        <p:txBody>
          <a:bodyPr/>
          <a:lstStyle/>
          <a:p>
            <a:endParaRPr lang="zh-CN" altLang="en-US" smtClean="0">
              <a:ea typeface="宋体" charset="-122"/>
            </a:endParaRPr>
          </a:p>
        </p:txBody>
      </p:sp>
      <p:sp>
        <p:nvSpPr>
          <p:cNvPr id="4915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0036EA6-BA4F-40F7-A5BD-38ACF0E18BD2}" type="slidenum">
              <a:rPr lang="en-US" altLang="zh-CN" sz="1200">
                <a:latin typeface="Arial" charset="0"/>
              </a:rPr>
              <a:pPr algn="r"/>
              <a:t>37</a:t>
            </a:fld>
            <a:endParaRPr lang="en-US" altLang="zh-CN"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a:ln/>
        </p:spPr>
      </p:sp>
      <p:sp>
        <p:nvSpPr>
          <p:cNvPr id="51202" name="备注占位符 2"/>
          <p:cNvSpPr>
            <a:spLocks noGrp="1"/>
          </p:cNvSpPr>
          <p:nvPr>
            <p:ph type="body" idx="1"/>
          </p:nvPr>
        </p:nvSpPr>
        <p:spPr>
          <a:noFill/>
          <a:ln/>
        </p:spPr>
        <p:txBody>
          <a:bodyPr/>
          <a:lstStyle/>
          <a:p>
            <a:endParaRPr lang="zh-CN" altLang="en-US" smtClean="0">
              <a:ea typeface="宋体" charset="-122"/>
            </a:endParaRPr>
          </a:p>
        </p:txBody>
      </p:sp>
      <p:sp>
        <p:nvSpPr>
          <p:cNvPr id="5120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AE284F5-B3AB-4652-8AED-6A5C06E11C45}" type="slidenum">
              <a:rPr lang="en-US" altLang="zh-CN" sz="1200">
                <a:latin typeface="Arial" charset="0"/>
              </a:rPr>
              <a:pPr algn="r"/>
              <a:t>38</a:t>
            </a:fld>
            <a:endParaRPr lang="en-US" altLang="zh-CN"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TextEdit="1"/>
          </p:cNvSpPr>
          <p:nvPr>
            <p:ph type="sldImg"/>
          </p:nvPr>
        </p:nvSpPr>
        <p:spPr>
          <a:ln/>
        </p:spPr>
      </p:sp>
      <p:sp>
        <p:nvSpPr>
          <p:cNvPr id="53250" name="备注占位符 2"/>
          <p:cNvSpPr>
            <a:spLocks noGrp="1"/>
          </p:cNvSpPr>
          <p:nvPr>
            <p:ph type="body" idx="1"/>
          </p:nvPr>
        </p:nvSpPr>
        <p:spPr>
          <a:noFill/>
          <a:ln/>
        </p:spPr>
        <p:txBody>
          <a:bodyPr/>
          <a:lstStyle/>
          <a:p>
            <a:endParaRPr lang="zh-CN" altLang="en-US" smtClean="0">
              <a:ea typeface="宋体" charset="-122"/>
            </a:endParaRPr>
          </a:p>
        </p:txBody>
      </p:sp>
      <p:sp>
        <p:nvSpPr>
          <p:cNvPr id="5325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6C5EEB-9664-4634-9B08-776541D00E21}" type="slidenum">
              <a:rPr lang="en-US" altLang="zh-CN" sz="1200">
                <a:latin typeface="Arial" charset="0"/>
              </a:rPr>
              <a:pPr algn="r"/>
              <a:t>39</a:t>
            </a:fld>
            <a:endParaRPr lang="en-US" altLang="zh-CN"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p:spPr>
      </p:sp>
      <p:sp>
        <p:nvSpPr>
          <p:cNvPr id="12290" name="备注占位符 2"/>
          <p:cNvSpPr>
            <a:spLocks noGrp="1"/>
          </p:cNvSpPr>
          <p:nvPr>
            <p:ph type="body" idx="1"/>
          </p:nvPr>
        </p:nvSpPr>
        <p:spPr>
          <a:noFill/>
          <a:ln/>
        </p:spPr>
        <p:txBody>
          <a:bodyPr/>
          <a:lstStyle/>
          <a:p>
            <a:endParaRPr lang="zh-CN" altLang="en-US" smtClean="0">
              <a:ea typeface="宋体" charset="-122"/>
            </a:endParaRPr>
          </a:p>
        </p:txBody>
      </p:sp>
      <p:sp>
        <p:nvSpPr>
          <p:cNvPr id="12291" name="灯片编号占位符 3"/>
          <p:cNvSpPr>
            <a:spLocks noGrp="1"/>
          </p:cNvSpPr>
          <p:nvPr>
            <p:ph type="sldNum" sz="quarter" idx="5"/>
          </p:nvPr>
        </p:nvSpPr>
        <p:spPr>
          <a:noFill/>
        </p:spPr>
        <p:txBody>
          <a:bodyPr/>
          <a:lstStyle/>
          <a:p>
            <a:fld id="{B8100983-7487-46D0-B09B-498406BB3D86}" type="slidenum">
              <a:rPr lang="en-US" altLang="zh-CN" smtClean="0">
                <a:ea typeface="宋体" charset="-122"/>
              </a:rPr>
              <a:pPr/>
              <a:t>11</a:t>
            </a:fld>
            <a:endParaRPr lang="en-US" altLang="zh-CN" smtClean="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ln/>
        </p:spPr>
      </p:sp>
      <p:sp>
        <p:nvSpPr>
          <p:cNvPr id="55298" name="备注占位符 2"/>
          <p:cNvSpPr>
            <a:spLocks noGrp="1"/>
          </p:cNvSpPr>
          <p:nvPr>
            <p:ph type="body" idx="1"/>
          </p:nvPr>
        </p:nvSpPr>
        <p:spPr>
          <a:noFill/>
          <a:ln/>
        </p:spPr>
        <p:txBody>
          <a:bodyPr/>
          <a:lstStyle/>
          <a:p>
            <a:endParaRPr lang="zh-CN" altLang="en-US" smtClean="0">
              <a:ea typeface="宋体" charset="-122"/>
            </a:endParaRPr>
          </a:p>
        </p:txBody>
      </p:sp>
      <p:sp>
        <p:nvSpPr>
          <p:cNvPr id="5529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7F64C2-148B-4F68-BE16-0689E07BC7CD}" type="slidenum">
              <a:rPr lang="en-US" altLang="zh-CN" sz="1200">
                <a:latin typeface="Arial" charset="0"/>
              </a:rPr>
              <a:pPr algn="r"/>
              <a:t>40</a:t>
            </a:fld>
            <a:endParaRPr lang="en-US" altLang="zh-CN"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p:spPr>
      </p:sp>
      <p:sp>
        <p:nvSpPr>
          <p:cNvPr id="57346" name="备注占位符 2"/>
          <p:cNvSpPr>
            <a:spLocks noGrp="1"/>
          </p:cNvSpPr>
          <p:nvPr>
            <p:ph type="body" idx="1"/>
          </p:nvPr>
        </p:nvSpPr>
        <p:spPr>
          <a:noFill/>
          <a:ln/>
        </p:spPr>
        <p:txBody>
          <a:bodyPr/>
          <a:lstStyle/>
          <a:p>
            <a:endParaRPr lang="zh-CN" altLang="en-US" smtClean="0">
              <a:ea typeface="宋体" charset="-122"/>
            </a:endParaRPr>
          </a:p>
        </p:txBody>
      </p:sp>
      <p:sp>
        <p:nvSpPr>
          <p:cNvPr id="5734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4A7381C-8B8F-402A-A9F8-67DDE9998C9A}" type="slidenum">
              <a:rPr lang="en-US" altLang="zh-CN" sz="1200">
                <a:latin typeface="Arial" charset="0"/>
              </a:rPr>
              <a:pPr algn="r"/>
              <a:t>42</a:t>
            </a:fld>
            <a:endParaRPr lang="en-US" altLang="zh-CN"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a:ln/>
        </p:spPr>
      </p:sp>
      <p:sp>
        <p:nvSpPr>
          <p:cNvPr id="59394" name="备注占位符 2"/>
          <p:cNvSpPr>
            <a:spLocks noGrp="1"/>
          </p:cNvSpPr>
          <p:nvPr>
            <p:ph type="body" idx="1"/>
          </p:nvPr>
        </p:nvSpPr>
        <p:spPr>
          <a:noFill/>
          <a:ln/>
        </p:spPr>
        <p:txBody>
          <a:bodyPr/>
          <a:lstStyle/>
          <a:p>
            <a:endParaRPr lang="zh-CN" altLang="en-US" smtClean="0">
              <a:ea typeface="宋体" charset="-122"/>
            </a:endParaRPr>
          </a:p>
        </p:txBody>
      </p:sp>
      <p:sp>
        <p:nvSpPr>
          <p:cNvPr id="5939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1BCDFAE-9178-40AD-9D1D-23C7DE85C153}" type="slidenum">
              <a:rPr lang="en-US" altLang="zh-CN" sz="1200">
                <a:latin typeface="Arial" charset="0"/>
              </a:rPr>
              <a:pPr algn="r"/>
              <a:t>43</a:t>
            </a:fld>
            <a:endParaRPr lang="en-US" altLang="zh-CN" sz="120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noFill/>
          <a:ln/>
        </p:spPr>
        <p:txBody>
          <a:bodyPr/>
          <a:lstStyle/>
          <a:p>
            <a:endParaRPr lang="zh-CN" altLang="en-US" smtClean="0">
              <a:ea typeface="宋体" charset="-122"/>
            </a:endParaRPr>
          </a:p>
        </p:txBody>
      </p:sp>
      <p:sp>
        <p:nvSpPr>
          <p:cNvPr id="7578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62D8B2A-0A1A-46A7-AD7D-283DD05BFF0B}" type="slidenum">
              <a:rPr lang="en-US" altLang="zh-CN" sz="1200">
                <a:latin typeface="Arial" charset="0"/>
              </a:rPr>
              <a:pPr algn="r"/>
              <a:t>44</a:t>
            </a:fld>
            <a:endParaRPr lang="en-US" altLang="zh-CN"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p:spPr>
      </p:sp>
      <p:sp>
        <p:nvSpPr>
          <p:cNvPr id="61442" name="备注占位符 2"/>
          <p:cNvSpPr>
            <a:spLocks noGrp="1"/>
          </p:cNvSpPr>
          <p:nvPr>
            <p:ph type="body" idx="1"/>
          </p:nvPr>
        </p:nvSpPr>
        <p:spPr>
          <a:noFill/>
          <a:ln/>
        </p:spPr>
        <p:txBody>
          <a:bodyPr/>
          <a:lstStyle/>
          <a:p>
            <a:endParaRPr lang="zh-CN" altLang="en-US" smtClean="0">
              <a:ea typeface="宋体" charset="-122"/>
            </a:endParaRPr>
          </a:p>
        </p:txBody>
      </p:sp>
      <p:sp>
        <p:nvSpPr>
          <p:cNvPr id="6144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2AAE6A6-3DBF-4CF4-A436-9C36626A3649}" type="slidenum">
              <a:rPr lang="en-US" altLang="zh-CN" sz="1200">
                <a:latin typeface="Arial" charset="0"/>
              </a:rPr>
              <a:pPr algn="r"/>
              <a:t>45</a:t>
            </a:fld>
            <a:endParaRPr lang="en-US" altLang="zh-CN"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a:ln/>
        </p:spPr>
      </p:sp>
      <p:sp>
        <p:nvSpPr>
          <p:cNvPr id="63490" name="备注占位符 2"/>
          <p:cNvSpPr>
            <a:spLocks noGrp="1"/>
          </p:cNvSpPr>
          <p:nvPr>
            <p:ph type="body" idx="1"/>
          </p:nvPr>
        </p:nvSpPr>
        <p:spPr>
          <a:noFill/>
          <a:ln/>
        </p:spPr>
        <p:txBody>
          <a:bodyPr/>
          <a:lstStyle/>
          <a:p>
            <a:endParaRPr lang="zh-CN" altLang="en-US" smtClean="0">
              <a:ea typeface="宋体" charset="-122"/>
            </a:endParaRPr>
          </a:p>
        </p:txBody>
      </p:sp>
      <p:sp>
        <p:nvSpPr>
          <p:cNvPr id="6349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F954B64-DBB4-47AC-A051-7E6490ED337F}" type="slidenum">
              <a:rPr lang="en-US" altLang="zh-CN" sz="1200">
                <a:latin typeface="Arial" charset="0"/>
              </a:rPr>
              <a:pPr algn="r"/>
              <a:t>46</a:t>
            </a:fld>
            <a:endParaRPr lang="en-US" altLang="zh-CN"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a:ln/>
        </p:spPr>
      </p:sp>
      <p:sp>
        <p:nvSpPr>
          <p:cNvPr id="65538" name="备注占位符 2"/>
          <p:cNvSpPr>
            <a:spLocks noGrp="1"/>
          </p:cNvSpPr>
          <p:nvPr>
            <p:ph type="body" idx="1"/>
          </p:nvPr>
        </p:nvSpPr>
        <p:spPr>
          <a:noFill/>
          <a:ln/>
        </p:spPr>
        <p:txBody>
          <a:bodyPr/>
          <a:lstStyle/>
          <a:p>
            <a:endParaRPr lang="zh-CN" altLang="en-US" smtClean="0">
              <a:ea typeface="宋体" charset="-122"/>
            </a:endParaRPr>
          </a:p>
        </p:txBody>
      </p:sp>
      <p:sp>
        <p:nvSpPr>
          <p:cNvPr id="6553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0171C2-25A2-43BC-987E-4E1C28F26739}" type="slidenum">
              <a:rPr lang="en-US" altLang="zh-CN" sz="1200">
                <a:latin typeface="Arial" charset="0"/>
              </a:rPr>
              <a:pPr algn="r"/>
              <a:t>47</a:t>
            </a:fld>
            <a:endParaRPr lang="en-US" altLang="zh-CN" sz="12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a:ln/>
        </p:spPr>
        <p:txBody>
          <a:bodyPr/>
          <a:lstStyle/>
          <a:p>
            <a:endParaRPr lang="zh-CN" altLang="en-US" smtClean="0">
              <a:ea typeface="宋体" charset="-122"/>
            </a:endParaRPr>
          </a:p>
        </p:txBody>
      </p:sp>
      <p:sp>
        <p:nvSpPr>
          <p:cNvPr id="77828"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ADE2D0-2036-4891-A82B-2F82324215CC}" type="slidenum">
              <a:rPr lang="en-US" altLang="zh-CN" sz="1200">
                <a:latin typeface="Arial" charset="0"/>
              </a:rPr>
              <a:pPr algn="r"/>
              <a:t>48</a:t>
            </a:fld>
            <a:endParaRPr lang="en-US" altLang="zh-CN" sz="120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p:spPr>
        <p:txBody>
          <a:bodyPr/>
          <a:lstStyle/>
          <a:p>
            <a:endParaRPr lang="zh-CN" altLang="en-US" smtClean="0">
              <a:ea typeface="宋体" charset="-122"/>
            </a:endParaRPr>
          </a:p>
        </p:txBody>
      </p:sp>
      <p:sp>
        <p:nvSpPr>
          <p:cNvPr id="8602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F924530-5A2C-42E5-967B-C3D50B247576}" type="slidenum">
              <a:rPr lang="en-US" altLang="zh-CN" sz="1200">
                <a:latin typeface="Arial" charset="0"/>
              </a:rPr>
              <a:pPr algn="r"/>
              <a:t>50</a:t>
            </a:fld>
            <a:endParaRPr lang="en-US" altLang="zh-CN"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p:spPr>
      </p:sp>
      <p:sp>
        <p:nvSpPr>
          <p:cNvPr id="12290" name="备注占位符 2"/>
          <p:cNvSpPr>
            <a:spLocks noGrp="1"/>
          </p:cNvSpPr>
          <p:nvPr>
            <p:ph type="body" idx="1"/>
          </p:nvPr>
        </p:nvSpPr>
        <p:spPr>
          <a:noFill/>
          <a:ln/>
        </p:spPr>
        <p:txBody>
          <a:bodyPr/>
          <a:lstStyle/>
          <a:p>
            <a:endParaRPr lang="zh-CN" altLang="en-US" smtClean="0">
              <a:ea typeface="宋体" charset="-122"/>
            </a:endParaRPr>
          </a:p>
        </p:txBody>
      </p:sp>
      <p:sp>
        <p:nvSpPr>
          <p:cNvPr id="12291" name="灯片编号占位符 3"/>
          <p:cNvSpPr>
            <a:spLocks noGrp="1"/>
          </p:cNvSpPr>
          <p:nvPr>
            <p:ph type="sldNum" sz="quarter" idx="5"/>
          </p:nvPr>
        </p:nvSpPr>
        <p:spPr>
          <a:noFill/>
        </p:spPr>
        <p:txBody>
          <a:bodyPr/>
          <a:lstStyle/>
          <a:p>
            <a:fld id="{B8100983-7487-46D0-B09B-498406BB3D86}" type="slidenum">
              <a:rPr lang="en-US" altLang="zh-CN" smtClean="0">
                <a:ea typeface="宋体" charset="-122"/>
              </a:rPr>
              <a:pPr/>
              <a:t>12</a:t>
            </a:fld>
            <a:endParaRPr lang="en-US"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a:ln/>
        </p:spPr>
      </p:sp>
      <p:sp>
        <p:nvSpPr>
          <p:cNvPr id="14338" name="备注占位符 2"/>
          <p:cNvSpPr>
            <a:spLocks noGrp="1"/>
          </p:cNvSpPr>
          <p:nvPr>
            <p:ph type="body" idx="1"/>
          </p:nvPr>
        </p:nvSpPr>
        <p:spPr>
          <a:noFill/>
          <a:ln/>
        </p:spPr>
        <p:txBody>
          <a:bodyPr/>
          <a:lstStyle/>
          <a:p>
            <a:endParaRPr lang="zh-CN" altLang="en-US" smtClean="0">
              <a:ea typeface="宋体" charset="-122"/>
            </a:endParaRPr>
          </a:p>
        </p:txBody>
      </p:sp>
      <p:sp>
        <p:nvSpPr>
          <p:cNvPr id="14339" name="灯片编号占位符 3"/>
          <p:cNvSpPr>
            <a:spLocks noGrp="1"/>
          </p:cNvSpPr>
          <p:nvPr>
            <p:ph type="sldNum" sz="quarter" idx="5"/>
          </p:nvPr>
        </p:nvSpPr>
        <p:spPr>
          <a:noFill/>
        </p:spPr>
        <p:txBody>
          <a:bodyPr/>
          <a:lstStyle/>
          <a:p>
            <a:fld id="{76FA2174-CE5E-430C-A7FF-5E72BA8A4707}" type="slidenum">
              <a:rPr lang="en-US" altLang="zh-CN" smtClean="0">
                <a:ea typeface="宋体" charset="-122"/>
              </a:rPr>
              <a:pPr/>
              <a:t>13</a:t>
            </a:fld>
            <a:endParaRPr lang="en-US"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p:spPr>
      </p:sp>
      <p:sp>
        <p:nvSpPr>
          <p:cNvPr id="12290" name="备注占位符 2"/>
          <p:cNvSpPr>
            <a:spLocks noGrp="1"/>
          </p:cNvSpPr>
          <p:nvPr>
            <p:ph type="body" idx="1"/>
          </p:nvPr>
        </p:nvSpPr>
        <p:spPr>
          <a:noFill/>
          <a:ln/>
        </p:spPr>
        <p:txBody>
          <a:bodyPr/>
          <a:lstStyle/>
          <a:p>
            <a:endParaRPr lang="zh-CN" altLang="en-US" smtClean="0">
              <a:ea typeface="宋体" charset="-122"/>
            </a:endParaRPr>
          </a:p>
        </p:txBody>
      </p:sp>
      <p:sp>
        <p:nvSpPr>
          <p:cNvPr id="12291" name="灯片编号占位符 3"/>
          <p:cNvSpPr>
            <a:spLocks noGrp="1"/>
          </p:cNvSpPr>
          <p:nvPr>
            <p:ph type="sldNum" sz="quarter" idx="5"/>
          </p:nvPr>
        </p:nvSpPr>
        <p:spPr>
          <a:noFill/>
        </p:spPr>
        <p:txBody>
          <a:bodyPr/>
          <a:lstStyle/>
          <a:p>
            <a:fld id="{B8100983-7487-46D0-B09B-498406BB3D86}" type="slidenum">
              <a:rPr lang="en-US" altLang="zh-CN" smtClean="0">
                <a:ea typeface="宋体" charset="-122"/>
              </a:rPr>
              <a:pPr/>
              <a:t>14</a:t>
            </a:fld>
            <a:endParaRPr lang="en-US"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p:spPr>
      </p:sp>
      <p:sp>
        <p:nvSpPr>
          <p:cNvPr id="16386" name="备注占位符 2"/>
          <p:cNvSpPr>
            <a:spLocks noGrp="1"/>
          </p:cNvSpPr>
          <p:nvPr>
            <p:ph type="body" idx="1"/>
          </p:nvPr>
        </p:nvSpPr>
        <p:spPr>
          <a:noFill/>
          <a:ln/>
        </p:spPr>
        <p:txBody>
          <a:bodyPr/>
          <a:lstStyle/>
          <a:p>
            <a:endParaRPr lang="zh-CN" altLang="en-US" smtClean="0">
              <a:ea typeface="宋体" charset="-122"/>
            </a:endParaRPr>
          </a:p>
        </p:txBody>
      </p:sp>
      <p:sp>
        <p:nvSpPr>
          <p:cNvPr id="1638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3FDD033-E425-400A-9B71-51AEEE8E8653}" type="slidenum">
              <a:rPr lang="en-US" altLang="zh-CN" sz="1200">
                <a:latin typeface="Arial" charset="0"/>
              </a:rPr>
              <a:pPr algn="r"/>
              <a:t>15</a:t>
            </a:fld>
            <a:endParaRPr lang="en-US" altLang="zh-CN"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p:spPr>
      </p:sp>
      <p:sp>
        <p:nvSpPr>
          <p:cNvPr id="12290" name="备注占位符 2"/>
          <p:cNvSpPr>
            <a:spLocks noGrp="1"/>
          </p:cNvSpPr>
          <p:nvPr>
            <p:ph type="body" idx="1"/>
          </p:nvPr>
        </p:nvSpPr>
        <p:spPr>
          <a:noFill/>
          <a:ln/>
        </p:spPr>
        <p:txBody>
          <a:bodyPr/>
          <a:lstStyle/>
          <a:p>
            <a:endParaRPr lang="zh-CN" altLang="en-US" smtClean="0">
              <a:ea typeface="宋体" charset="-122"/>
            </a:endParaRPr>
          </a:p>
        </p:txBody>
      </p:sp>
      <p:sp>
        <p:nvSpPr>
          <p:cNvPr id="12291" name="灯片编号占位符 3"/>
          <p:cNvSpPr>
            <a:spLocks noGrp="1"/>
          </p:cNvSpPr>
          <p:nvPr>
            <p:ph type="sldNum" sz="quarter" idx="5"/>
          </p:nvPr>
        </p:nvSpPr>
        <p:spPr>
          <a:noFill/>
        </p:spPr>
        <p:txBody>
          <a:bodyPr/>
          <a:lstStyle/>
          <a:p>
            <a:fld id="{B8100983-7487-46D0-B09B-498406BB3D86}" type="slidenum">
              <a:rPr lang="en-US" altLang="zh-CN" smtClean="0">
                <a:ea typeface="宋体" charset="-122"/>
              </a:rPr>
              <a:pPr/>
              <a:t>16</a:t>
            </a:fld>
            <a:endParaRPr lang="en-US" altLang="zh-CN"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p:spPr>
      </p:sp>
      <p:sp>
        <p:nvSpPr>
          <p:cNvPr id="12290" name="备注占位符 2"/>
          <p:cNvSpPr>
            <a:spLocks noGrp="1"/>
          </p:cNvSpPr>
          <p:nvPr>
            <p:ph type="body" idx="1"/>
          </p:nvPr>
        </p:nvSpPr>
        <p:spPr>
          <a:noFill/>
          <a:ln/>
        </p:spPr>
        <p:txBody>
          <a:bodyPr/>
          <a:lstStyle/>
          <a:p>
            <a:endParaRPr lang="zh-CN" altLang="en-US" smtClean="0">
              <a:ea typeface="宋体" charset="-122"/>
            </a:endParaRPr>
          </a:p>
        </p:txBody>
      </p:sp>
      <p:sp>
        <p:nvSpPr>
          <p:cNvPr id="12291" name="灯片编号占位符 3"/>
          <p:cNvSpPr>
            <a:spLocks noGrp="1"/>
          </p:cNvSpPr>
          <p:nvPr>
            <p:ph type="sldNum" sz="quarter" idx="5"/>
          </p:nvPr>
        </p:nvSpPr>
        <p:spPr>
          <a:noFill/>
        </p:spPr>
        <p:txBody>
          <a:bodyPr/>
          <a:lstStyle/>
          <a:p>
            <a:fld id="{B8100983-7487-46D0-B09B-498406BB3D86}" type="slidenum">
              <a:rPr lang="en-US" altLang="zh-CN" smtClean="0">
                <a:ea typeface="宋体" charset="-122"/>
              </a:rPr>
              <a:pPr/>
              <a:t>17</a:t>
            </a:fld>
            <a:endParaRPr lang="en-US"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PPT C 16-9(not thing).jpg"/>
          <p:cNvPicPr>
            <a:picLocks noChangeAspect="1"/>
          </p:cNvPicPr>
          <p:nvPr/>
        </p:nvPicPr>
        <p:blipFill>
          <a:blip r:embed="rId2"/>
          <a:srcRect/>
          <a:stretch>
            <a:fillRect/>
          </a:stretch>
        </p:blipFill>
        <p:spPr bwMode="auto">
          <a:xfrm>
            <a:off x="0" y="0"/>
            <a:ext cx="9144000" cy="5141913"/>
          </a:xfrm>
          <a:prstGeom prst="rect">
            <a:avLst/>
          </a:prstGeom>
          <a:noFill/>
          <a:ln w="9525">
            <a:noFill/>
            <a:miter lim="800000"/>
            <a:headEnd/>
            <a:tailEnd/>
          </a:ln>
        </p:spPr>
      </p:pic>
      <p:pic>
        <p:nvPicPr>
          <p:cNvPr id="5" name="图片 6" descr="20120325大品牌Logo.png"/>
          <p:cNvPicPr>
            <a:picLocks noChangeAspect="1"/>
          </p:cNvPicPr>
          <p:nvPr userDrawn="1"/>
        </p:nvPicPr>
        <p:blipFill>
          <a:blip r:embed="rId3"/>
          <a:srcRect/>
          <a:stretch>
            <a:fillRect/>
          </a:stretch>
        </p:blipFill>
        <p:spPr bwMode="auto">
          <a:xfrm>
            <a:off x="6659563" y="339725"/>
            <a:ext cx="1873250" cy="465138"/>
          </a:xfrm>
          <a:prstGeom prst="rect">
            <a:avLst/>
          </a:prstGeom>
          <a:noFill/>
          <a:ln w="9525">
            <a:noFill/>
            <a:miter lim="800000"/>
            <a:headEnd/>
            <a:tailEnd/>
          </a:ln>
        </p:spPr>
      </p:pic>
      <p:sp>
        <p:nvSpPr>
          <p:cNvPr id="6" name="Rectangle 37"/>
          <p:cNvSpPr>
            <a:spLocks/>
          </p:cNvSpPr>
          <p:nvPr userDrawn="1"/>
        </p:nvSpPr>
        <p:spPr bwMode="auto">
          <a:xfrm>
            <a:off x="184150" y="4767263"/>
            <a:ext cx="2874963" cy="304800"/>
          </a:xfrm>
          <a:prstGeom prst="rect">
            <a:avLst/>
          </a:prstGeom>
          <a:noFill/>
          <a:ln>
            <a:noFill/>
          </a:ln>
          <a:extLst/>
        </p:spPr>
        <p:txBody>
          <a:bodyPr lIns="0" tIns="0" rIns="0" bIns="0" anchor="ctr"/>
          <a:lstStyle/>
          <a:p>
            <a:pPr>
              <a:defRPr/>
            </a:pPr>
            <a:r>
              <a:rPr lang="zh-CN" altLang="en-US" sz="90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dirty="0">
                <a:solidFill>
                  <a:srgbClr val="4D4D4D"/>
                </a:solidFill>
                <a:latin typeface="微软雅黑" pitchFamily="34" charset="-122"/>
                <a:ea typeface="微软雅黑" pitchFamily="34" charset="-122"/>
                <a:cs typeface="微软雅黑"/>
                <a:sym typeface="Helvetica Neue" charset="0"/>
              </a:rPr>
              <a:t>©1993-2012</a:t>
            </a:r>
            <a:r>
              <a:rPr lang="zh-CN" altLang="en-US" sz="900" dirty="0">
                <a:solidFill>
                  <a:srgbClr val="4D4D4D"/>
                </a:solidFill>
                <a:latin typeface="微软雅黑" pitchFamily="34" charset="-122"/>
                <a:ea typeface="微软雅黑" pitchFamily="34" charset="-122"/>
                <a:cs typeface="微软雅黑"/>
                <a:sym typeface="Microsoft YaHei Bold" charset="0"/>
              </a:rPr>
              <a:t>金蝶软件（中国）有限公司</a:t>
            </a:r>
          </a:p>
        </p:txBody>
      </p:sp>
      <p:sp>
        <p:nvSpPr>
          <p:cNvPr id="2" name="标题 1"/>
          <p:cNvSpPr>
            <a:spLocks noGrp="1"/>
          </p:cNvSpPr>
          <p:nvPr>
            <p:ph type="ctrTitle"/>
          </p:nvPr>
        </p:nvSpPr>
        <p:spPr>
          <a:xfrm>
            <a:off x="760040" y="1206388"/>
            <a:ext cx="7772400" cy="857514"/>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2355726"/>
            <a:ext cx="2864152" cy="1022626"/>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descr="卷页.png"/>
          <p:cNvPicPr>
            <a:picLocks noChangeAspect="1"/>
          </p:cNvPicPr>
          <p:nvPr/>
        </p:nvPicPr>
        <p:blipFill>
          <a:blip r:embed="rId2"/>
          <a:stretch>
            <a:fillRect/>
          </a:stretch>
        </p:blipFill>
        <p:spPr>
          <a:xfrm>
            <a:off x="0" y="0"/>
            <a:ext cx="9144000" cy="520700"/>
          </a:xfrm>
          <a:prstGeom prst="rect">
            <a:avLst/>
          </a:prstGeom>
          <a:effectLst>
            <a:outerShdw blurRad="50800" dist="38100" dir="6000000" sx="101000" sy="101000" algn="tl" rotWithShape="0">
              <a:prstClr val="black">
                <a:alpha val="40000"/>
              </a:prstClr>
            </a:outerShdw>
          </a:effectLst>
        </p:spPr>
      </p:pic>
      <p:grpSp>
        <p:nvGrpSpPr>
          <p:cNvPr id="5" name="组合 4"/>
          <p:cNvGrpSpPr>
            <a:grpSpLocks/>
          </p:cNvGrpSpPr>
          <p:nvPr userDrawn="1"/>
        </p:nvGrpSpPr>
        <p:grpSpPr bwMode="auto">
          <a:xfrm>
            <a:off x="7431088" y="4576763"/>
            <a:ext cx="1300162" cy="635000"/>
            <a:chOff x="6559883" y="4147099"/>
            <a:chExt cx="2316937" cy="1132002"/>
          </a:xfrm>
        </p:grpSpPr>
        <p:pic>
          <p:nvPicPr>
            <p:cNvPr id="6" name="图片 11" descr="PPT C Lego.png"/>
            <p:cNvPicPr>
              <a:picLocks noChangeAspect="1"/>
            </p:cNvPicPr>
            <p:nvPr/>
          </p:nvPicPr>
          <p:blipFill>
            <a:blip r:embed="rId3"/>
            <a:srcRect/>
            <a:stretch>
              <a:fillRect/>
            </a:stretch>
          </p:blipFill>
          <p:spPr bwMode="auto">
            <a:xfrm>
              <a:off x="7366005" y="4172857"/>
              <a:ext cx="1510815" cy="1106244"/>
            </a:xfrm>
            <a:prstGeom prst="rect">
              <a:avLst/>
            </a:prstGeom>
            <a:noFill/>
            <a:ln w="9525">
              <a:noFill/>
              <a:miter lim="800000"/>
              <a:headEnd/>
              <a:tailEnd/>
            </a:ln>
          </p:spPr>
        </p:pic>
        <p:pic>
          <p:nvPicPr>
            <p:cNvPr id="7" name="图片 3" descr="PPT C-orange.png"/>
            <p:cNvPicPr>
              <a:picLocks noChangeAspect="1"/>
            </p:cNvPicPr>
            <p:nvPr/>
          </p:nvPicPr>
          <p:blipFill>
            <a:blip r:embed="rId4"/>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9" descr="0310金蝶品牌下属logo-00.png"/>
          <p:cNvPicPr>
            <a:picLocks noChangeAspect="1"/>
          </p:cNvPicPr>
          <p:nvPr userDrawn="1"/>
        </p:nvPicPr>
        <p:blipFill>
          <a:blip r:embed="rId5"/>
          <a:srcRect l="6183" t="8817" r="33315" b="79649"/>
          <a:stretch>
            <a:fillRect/>
          </a:stretch>
        </p:blipFill>
        <p:spPr bwMode="auto">
          <a:xfrm>
            <a:off x="7545388" y="111125"/>
            <a:ext cx="1130300" cy="296863"/>
          </a:xfrm>
          <a:prstGeom prst="rect">
            <a:avLst/>
          </a:prstGeom>
          <a:noFill/>
          <a:ln w="9525">
            <a:noFill/>
            <a:miter lim="800000"/>
            <a:headEnd/>
            <a:tailEnd/>
          </a:ln>
        </p:spPr>
      </p:pic>
      <p:sp>
        <p:nvSpPr>
          <p:cNvPr id="3" name="内容占位符 2"/>
          <p:cNvSpPr>
            <a:spLocks noGrp="1"/>
          </p:cNvSpPr>
          <p:nvPr>
            <p:ph idx="1"/>
          </p:nvPr>
        </p:nvSpPr>
        <p:spPr>
          <a:xfrm>
            <a:off x="203199" y="741973"/>
            <a:ext cx="8673616" cy="3852651"/>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defRPr sz="1800" b="0" i="0">
                <a:solidFill>
                  <a:schemeClr val="tx1">
                    <a:lumMod val="85000"/>
                    <a:lumOff val="15000"/>
                  </a:schemeClr>
                </a:solidFill>
                <a:latin typeface="微软雅黑"/>
                <a:ea typeface="微软雅黑"/>
                <a:cs typeface="微软雅黑"/>
              </a:defRPr>
            </a:lvl2pPr>
            <a:lvl3pPr>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203199" y="1"/>
            <a:ext cx="7228656" cy="520095"/>
          </a:xfrm>
        </p:spPr>
        <p:txBody>
          <a:bodyPr>
            <a:normAutofit/>
          </a:bodyPr>
          <a:lstStyle>
            <a:lvl1pPr algn="l">
              <a:defRPr sz="24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4799013"/>
            <a:ext cx="617538" cy="242887"/>
          </a:xfrm>
        </p:spPr>
        <p:txBody>
          <a:bodyPr/>
          <a:lstStyle>
            <a:lvl1pPr>
              <a:defRPr/>
            </a:lvl1pPr>
          </a:lstStyle>
          <a:p>
            <a:pPr>
              <a:defRPr/>
            </a:pPr>
            <a:fld id="{3E301E9E-EE6D-4970-9FB3-DE43B5519D84}"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1" descr="PPT C 16-9(not thing).jpg"/>
          <p:cNvPicPr>
            <a:picLocks noChangeAspect="1"/>
          </p:cNvPicPr>
          <p:nvPr/>
        </p:nvPicPr>
        <p:blipFill>
          <a:blip r:embed="rId2"/>
          <a:srcRect/>
          <a:stretch>
            <a:fillRect/>
          </a:stretch>
        </p:blipFill>
        <p:spPr bwMode="auto">
          <a:xfrm>
            <a:off x="0" y="0"/>
            <a:ext cx="9147175" cy="5143500"/>
          </a:xfrm>
          <a:prstGeom prst="rect">
            <a:avLst/>
          </a:prstGeom>
          <a:noFill/>
          <a:ln w="9525">
            <a:noFill/>
            <a:miter lim="800000"/>
            <a:headEnd/>
            <a:tailEnd/>
          </a:ln>
        </p:spPr>
      </p:pic>
      <p:sp>
        <p:nvSpPr>
          <p:cNvPr id="3" name="Rectangle 4"/>
          <p:cNvSpPr>
            <a:spLocks/>
          </p:cNvSpPr>
          <p:nvPr/>
        </p:nvSpPr>
        <p:spPr bwMode="auto">
          <a:xfrm>
            <a:off x="4395788" y="1363663"/>
            <a:ext cx="2020887" cy="738187"/>
          </a:xfrm>
          <a:prstGeom prst="rect">
            <a:avLst/>
          </a:prstGeom>
          <a:noFill/>
          <a:ln>
            <a:noFill/>
          </a:ln>
          <a:extLst/>
        </p:spPr>
        <p:txBody>
          <a:bodyPr wrap="none" lIns="0" tIns="0" rIns="0" bIns="0" anchor="ctr">
            <a:spAutoFit/>
          </a:bodyPr>
          <a:lstStyle/>
          <a:p>
            <a:pPr>
              <a:defRPr/>
            </a:pPr>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4" name="Rectangle 5"/>
          <p:cNvSpPr>
            <a:spLocks/>
          </p:cNvSpPr>
          <p:nvPr/>
        </p:nvSpPr>
        <p:spPr bwMode="auto">
          <a:xfrm>
            <a:off x="3924300" y="2116138"/>
            <a:ext cx="1020763" cy="277812"/>
          </a:xfrm>
          <a:prstGeom prst="rect">
            <a:avLst/>
          </a:prstGeom>
          <a:noFill/>
          <a:ln>
            <a:noFill/>
          </a:ln>
          <a:extLst/>
        </p:spPr>
        <p:txBody>
          <a:bodyPr wrap="none" lIns="0" tIns="0" rIns="0" bIns="0" anchor="ctr">
            <a:spAutoFit/>
          </a:bodyPr>
          <a:lstStyle/>
          <a:p>
            <a:pPr>
              <a:defRPr/>
            </a:pPr>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5" name="Rectangle 6"/>
          <p:cNvSpPr>
            <a:spLocks/>
          </p:cNvSpPr>
          <p:nvPr/>
        </p:nvSpPr>
        <p:spPr bwMode="auto">
          <a:xfrm>
            <a:off x="3365500" y="1201738"/>
            <a:ext cx="923925" cy="554037"/>
          </a:xfrm>
          <a:prstGeom prst="rect">
            <a:avLst/>
          </a:prstGeom>
          <a:noFill/>
          <a:ln>
            <a:noFill/>
          </a:ln>
          <a:extLst/>
        </p:spPr>
        <p:txBody>
          <a:bodyPr wrap="none" lIns="0" tIns="0" rIns="0" bIns="0" anchor="ctr">
            <a:spAutoFit/>
          </a:bodyPr>
          <a:lstStyle/>
          <a:p>
            <a:pPr>
              <a:defRPr/>
            </a:pPr>
            <a:r>
              <a:rPr lang="zh-CN" altLang="en-US" sz="3600" dirty="0">
                <a:solidFill>
                  <a:srgbClr val="343434"/>
                </a:solidFill>
                <a:latin typeface="Arial" charset="0"/>
                <a:sym typeface="Arial" charset="0"/>
              </a:rPr>
              <a:t>感謝</a:t>
            </a:r>
          </a:p>
        </p:txBody>
      </p:sp>
      <p:sp>
        <p:nvSpPr>
          <p:cNvPr id="6" name="Rectangle 7"/>
          <p:cNvSpPr>
            <a:spLocks/>
          </p:cNvSpPr>
          <p:nvPr/>
        </p:nvSpPr>
        <p:spPr bwMode="auto">
          <a:xfrm>
            <a:off x="5072063" y="2024063"/>
            <a:ext cx="1231900" cy="738187"/>
          </a:xfrm>
          <a:prstGeom prst="rect">
            <a:avLst/>
          </a:prstGeom>
          <a:noFill/>
          <a:ln>
            <a:noFill/>
          </a:ln>
          <a:extLst/>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7" name="Rectangle 8"/>
          <p:cNvSpPr>
            <a:spLocks/>
          </p:cNvSpPr>
          <p:nvPr/>
        </p:nvSpPr>
        <p:spPr bwMode="auto">
          <a:xfrm>
            <a:off x="5278438" y="1262063"/>
            <a:ext cx="1025525" cy="246062"/>
          </a:xfrm>
          <a:prstGeom prst="rect">
            <a:avLst/>
          </a:prstGeom>
          <a:noFill/>
          <a:ln>
            <a:noFill/>
          </a:ln>
          <a:extLst/>
        </p:spPr>
        <p:txBody>
          <a:bodyPr wrap="none" lIns="0" tIns="0" rIns="0" bIns="0" anchor="ctr">
            <a:spAutoFit/>
          </a:bodyPr>
          <a:lstStyle/>
          <a:p>
            <a:pPr>
              <a:defRPr/>
            </a:pPr>
            <a:r>
              <a:rPr lang="zh-CN" altLang="en-US" sz="1600" dirty="0">
                <a:solidFill>
                  <a:srgbClr val="9A9A9A"/>
                </a:solidFill>
                <a:latin typeface="Arial" charset="0"/>
                <a:sym typeface="Arial" charset="0"/>
              </a:rPr>
              <a:t>ありがとう</a:t>
            </a:r>
          </a:p>
        </p:txBody>
      </p:sp>
      <p:sp>
        <p:nvSpPr>
          <p:cNvPr id="8" name="Rectangle 9"/>
          <p:cNvSpPr>
            <a:spLocks/>
          </p:cNvSpPr>
          <p:nvPr/>
        </p:nvSpPr>
        <p:spPr bwMode="auto">
          <a:xfrm>
            <a:off x="3365500" y="1801813"/>
            <a:ext cx="850900" cy="307975"/>
          </a:xfrm>
          <a:prstGeom prst="rect">
            <a:avLst/>
          </a:prstGeom>
          <a:noFill/>
          <a:ln>
            <a:noFill/>
          </a:ln>
          <a:extLst/>
        </p:spPr>
        <p:txBody>
          <a:bodyPr wrap="none" lIns="0" tIns="0" rIns="0" bIns="0" anchor="ctr">
            <a:spAutoFit/>
          </a:bodyPr>
          <a:lstStyle/>
          <a:p>
            <a:pPr>
              <a:defRPr/>
            </a:pPr>
            <a:r>
              <a:rPr lang="en-US" altLang="zh-CN">
                <a:solidFill>
                  <a:srgbClr val="9A9A9A"/>
                </a:solidFill>
                <a:latin typeface="Arial" charset="0"/>
                <a:ea typeface="Thonburi"/>
                <a:cs typeface="Thonburi"/>
                <a:sym typeface="Arial" charset="0"/>
              </a:rPr>
              <a:t>ขอบคุณ</a:t>
            </a:r>
          </a:p>
        </p:txBody>
      </p:sp>
      <p:sp>
        <p:nvSpPr>
          <p:cNvPr id="9" name="Rectangle 37"/>
          <p:cNvSpPr>
            <a:spLocks/>
          </p:cNvSpPr>
          <p:nvPr/>
        </p:nvSpPr>
        <p:spPr bwMode="auto">
          <a:xfrm>
            <a:off x="184150" y="4767263"/>
            <a:ext cx="2874963" cy="304800"/>
          </a:xfrm>
          <a:prstGeom prst="rect">
            <a:avLst/>
          </a:prstGeom>
          <a:noFill/>
          <a:ln>
            <a:noFill/>
          </a:ln>
          <a:extLst/>
        </p:spPr>
        <p:txBody>
          <a:bodyPr lIns="0" tIns="0" rIns="0" bIns="0" anchor="ctr"/>
          <a:lstStyle/>
          <a:p>
            <a:pPr>
              <a:defRPr/>
            </a:pPr>
            <a:r>
              <a:rPr lang="zh-CN" altLang="en-US" sz="90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dirty="0">
                <a:solidFill>
                  <a:srgbClr val="4D4D4D"/>
                </a:solidFill>
                <a:latin typeface="微软雅黑" pitchFamily="34" charset="-122"/>
                <a:ea typeface="微软雅黑" pitchFamily="34" charset="-122"/>
                <a:cs typeface="微软雅黑"/>
                <a:sym typeface="Helvetica Neue" charset="0"/>
              </a:rPr>
              <a:t>©1993-2012</a:t>
            </a:r>
            <a:r>
              <a:rPr lang="zh-CN" altLang="en-US" sz="900" dirty="0">
                <a:solidFill>
                  <a:srgbClr val="4D4D4D"/>
                </a:solidFill>
                <a:latin typeface="微软雅黑" pitchFamily="34" charset="-122"/>
                <a:ea typeface="微软雅黑" pitchFamily="34" charset="-122"/>
                <a:cs typeface="微软雅黑"/>
                <a:sym typeface="Microsoft YaHei Bold" charset="0"/>
              </a:rPr>
              <a:t>金蝶软件（中国）有限公司</a:t>
            </a:r>
          </a:p>
        </p:txBody>
      </p:sp>
      <p:pic>
        <p:nvPicPr>
          <p:cNvPr id="10" name="图片 14" descr="20120325大品牌Logo.png"/>
          <p:cNvPicPr>
            <a:picLocks noChangeAspect="1"/>
          </p:cNvPicPr>
          <p:nvPr userDrawn="1"/>
        </p:nvPicPr>
        <p:blipFill>
          <a:blip r:embed="rId3"/>
          <a:srcRect/>
          <a:stretch>
            <a:fillRect/>
          </a:stretch>
        </p:blipFill>
        <p:spPr bwMode="auto">
          <a:xfrm>
            <a:off x="6540500" y="363538"/>
            <a:ext cx="1795463" cy="447675"/>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D4A31A83-4C28-457B-AD40-CF8C97178506}" type="datetimeFigureOut">
              <a:rPr lang="zh-CN" altLang="en-US"/>
              <a:pPr>
                <a:defRPr/>
              </a:pPr>
              <a:t>2017-05-13</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kumimoji="1" sz="1200">
                <a:solidFill>
                  <a:schemeClr val="tx1">
                    <a:tint val="75000"/>
                  </a:schemeClr>
                </a:solidFill>
              </a:defRPr>
            </a:lvl1pPr>
          </a:lstStyle>
          <a:p>
            <a:pPr>
              <a:defRPr/>
            </a:pPr>
            <a:fld id="{E547CD0F-8EF6-4EE0-AB51-3F5D00DAD24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宋体" charset="-122"/>
        </a:defRPr>
      </a:lvl2pPr>
      <a:lvl3pPr algn="ctr" defTabSz="457200" rtl="0" eaLnBrk="0" fontAlgn="base" hangingPunct="0">
        <a:spcBef>
          <a:spcPct val="0"/>
        </a:spcBef>
        <a:spcAft>
          <a:spcPct val="0"/>
        </a:spcAft>
        <a:defRPr sz="4400">
          <a:solidFill>
            <a:schemeClr val="tx1"/>
          </a:solidFill>
          <a:latin typeface="Calibri" pitchFamily="34" charset="0"/>
          <a:ea typeface="宋体" charset="-122"/>
        </a:defRPr>
      </a:lvl3pPr>
      <a:lvl4pPr algn="ctr" defTabSz="457200" rtl="0" eaLnBrk="0" fontAlgn="base" hangingPunct="0">
        <a:spcBef>
          <a:spcPct val="0"/>
        </a:spcBef>
        <a:spcAft>
          <a:spcPct val="0"/>
        </a:spcAft>
        <a:defRPr sz="4400">
          <a:solidFill>
            <a:schemeClr val="tx1"/>
          </a:solidFill>
          <a:latin typeface="Calibri" pitchFamily="34" charset="0"/>
          <a:ea typeface="宋体" charset="-122"/>
        </a:defRPr>
      </a:lvl4pPr>
      <a:lvl5pPr algn="ctr" defTabSz="457200" rtl="0" eaLnBrk="0" fontAlgn="base" hangingPunct="0">
        <a:spcBef>
          <a:spcPct val="0"/>
        </a:spcBef>
        <a:spcAft>
          <a:spcPct val="0"/>
        </a:spcAft>
        <a:defRPr sz="4400">
          <a:solidFill>
            <a:schemeClr val="tx1"/>
          </a:solidFill>
          <a:latin typeface="Calibri" pitchFamily="34" charset="0"/>
          <a:ea typeface="宋体" charset="-122"/>
        </a:defRPr>
      </a:lvl5pPr>
      <a:lvl6pPr marL="457200" algn="ctr" defTabSz="457200" rtl="0" fontAlgn="base">
        <a:spcBef>
          <a:spcPct val="0"/>
        </a:spcBef>
        <a:spcAft>
          <a:spcPct val="0"/>
        </a:spcAft>
        <a:defRPr sz="4400">
          <a:solidFill>
            <a:schemeClr val="tx1"/>
          </a:solidFill>
          <a:latin typeface="Calibri" pitchFamily="34" charset="0"/>
          <a:ea typeface="宋体" charset="-122"/>
        </a:defRPr>
      </a:lvl6pPr>
      <a:lvl7pPr marL="914400" algn="ctr" defTabSz="457200" rtl="0" fontAlgn="base">
        <a:spcBef>
          <a:spcPct val="0"/>
        </a:spcBef>
        <a:spcAft>
          <a:spcPct val="0"/>
        </a:spcAft>
        <a:defRPr sz="4400">
          <a:solidFill>
            <a:schemeClr val="tx1"/>
          </a:solidFill>
          <a:latin typeface="Calibri" pitchFamily="34" charset="0"/>
          <a:ea typeface="宋体" charset="-122"/>
        </a:defRPr>
      </a:lvl7pPr>
      <a:lvl8pPr marL="1371600" algn="ctr" defTabSz="457200" rtl="0" fontAlgn="base">
        <a:spcBef>
          <a:spcPct val="0"/>
        </a:spcBef>
        <a:spcAft>
          <a:spcPct val="0"/>
        </a:spcAft>
        <a:defRPr sz="4400">
          <a:solidFill>
            <a:schemeClr val="tx1"/>
          </a:solidFill>
          <a:latin typeface="Calibri" pitchFamily="34" charset="0"/>
          <a:ea typeface="宋体" charset="-122"/>
        </a:defRPr>
      </a:lvl8pPr>
      <a:lvl9pPr marL="1828800" algn="ctr" defTabSz="457200"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png"/><Relationship Id="rId7"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0310金蝶品牌下属logo-00.png"/>
          <p:cNvPicPr>
            <a:picLocks noChangeAspect="1"/>
          </p:cNvPicPr>
          <p:nvPr/>
        </p:nvPicPr>
        <p:blipFill rotWithShape="1">
          <a:blip r:embed="rId2" cstate="email">
            <a:extLst/>
          </a:blip>
          <a:srcRect l="2946" t="-5761" r="-2946" b="5761"/>
          <a:stretch/>
        </p:blipFill>
        <p:spPr>
          <a:xfrm>
            <a:off x="3275856" y="583873"/>
            <a:ext cx="1015945" cy="772020"/>
          </a:xfrm>
          <a:prstGeom prst="plaque">
            <a:avLst/>
          </a:prstGeom>
        </p:spPr>
      </p:pic>
      <p:sp>
        <p:nvSpPr>
          <p:cNvPr id="7170" name="Rectangle 19"/>
          <p:cNvSpPr>
            <a:spLocks noChangeArrowheads="1"/>
          </p:cNvSpPr>
          <p:nvPr/>
        </p:nvSpPr>
        <p:spPr bwMode="auto">
          <a:xfrm>
            <a:off x="0" y="1006475"/>
            <a:ext cx="9144000" cy="1295400"/>
          </a:xfrm>
          <a:prstGeom prst="rect">
            <a:avLst/>
          </a:prstGeom>
          <a:noFill/>
          <a:ln w="9525">
            <a:noFill/>
            <a:miter lim="800000"/>
            <a:headEnd/>
            <a:tailEnd/>
          </a:ln>
        </p:spPr>
        <p:txBody>
          <a:bodyPr anchor="ctr"/>
          <a:lstStyle/>
          <a:p>
            <a:pPr algn="ctr" eaLnBrk="0" hangingPunct="0"/>
            <a:endParaRPr lang="zh-CN" altLang="en-US" sz="1800">
              <a:solidFill>
                <a:srgbClr val="00549A"/>
              </a:solidFill>
              <a:latin typeface="Arial Black" pitchFamily="34" charset="0"/>
              <a:ea typeface="微软雅黑" pitchFamily="34" charset="-122"/>
            </a:endParaRPr>
          </a:p>
        </p:txBody>
      </p:sp>
      <p:sp>
        <p:nvSpPr>
          <p:cNvPr id="7171" name="Rectangle 21"/>
          <p:cNvSpPr>
            <a:spLocks noChangeArrowheads="1"/>
          </p:cNvSpPr>
          <p:nvPr/>
        </p:nvSpPr>
        <p:spPr bwMode="auto">
          <a:xfrm>
            <a:off x="6012160" y="3182144"/>
            <a:ext cx="3000375" cy="792162"/>
          </a:xfrm>
          <a:prstGeom prst="rect">
            <a:avLst/>
          </a:prstGeom>
          <a:noFill/>
          <a:ln w="9525">
            <a:noFill/>
            <a:miter lim="800000"/>
            <a:headEnd/>
            <a:tailEnd/>
          </a:ln>
        </p:spPr>
        <p:txBody>
          <a:bodyPr/>
          <a:lstStyle/>
          <a:p>
            <a:pPr marL="342900" indent="-342900" eaLnBrk="0" hangingPunct="0">
              <a:spcBef>
                <a:spcPct val="20000"/>
              </a:spcBef>
              <a:buClr>
                <a:srgbClr val="003399"/>
              </a:buClr>
              <a:buSzPct val="80000"/>
              <a:buFont typeface="Wingdings" pitchFamily="2" charset="2"/>
              <a:buNone/>
            </a:pPr>
            <a:r>
              <a:rPr lang="zh-CN" altLang="en-US" sz="1600" dirty="0" smtClean="0">
                <a:latin typeface="微软雅黑" pitchFamily="34" charset="-122"/>
                <a:ea typeface="微软雅黑" pitchFamily="34" charset="-122"/>
              </a:rPr>
              <a:t>张一君</a:t>
            </a:r>
            <a:endParaRPr lang="en-US" altLang="zh-CN" sz="1600" dirty="0">
              <a:latin typeface="微软雅黑" pitchFamily="34" charset="-122"/>
              <a:ea typeface="微软雅黑" pitchFamily="34" charset="-122"/>
            </a:endParaRPr>
          </a:p>
          <a:p>
            <a:pPr marL="342900" indent="-342900" eaLnBrk="0" hangingPunct="0">
              <a:spcBef>
                <a:spcPct val="20000"/>
              </a:spcBef>
              <a:buClr>
                <a:srgbClr val="003399"/>
              </a:buClr>
              <a:buSzPct val="80000"/>
              <a:buFont typeface="Wingdings" pitchFamily="2" charset="2"/>
              <a:buNone/>
            </a:pPr>
            <a:endParaRPr lang="zh-CN" altLang="en-US" dirty="0">
              <a:latin typeface="黑体" pitchFamily="49" charset="-122"/>
              <a:ea typeface="微软雅黑" pitchFamily="34" charset="-122"/>
            </a:endParaRPr>
          </a:p>
        </p:txBody>
      </p:sp>
      <p:sp>
        <p:nvSpPr>
          <p:cNvPr id="7172" name="标题 1"/>
          <p:cNvSpPr>
            <a:spLocks noGrp="1"/>
          </p:cNvSpPr>
          <p:nvPr>
            <p:ph type="ctrTitle"/>
          </p:nvPr>
        </p:nvSpPr>
        <p:spPr>
          <a:xfrm>
            <a:off x="285750" y="1500188"/>
            <a:ext cx="8461375" cy="857250"/>
          </a:xfrm>
        </p:spPr>
        <p:txBody>
          <a:bodyPr/>
          <a:lstStyle/>
          <a:p>
            <a:r>
              <a:rPr lang="zh-CN" altLang="en-US" sz="3600" b="1" smtClean="0">
                <a:solidFill>
                  <a:srgbClr val="0D86FF"/>
                </a:solidFill>
                <a:latin typeface="微软雅黑" pitchFamily="34" charset="-122"/>
                <a:ea typeface="微软雅黑" pitchFamily="34" charset="-122"/>
              </a:rPr>
              <a:t>金蝶</a:t>
            </a:r>
            <a:r>
              <a:rPr lang="en-US" altLang="zh-CN" sz="3600" b="1" smtClean="0">
                <a:solidFill>
                  <a:srgbClr val="0D86FF"/>
                </a:solidFill>
                <a:latin typeface="微软雅黑" pitchFamily="34" charset="-122"/>
                <a:ea typeface="微软雅黑" pitchFamily="34" charset="-122"/>
              </a:rPr>
              <a:t>KIS</a:t>
            </a:r>
            <a:r>
              <a:rPr lang="zh-CN" altLang="en-US" sz="3600" b="1" smtClean="0">
                <a:solidFill>
                  <a:srgbClr val="0D86FF"/>
                </a:solidFill>
                <a:latin typeface="微软雅黑" pitchFamily="34" charset="-122"/>
                <a:ea typeface="微软雅黑" pitchFamily="34" charset="-122"/>
              </a:rPr>
              <a:t>专业版常见问题</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50" y="714375"/>
            <a:ext cx="8674100" cy="3857625"/>
          </a:xfrm>
        </p:spPr>
        <p:txBody>
          <a:bodyPr/>
          <a:lstStyle/>
          <a:p>
            <a:pPr eaLnBrk="1" hangingPunct="1">
              <a:buSzTx/>
            </a:pPr>
            <a:r>
              <a:rPr lang="zh-CN" altLang="en-US" sz="1800" dirty="0" smtClean="0">
                <a:solidFill>
                  <a:srgbClr val="262626"/>
                </a:solidFill>
                <a:latin typeface="微软雅黑" pitchFamily="34" charset="-122"/>
                <a:ea typeface="微软雅黑" pitchFamily="34" charset="-122"/>
              </a:rPr>
              <a:t>问题</a:t>
            </a:r>
            <a:r>
              <a:rPr lang="en-US" altLang="zh-CN" sz="1800" dirty="0" smtClean="0">
                <a:solidFill>
                  <a:srgbClr val="262626"/>
                </a:solidFill>
                <a:latin typeface="微软雅黑" pitchFamily="34" charset="-122"/>
                <a:ea typeface="微软雅黑" pitchFamily="34" charset="-122"/>
              </a:rPr>
              <a:t>3</a:t>
            </a:r>
            <a:r>
              <a:rPr lang="zh-CN" altLang="en-US" sz="1800" dirty="0" smtClean="0">
                <a:solidFill>
                  <a:srgbClr val="262626"/>
                </a:solidFill>
                <a:latin typeface="微软雅黑" pitchFamily="34" charset="-122"/>
                <a:ea typeface="微软雅黑" pitchFamily="34" charset="-122"/>
              </a:rPr>
              <a:t>：会计科目界面无法显示新增的二级科目</a:t>
            </a:r>
            <a:endParaRPr lang="en-US" altLang="zh-CN" sz="18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查看</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选项，显示级次修改为显示所有明细</a:t>
            </a:r>
            <a:endParaRPr lang="en-US" altLang="zh-CN" sz="1600" dirty="0" smtClean="0">
              <a:solidFill>
                <a:srgbClr val="262626"/>
              </a:solidFill>
              <a:latin typeface="微软雅黑" pitchFamily="34" charset="-122"/>
              <a:ea typeface="微软雅黑" pitchFamily="34" charset="-122"/>
            </a:endParaRPr>
          </a:p>
          <a:p>
            <a:pPr eaLnBrk="1" hangingPunct="1">
              <a:buSzTx/>
              <a:buNone/>
            </a:pPr>
            <a:endParaRPr lang="en-US" altLang="zh-CN" sz="1800" dirty="0" smtClean="0">
              <a:solidFill>
                <a:srgbClr val="262626"/>
              </a:solidFill>
              <a:latin typeface="微软雅黑" pitchFamily="34" charset="-122"/>
              <a:ea typeface="微软雅黑" pitchFamily="34" charset="-122"/>
            </a:endParaRPr>
          </a:p>
          <a:p>
            <a:pPr eaLnBrk="1" hangingPunct="1">
              <a:buSzTx/>
              <a:buFontTx/>
              <a:buNone/>
            </a:pPr>
            <a:endParaRPr lang="en-US" altLang="zh-CN" dirty="0" smtClean="0">
              <a:solidFill>
                <a:srgbClr val="262626"/>
              </a:solidFill>
              <a:latin typeface="微软雅黑" pitchFamily="34" charset="-122"/>
              <a:ea typeface="微软雅黑" pitchFamily="34" charset="-122"/>
            </a:endParaRPr>
          </a:p>
          <a:p>
            <a:pPr eaLnBrk="1" hangingPunct="1">
              <a:buSzTx/>
            </a:pPr>
            <a:r>
              <a:rPr lang="zh-CN" altLang="en-US" sz="1800" dirty="0" smtClean="0">
                <a:solidFill>
                  <a:srgbClr val="262626"/>
                </a:solidFill>
                <a:latin typeface="微软雅黑" pitchFamily="34" charset="-122"/>
                <a:ea typeface="微软雅黑" pitchFamily="34" charset="-122"/>
              </a:rPr>
              <a:t>问题</a:t>
            </a:r>
            <a:r>
              <a:rPr lang="en-US" altLang="zh-CN" sz="1800" dirty="0" smtClean="0">
                <a:solidFill>
                  <a:srgbClr val="262626"/>
                </a:solidFill>
                <a:latin typeface="微软雅黑" pitchFamily="34" charset="-122"/>
                <a:ea typeface="微软雅黑" pitchFamily="34" charset="-122"/>
              </a:rPr>
              <a:t>4</a:t>
            </a:r>
            <a:r>
              <a:rPr lang="zh-CN" altLang="en-US" sz="1800" dirty="0" smtClean="0">
                <a:solidFill>
                  <a:srgbClr val="262626"/>
                </a:solidFill>
                <a:latin typeface="微软雅黑" pitchFamily="34" charset="-122"/>
                <a:ea typeface="微软雅黑" pitchFamily="34" charset="-122"/>
              </a:rPr>
              <a:t>：会计科目中增加核算项目类别灰显</a:t>
            </a:r>
            <a:endParaRPr lang="en-US" altLang="zh-CN" sz="18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会计科目已有业务发生或已被使用；</a:t>
            </a:r>
            <a:endParaRPr lang="en-US" altLang="zh-CN"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会计科目已下设</a:t>
            </a:r>
            <a:r>
              <a:rPr lang="en-US" altLang="zh-CN" sz="1600" dirty="0" smtClean="0">
                <a:solidFill>
                  <a:srgbClr val="262626"/>
                </a:solidFill>
                <a:latin typeface="微软雅黑" pitchFamily="34" charset="-122"/>
                <a:ea typeface="微软雅黑" pitchFamily="34" charset="-122"/>
              </a:rPr>
              <a:t>4</a:t>
            </a:r>
            <a:r>
              <a:rPr lang="zh-CN" altLang="en-US" sz="1600" dirty="0" smtClean="0">
                <a:solidFill>
                  <a:srgbClr val="262626"/>
                </a:solidFill>
                <a:latin typeface="微软雅黑" pitchFamily="34" charset="-122"/>
                <a:ea typeface="微软雅黑" pitchFamily="34" charset="-122"/>
              </a:rPr>
              <a:t>个核算项目类别</a:t>
            </a:r>
            <a:endParaRPr lang="en-US" altLang="zh-CN" sz="1600" dirty="0" smtClean="0">
              <a:solidFill>
                <a:srgbClr val="262626"/>
              </a:solidFill>
              <a:latin typeface="微软雅黑" pitchFamily="34" charset="-122"/>
              <a:ea typeface="微软雅黑" pitchFamily="34" charset="-122"/>
            </a:endParaRPr>
          </a:p>
        </p:txBody>
      </p:sp>
      <p:sp>
        <p:nvSpPr>
          <p:cNvPr id="9218"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科目</a:t>
            </a:r>
          </a:p>
        </p:txBody>
      </p:sp>
      <p:pic>
        <p:nvPicPr>
          <p:cNvPr id="9220" name="Picture 4"/>
          <p:cNvPicPr>
            <a:picLocks noChangeAspect="1" noChangeArrowheads="1"/>
          </p:cNvPicPr>
          <p:nvPr/>
        </p:nvPicPr>
        <p:blipFill>
          <a:blip r:embed="rId3"/>
          <a:srcRect/>
          <a:stretch>
            <a:fillRect/>
          </a:stretch>
        </p:blipFill>
        <p:spPr bwMode="auto">
          <a:xfrm>
            <a:off x="2571736" y="785800"/>
            <a:ext cx="3810000" cy="4038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blinds(horizontal)">
                                      <p:cBhvr>
                                        <p:cTn id="15" dur="500"/>
                                        <p:tgtEl>
                                          <p:spTgt spid="92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9220"/>
                                        </p:tgtEl>
                                      </p:cBhvr>
                                    </p:animEffect>
                                    <p:set>
                                      <p:cBhvr>
                                        <p:cTn id="20" dur="1" fill="hold">
                                          <p:stCondLst>
                                            <p:cond delay="499"/>
                                          </p:stCondLst>
                                        </p:cTn>
                                        <p:tgtEl>
                                          <p:spTgt spid="92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50" y="714375"/>
            <a:ext cx="8674100" cy="3857625"/>
          </a:xfrm>
        </p:spPr>
        <p:txBody>
          <a:bodyPr rtlCol="0"/>
          <a:lstStyle/>
          <a:p>
            <a:pPr eaLnBrk="1" fontAlgn="auto" hangingPunct="1">
              <a:spcAft>
                <a:spcPts val="0"/>
              </a:spcAft>
              <a:defRPr/>
            </a:pPr>
            <a:r>
              <a:rPr lang="zh-CN" altLang="en-US" sz="1800" dirty="0" smtClean="0">
                <a:solidFill>
                  <a:schemeClr val="tx1"/>
                </a:solidFill>
              </a:rPr>
              <a:t>问题</a:t>
            </a:r>
            <a:r>
              <a:rPr lang="en-US" altLang="zh-CN" sz="1800" dirty="0" smtClean="0">
                <a:solidFill>
                  <a:schemeClr val="tx1"/>
                </a:solidFill>
              </a:rPr>
              <a:t>1</a:t>
            </a:r>
            <a:r>
              <a:rPr lang="zh-CN" altLang="en-US" sz="1800" dirty="0" smtClean="0">
                <a:solidFill>
                  <a:schemeClr val="tx1"/>
                </a:solidFill>
              </a:rPr>
              <a:t>：</a:t>
            </a:r>
            <a:r>
              <a:rPr lang="zh-CN" altLang="en-US" sz="1800" dirty="0" smtClean="0">
                <a:solidFill>
                  <a:schemeClr val="tx1"/>
                </a:solidFill>
                <a:latin typeface="微软雅黑" pitchFamily="34" charset="-122"/>
              </a:rPr>
              <a:t>新增物料，只录入了业务单据</a:t>
            </a:r>
            <a:r>
              <a:rPr lang="en-US" sz="1800" dirty="0" smtClean="0">
                <a:solidFill>
                  <a:schemeClr val="tx1"/>
                </a:solidFill>
                <a:latin typeface="微软雅黑" pitchFamily="34" charset="-122"/>
              </a:rPr>
              <a:t>，</a:t>
            </a:r>
            <a:r>
              <a:rPr lang="zh-CN" altLang="en-US" sz="1800" dirty="0" smtClean="0">
                <a:solidFill>
                  <a:schemeClr val="tx1"/>
                </a:solidFill>
                <a:latin typeface="微软雅黑" pitchFamily="34" charset="-122"/>
              </a:rPr>
              <a:t>能否删除？</a:t>
            </a:r>
            <a:endParaRPr lang="en-US" altLang="zh-CN" sz="1800" dirty="0" smtClean="0">
              <a:solidFill>
                <a:schemeClr val="tx1"/>
              </a:solidFill>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删除业务单据，校对即时库存后可以删除物料。</a:t>
            </a:r>
            <a:endParaRPr lang="en-US" altLang="zh-CN" sz="1600" dirty="0" smtClean="0">
              <a:solidFill>
                <a:schemeClr val="tx1"/>
              </a:solidFill>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r>
              <a:rPr lang="zh-CN" altLang="en-US" sz="1800" dirty="0" smtClean="0">
                <a:latin typeface="微软雅黑" pitchFamily="34" charset="-122"/>
              </a:rPr>
              <a:t>问题</a:t>
            </a:r>
            <a:r>
              <a:rPr lang="en-US" altLang="zh-CN" sz="1800" dirty="0" smtClean="0">
                <a:latin typeface="微软雅黑" pitchFamily="34" charset="-122"/>
              </a:rPr>
              <a:t>2</a:t>
            </a:r>
            <a:r>
              <a:rPr lang="zh-CN" altLang="en-US" sz="1800" dirty="0" smtClean="0">
                <a:latin typeface="微软雅黑" pitchFamily="34" charset="-122"/>
              </a:rPr>
              <a:t>：存货初始数据录入界面，没有任何物料</a:t>
            </a:r>
            <a:endParaRPr lang="en-US" altLang="zh-CN" sz="18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是否存在明细物料</a:t>
            </a:r>
            <a:endParaRPr lang="en-US" altLang="zh-CN" sz="16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物料属性中选择默认仓库</a:t>
            </a:r>
            <a:endParaRPr lang="en-US" altLang="zh-CN" sz="16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存货初始数据录入界面手工选择物料</a:t>
            </a:r>
            <a:endParaRPr lang="en-US" sz="1600" dirty="0" smtClean="0">
              <a:latin typeface="微软雅黑" pitchFamily="34" charset="-122"/>
            </a:endParaRPr>
          </a:p>
        </p:txBody>
      </p:sp>
      <p:sp>
        <p:nvSpPr>
          <p:cNvPr id="11266"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物料</a:t>
            </a:r>
          </a:p>
        </p:txBody>
      </p:sp>
      <p:pic>
        <p:nvPicPr>
          <p:cNvPr id="2051" name="Picture 3"/>
          <p:cNvPicPr>
            <a:picLocks noChangeAspect="1" noChangeArrowheads="1"/>
          </p:cNvPicPr>
          <p:nvPr/>
        </p:nvPicPr>
        <p:blipFill>
          <a:blip r:embed="rId3"/>
          <a:srcRect/>
          <a:stretch>
            <a:fillRect/>
          </a:stretch>
        </p:blipFill>
        <p:spPr bwMode="auto">
          <a:xfrm>
            <a:off x="1571604" y="571486"/>
            <a:ext cx="4781550" cy="39909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blinds(horizontal)">
                                      <p:cBhvr>
                                        <p:cTn id="2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50" y="714375"/>
            <a:ext cx="8674100" cy="3857625"/>
          </a:xfrm>
        </p:spPr>
        <p:txBody>
          <a:bodyPr rtlCol="0"/>
          <a:lstStyle/>
          <a:p>
            <a:pPr eaLnBrk="1" fontAlgn="auto" hangingPunct="1">
              <a:spcAft>
                <a:spcPts val="0"/>
              </a:spcAft>
              <a:defRPr/>
            </a:pPr>
            <a:r>
              <a:rPr lang="zh-CN" altLang="en-US" sz="1800" dirty="0" smtClean="0">
                <a:solidFill>
                  <a:schemeClr val="tx1"/>
                </a:solidFill>
              </a:rPr>
              <a:t>问题</a:t>
            </a:r>
            <a:r>
              <a:rPr lang="en-US" altLang="zh-CN" sz="1800" dirty="0" smtClean="0">
                <a:solidFill>
                  <a:schemeClr val="tx1"/>
                </a:solidFill>
              </a:rPr>
              <a:t>3</a:t>
            </a:r>
            <a:r>
              <a:rPr lang="zh-CN" altLang="en-US" sz="1800" dirty="0" smtClean="0">
                <a:solidFill>
                  <a:schemeClr val="tx1"/>
                </a:solidFill>
              </a:rPr>
              <a:t>：</a:t>
            </a:r>
            <a:r>
              <a:rPr lang="zh-CN" altLang="en-US" sz="1800" dirty="0" smtClean="0">
                <a:solidFill>
                  <a:schemeClr val="tx1"/>
                </a:solidFill>
                <a:latin typeface="微软雅黑" pitchFamily="34" charset="-122"/>
              </a:rPr>
              <a:t>物料已使用，计价方法能否修改？</a:t>
            </a:r>
            <a:endParaRPr lang="en-US" altLang="zh-CN" sz="1800" dirty="0" smtClean="0">
              <a:solidFill>
                <a:schemeClr val="tx1"/>
              </a:solidFill>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使用后的物料计价方法不允许修改，还包括辅助属性、计量单位组、启用保质期和批号管理</a:t>
            </a:r>
            <a:endParaRPr lang="en-US" sz="16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建议</a:t>
            </a:r>
            <a:r>
              <a:rPr lang="en-US" sz="1600" dirty="0" smtClean="0">
                <a:latin typeface="微软雅黑" pitchFamily="34" charset="-122"/>
              </a:rPr>
              <a:t>：</a:t>
            </a:r>
            <a:r>
              <a:rPr lang="zh-CN" altLang="en-US" sz="1600" dirty="0" smtClean="0">
                <a:latin typeface="微软雅黑" pitchFamily="34" charset="-122"/>
              </a:rPr>
              <a:t>新建物料替代，库存数据通过其他出入库单转换</a:t>
            </a:r>
            <a:endParaRPr lang="en-US" altLang="zh-CN" sz="1600" dirty="0" smtClean="0">
              <a:latin typeface="微软雅黑" pitchFamily="34" charset="-122"/>
            </a:endParaRPr>
          </a:p>
          <a:p>
            <a:pPr lvl="1" eaLnBrk="1" fontAlgn="auto" hangingPunct="1">
              <a:spcAft>
                <a:spcPts val="0"/>
              </a:spcAft>
              <a:buFont typeface="Arial"/>
              <a:buChar char="–"/>
              <a:defRPr/>
            </a:pPr>
            <a:endParaRPr lang="en-US" altLang="zh-CN" sz="1600" dirty="0" smtClean="0">
              <a:solidFill>
                <a:schemeClr val="tx1"/>
              </a:solidFill>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r>
              <a:rPr lang="zh-CN" altLang="en-US" sz="1800" dirty="0" smtClean="0">
                <a:latin typeface="微软雅黑" pitchFamily="34" charset="-122"/>
              </a:rPr>
              <a:t>问题</a:t>
            </a:r>
            <a:r>
              <a:rPr lang="en-US" altLang="zh-CN" sz="1800" dirty="0" smtClean="0">
                <a:latin typeface="微软雅黑" pitchFamily="34" charset="-122"/>
              </a:rPr>
              <a:t>4</a:t>
            </a:r>
            <a:r>
              <a:rPr lang="zh-CN" altLang="en-US" sz="1800" dirty="0" smtClean="0">
                <a:latin typeface="微软雅黑" pitchFamily="34" charset="-122"/>
              </a:rPr>
              <a:t>：物料查询界面没有显示规格型号</a:t>
            </a:r>
            <a:endParaRPr lang="en-US" altLang="zh-CN" sz="1800" dirty="0" smtClean="0">
              <a:latin typeface="微软雅黑" pitchFamily="34" charset="-122"/>
            </a:endParaRPr>
          </a:p>
          <a:p>
            <a:pPr lvl="1" eaLnBrk="1" fontAlgn="auto" hangingPunct="1">
              <a:spcAft>
                <a:spcPts val="0"/>
              </a:spcAft>
              <a:buFont typeface="Arial"/>
              <a:buChar char="–"/>
              <a:defRPr/>
            </a:pPr>
            <a:r>
              <a:rPr lang="en-US" altLang="zh-CN" sz="1600" dirty="0" smtClean="0">
                <a:latin typeface="微软雅黑" pitchFamily="34" charset="-122"/>
              </a:rPr>
              <a:t>【</a:t>
            </a:r>
            <a:r>
              <a:rPr lang="zh-CN" altLang="en-US" sz="1600" dirty="0" smtClean="0">
                <a:latin typeface="微软雅黑" pitchFamily="34" charset="-122"/>
              </a:rPr>
              <a:t>查看</a:t>
            </a:r>
            <a:r>
              <a:rPr lang="en-US" altLang="zh-CN" sz="1600" dirty="0" smtClean="0">
                <a:latin typeface="微软雅黑" pitchFamily="34" charset="-122"/>
              </a:rPr>
              <a:t>】-【</a:t>
            </a:r>
            <a:r>
              <a:rPr lang="zh-CN" altLang="en-US" sz="1600" dirty="0" smtClean="0">
                <a:latin typeface="微软雅黑" pitchFamily="34" charset="-122"/>
              </a:rPr>
              <a:t>选项</a:t>
            </a:r>
            <a:r>
              <a:rPr lang="en-US" altLang="zh-CN" sz="1600" dirty="0" smtClean="0">
                <a:latin typeface="微软雅黑" pitchFamily="34" charset="-122"/>
              </a:rPr>
              <a:t>】</a:t>
            </a:r>
            <a:r>
              <a:rPr lang="zh-CN" altLang="en-US" sz="1600" dirty="0" smtClean="0">
                <a:latin typeface="微软雅黑" pitchFamily="34" charset="-122"/>
              </a:rPr>
              <a:t>，取消</a:t>
            </a:r>
            <a:r>
              <a:rPr lang="en-US" altLang="zh-CN" sz="1600" dirty="0" smtClean="0">
                <a:latin typeface="微软雅黑" pitchFamily="34" charset="-122"/>
              </a:rPr>
              <a:t>【</a:t>
            </a:r>
            <a:r>
              <a:rPr lang="zh-CN" altLang="en-US" sz="1600" dirty="0" smtClean="0">
                <a:latin typeface="微软雅黑" pitchFamily="34" charset="-122"/>
              </a:rPr>
              <a:t>核算项目简化显示</a:t>
            </a:r>
            <a:r>
              <a:rPr lang="en-US" altLang="zh-CN" sz="1600" dirty="0" smtClean="0">
                <a:latin typeface="微软雅黑" pitchFamily="34" charset="-122"/>
              </a:rPr>
              <a:t>】</a:t>
            </a:r>
          </a:p>
          <a:p>
            <a:pPr lvl="1" eaLnBrk="1" fontAlgn="auto" hangingPunct="1">
              <a:spcAft>
                <a:spcPts val="0"/>
              </a:spcAft>
              <a:buFont typeface="Arial"/>
              <a:buChar char="–"/>
              <a:defRPr/>
            </a:pPr>
            <a:r>
              <a:rPr lang="en-US" altLang="zh-CN" sz="1600" dirty="0" smtClean="0">
                <a:latin typeface="微软雅黑" pitchFamily="34" charset="-122"/>
              </a:rPr>
              <a:t>【</a:t>
            </a:r>
            <a:r>
              <a:rPr lang="zh-CN" altLang="en-US" sz="1600" dirty="0" smtClean="0">
                <a:latin typeface="微软雅黑" pitchFamily="34" charset="-122"/>
              </a:rPr>
              <a:t>查看</a:t>
            </a:r>
            <a:r>
              <a:rPr lang="en-US" altLang="zh-CN" sz="1600" dirty="0" smtClean="0">
                <a:latin typeface="微软雅黑" pitchFamily="34" charset="-122"/>
              </a:rPr>
              <a:t>】-【</a:t>
            </a:r>
            <a:r>
              <a:rPr lang="zh-CN" altLang="en-US" sz="1600" dirty="0" smtClean="0">
                <a:latin typeface="微软雅黑" pitchFamily="34" charset="-122"/>
              </a:rPr>
              <a:t>页面设置</a:t>
            </a:r>
            <a:r>
              <a:rPr lang="en-US" altLang="zh-CN" sz="1600" dirty="0" smtClean="0">
                <a:latin typeface="微软雅黑" pitchFamily="34" charset="-122"/>
              </a:rPr>
              <a:t>】</a:t>
            </a:r>
            <a:r>
              <a:rPr lang="zh-CN" altLang="en-US" sz="1600" dirty="0" smtClean="0">
                <a:latin typeface="微软雅黑" pitchFamily="34" charset="-122"/>
              </a:rPr>
              <a:t>，</a:t>
            </a:r>
            <a:r>
              <a:rPr lang="en-US" altLang="zh-CN" sz="1600" dirty="0" smtClean="0">
                <a:latin typeface="微软雅黑" pitchFamily="34" charset="-122"/>
              </a:rPr>
              <a:t>【</a:t>
            </a:r>
            <a:r>
              <a:rPr lang="zh-CN" altLang="en-US" sz="1600" dirty="0" smtClean="0">
                <a:latin typeface="微软雅黑" pitchFamily="34" charset="-122"/>
              </a:rPr>
              <a:t>规格型号</a:t>
            </a:r>
            <a:r>
              <a:rPr lang="en-US" altLang="zh-CN" sz="1600" dirty="0" smtClean="0">
                <a:latin typeface="微软雅黑" pitchFamily="34" charset="-122"/>
              </a:rPr>
              <a:t>】</a:t>
            </a:r>
            <a:r>
              <a:rPr lang="zh-CN" altLang="en-US" sz="1600" dirty="0" smtClean="0">
                <a:latin typeface="微软雅黑" pitchFamily="34" charset="-122"/>
              </a:rPr>
              <a:t>勾选显示</a:t>
            </a:r>
            <a:endParaRPr lang="en-US" altLang="zh-CN" sz="16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如果</a:t>
            </a:r>
            <a:r>
              <a:rPr lang="en-US" altLang="zh-CN" sz="1600" dirty="0" smtClean="0">
                <a:latin typeface="微软雅黑" pitchFamily="34" charset="-122"/>
              </a:rPr>
              <a:t>【</a:t>
            </a:r>
            <a:r>
              <a:rPr lang="zh-CN" altLang="en-US" sz="1600" dirty="0" smtClean="0">
                <a:latin typeface="微软雅黑" pitchFamily="34" charset="-122"/>
              </a:rPr>
              <a:t>页面设置</a:t>
            </a:r>
            <a:r>
              <a:rPr lang="en-US" altLang="zh-CN" sz="1600" dirty="0" smtClean="0">
                <a:latin typeface="微软雅黑" pitchFamily="34" charset="-122"/>
              </a:rPr>
              <a:t>】</a:t>
            </a:r>
            <a:r>
              <a:rPr lang="zh-CN" altLang="en-US" sz="1600" dirty="0" smtClean="0">
                <a:latin typeface="微软雅黑" pitchFamily="34" charset="-122"/>
              </a:rPr>
              <a:t>中没有</a:t>
            </a:r>
            <a:r>
              <a:rPr lang="en-US" altLang="zh-CN" sz="1600" dirty="0" smtClean="0">
                <a:latin typeface="微软雅黑" pitchFamily="34" charset="-122"/>
              </a:rPr>
              <a:t>【</a:t>
            </a:r>
            <a:r>
              <a:rPr lang="zh-CN" altLang="en-US" sz="1600" dirty="0" smtClean="0">
                <a:latin typeface="微软雅黑" pitchFamily="34" charset="-122"/>
              </a:rPr>
              <a:t>规格型号</a:t>
            </a:r>
            <a:r>
              <a:rPr lang="en-US" altLang="zh-CN" sz="1600" dirty="0" smtClean="0">
                <a:latin typeface="微软雅黑" pitchFamily="34" charset="-122"/>
              </a:rPr>
              <a:t>】</a:t>
            </a:r>
            <a:r>
              <a:rPr lang="zh-CN" altLang="en-US" sz="1600" dirty="0" smtClean="0">
                <a:latin typeface="微软雅黑" pitchFamily="34" charset="-122"/>
              </a:rPr>
              <a:t>，右键</a:t>
            </a:r>
            <a:r>
              <a:rPr lang="en-US" altLang="zh-CN" sz="1600" dirty="0" smtClean="0">
                <a:latin typeface="微软雅黑" pitchFamily="34" charset="-122"/>
              </a:rPr>
              <a:t>【</a:t>
            </a:r>
            <a:r>
              <a:rPr lang="zh-CN" altLang="en-US" sz="1600" dirty="0" smtClean="0">
                <a:latin typeface="微软雅黑" pitchFamily="34" charset="-122"/>
              </a:rPr>
              <a:t>物料</a:t>
            </a:r>
            <a:r>
              <a:rPr lang="en-US" altLang="zh-CN" sz="1600" dirty="0" smtClean="0">
                <a:latin typeface="微软雅黑" pitchFamily="34" charset="-122"/>
              </a:rPr>
              <a:t>】</a:t>
            </a:r>
            <a:r>
              <a:rPr lang="zh-CN" altLang="en-US" sz="1600" dirty="0" smtClean="0">
                <a:latin typeface="微软雅黑" pitchFamily="34" charset="-122"/>
              </a:rPr>
              <a:t>选择</a:t>
            </a:r>
            <a:r>
              <a:rPr lang="en-US" altLang="zh-CN" sz="1600" dirty="0" smtClean="0">
                <a:latin typeface="微软雅黑" pitchFamily="34" charset="-122"/>
              </a:rPr>
              <a:t>【</a:t>
            </a:r>
            <a:r>
              <a:rPr lang="zh-CN" altLang="en-US" sz="1600" dirty="0" smtClean="0">
                <a:latin typeface="微软雅黑" pitchFamily="34" charset="-122"/>
              </a:rPr>
              <a:t>修改核算项目类别</a:t>
            </a:r>
            <a:r>
              <a:rPr lang="en-US" altLang="zh-CN" sz="1600" dirty="0" smtClean="0">
                <a:latin typeface="微软雅黑" pitchFamily="34" charset="-122"/>
              </a:rPr>
              <a:t>】</a:t>
            </a:r>
            <a:r>
              <a:rPr lang="zh-CN" altLang="en-US" sz="1600" dirty="0" smtClean="0">
                <a:latin typeface="微软雅黑" pitchFamily="34" charset="-122"/>
              </a:rPr>
              <a:t>，</a:t>
            </a:r>
            <a:r>
              <a:rPr lang="en-US" altLang="zh-CN" sz="1600" dirty="0" smtClean="0">
                <a:latin typeface="微软雅黑" pitchFamily="34" charset="-122"/>
              </a:rPr>
              <a:t>【</a:t>
            </a:r>
            <a:r>
              <a:rPr lang="zh-CN" altLang="en-US" sz="1600" dirty="0" smtClean="0">
                <a:latin typeface="微软雅黑" pitchFamily="34" charset="-122"/>
              </a:rPr>
              <a:t>规格型号</a:t>
            </a:r>
            <a:r>
              <a:rPr lang="en-US" altLang="zh-CN" sz="1600" dirty="0" smtClean="0">
                <a:latin typeface="微软雅黑" pitchFamily="34" charset="-122"/>
              </a:rPr>
              <a:t>】</a:t>
            </a:r>
            <a:r>
              <a:rPr lang="zh-CN" altLang="en-US" sz="1600" dirty="0" smtClean="0">
                <a:latin typeface="微软雅黑" pitchFamily="34" charset="-122"/>
              </a:rPr>
              <a:t>勾选显示</a:t>
            </a:r>
            <a:endParaRPr lang="en-US" altLang="zh-CN" sz="1600" dirty="0" smtClean="0">
              <a:latin typeface="微软雅黑" pitchFamily="34" charset="-122"/>
            </a:endParaRPr>
          </a:p>
        </p:txBody>
      </p:sp>
      <p:sp>
        <p:nvSpPr>
          <p:cNvPr id="11266"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物料</a:t>
            </a:r>
          </a:p>
        </p:txBody>
      </p:sp>
      <p:pic>
        <p:nvPicPr>
          <p:cNvPr id="3074" name="Picture 2"/>
          <p:cNvPicPr>
            <a:picLocks noChangeAspect="1" noChangeArrowheads="1"/>
          </p:cNvPicPr>
          <p:nvPr/>
        </p:nvPicPr>
        <p:blipFill>
          <a:blip r:embed="rId3"/>
          <a:srcRect/>
          <a:stretch>
            <a:fillRect/>
          </a:stretch>
        </p:blipFill>
        <p:spPr bwMode="auto">
          <a:xfrm>
            <a:off x="2428860" y="1357304"/>
            <a:ext cx="4686300" cy="28575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643306" y="857238"/>
            <a:ext cx="3786213" cy="3714776"/>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3643306" y="714361"/>
            <a:ext cx="3643338" cy="4071967"/>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1857356" y="714362"/>
            <a:ext cx="4610100" cy="27622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blinds(horizontal)">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3074"/>
                                        </p:tgtEl>
                                      </p:cBhvr>
                                    </p:animEffect>
                                    <p:set>
                                      <p:cBhvr>
                                        <p:cTn id="37" dur="1" fill="hold">
                                          <p:stCondLst>
                                            <p:cond delay="499"/>
                                          </p:stCondLst>
                                        </p:cTn>
                                        <p:tgtEl>
                                          <p:spTgt spid="30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blinds(horizontal)">
                                      <p:cBhvr>
                                        <p:cTn id="42" dur="500"/>
                                        <p:tgtEl>
                                          <p:spTgt spid="307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3075"/>
                                        </p:tgtEl>
                                      </p:cBhvr>
                                    </p:animEffect>
                                    <p:set>
                                      <p:cBhvr>
                                        <p:cTn id="47" dur="1" fill="hold">
                                          <p:stCondLst>
                                            <p:cond delay="499"/>
                                          </p:stCondLst>
                                        </p:cTn>
                                        <p:tgtEl>
                                          <p:spTgt spid="307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blinds(horizontal)">
                                      <p:cBhvr>
                                        <p:cTn id="52" dur="500"/>
                                        <p:tgtEl>
                                          <p:spTgt spid="307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3076"/>
                                        </p:tgtEl>
                                      </p:cBhvr>
                                    </p:animEffect>
                                    <p:set>
                                      <p:cBhvr>
                                        <p:cTn id="57" dur="1" fill="hold">
                                          <p:stCondLst>
                                            <p:cond delay="499"/>
                                          </p:stCondLst>
                                        </p:cTn>
                                        <p:tgtEl>
                                          <p:spTgt spid="307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078"/>
                                        </p:tgtEl>
                                        <p:attrNameLst>
                                          <p:attrName>style.visibility</p:attrName>
                                        </p:attrNameLst>
                                      </p:cBhvr>
                                      <p:to>
                                        <p:strVal val="visible"/>
                                      </p:to>
                                    </p:set>
                                    <p:animEffect transition="in" filter="blinds(horizontal)">
                                      <p:cBhvr>
                                        <p:cTn id="6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915566"/>
            <a:ext cx="8674100" cy="3857625"/>
          </a:xfrm>
        </p:spPr>
        <p:txBody>
          <a:bodyPr/>
          <a:lstStyle/>
          <a:p>
            <a:pPr eaLnBrk="1" hangingPunct="1">
              <a:buSzTx/>
            </a:pPr>
            <a:r>
              <a:rPr lang="zh-CN" altLang="en-US" sz="1800" dirty="0" smtClean="0">
                <a:solidFill>
                  <a:schemeClr val="tx1"/>
                </a:solidFill>
                <a:latin typeface="微软雅黑" pitchFamily="34" charset="-122"/>
                <a:ea typeface="微软雅黑" pitchFamily="34" charset="-122"/>
              </a:rPr>
              <a:t>问题</a:t>
            </a:r>
            <a:r>
              <a:rPr lang="en-US" altLang="zh-CN" sz="1800" dirty="0" smtClean="0">
                <a:solidFill>
                  <a:schemeClr val="tx1"/>
                </a:solidFill>
                <a:latin typeface="微软雅黑" pitchFamily="34" charset="-122"/>
                <a:ea typeface="微软雅黑" pitchFamily="34" charset="-122"/>
              </a:rPr>
              <a:t>1</a:t>
            </a:r>
            <a:r>
              <a:rPr lang="zh-CN" altLang="en-US" sz="1800" dirty="0" smtClean="0">
                <a:solidFill>
                  <a:schemeClr val="tx1"/>
                </a:solidFill>
                <a:latin typeface="微软雅黑" pitchFamily="34" charset="-122"/>
                <a:ea typeface="微软雅黑" pitchFamily="34" charset="-122"/>
              </a:rPr>
              <a:t>：新增</a:t>
            </a:r>
            <a:r>
              <a:rPr lang="en-US" altLang="zh-CN" sz="1800" dirty="0" smtClean="0">
                <a:solidFill>
                  <a:schemeClr val="tx1"/>
                </a:solidFill>
                <a:latin typeface="微软雅黑" pitchFamily="34" charset="-122"/>
                <a:ea typeface="微软雅黑" pitchFamily="34" charset="-122"/>
              </a:rPr>
              <a:t>BOM</a:t>
            </a:r>
            <a:r>
              <a:rPr lang="zh-CN" altLang="en-US" sz="1800" dirty="0" smtClean="0">
                <a:solidFill>
                  <a:schemeClr val="tx1"/>
                </a:solidFill>
                <a:latin typeface="微软雅黑" pitchFamily="34" charset="-122"/>
                <a:ea typeface="微软雅黑" pitchFamily="34" charset="-122"/>
              </a:rPr>
              <a:t>单并审核，但在</a:t>
            </a:r>
            <a:r>
              <a:rPr lang="en-US" altLang="zh-CN" sz="1800" dirty="0" smtClean="0">
                <a:solidFill>
                  <a:schemeClr val="tx1"/>
                </a:solidFill>
                <a:latin typeface="微软雅黑" pitchFamily="34" charset="-122"/>
                <a:ea typeface="微软雅黑" pitchFamily="34" charset="-122"/>
              </a:rPr>
              <a:t>BOM</a:t>
            </a:r>
            <a:r>
              <a:rPr lang="zh-CN" altLang="en-US" sz="1800" dirty="0" smtClean="0">
                <a:solidFill>
                  <a:schemeClr val="tx1"/>
                </a:solidFill>
                <a:latin typeface="微软雅黑" pitchFamily="34" charset="-122"/>
                <a:ea typeface="微软雅黑" pitchFamily="34" charset="-122"/>
              </a:rPr>
              <a:t>资料维护界面不显示</a:t>
            </a:r>
            <a:endParaRPr lang="en-US" altLang="zh-CN" sz="1800" dirty="0" smtClean="0">
              <a:solidFill>
                <a:schemeClr val="tx1"/>
              </a:solidFill>
              <a:latin typeface="微软雅黑" pitchFamily="34" charset="-122"/>
              <a:ea typeface="微软雅黑" pitchFamily="34" charset="-122"/>
            </a:endParaRPr>
          </a:p>
          <a:p>
            <a:pPr lvl="1" eaLnBrk="1" hangingPunct="1"/>
            <a:r>
              <a:rPr lang="en-US" altLang="zh-CN" sz="1600" dirty="0" smtClean="0">
                <a:solidFill>
                  <a:srgbClr val="262626"/>
                </a:solidFill>
                <a:latin typeface="微软雅黑" pitchFamily="34" charset="-122"/>
                <a:ea typeface="微软雅黑" pitchFamily="34" charset="-122"/>
              </a:rPr>
              <a:t>BOM</a:t>
            </a:r>
            <a:r>
              <a:rPr lang="zh-CN" altLang="en-US" sz="1600" dirty="0" smtClean="0">
                <a:solidFill>
                  <a:srgbClr val="262626"/>
                </a:solidFill>
                <a:latin typeface="微软雅黑" pitchFamily="34" charset="-122"/>
                <a:ea typeface="微软雅黑" pitchFamily="34" charset="-122"/>
              </a:rPr>
              <a:t>单建立、审核日期均取系统日期，与过滤条件中设置日期不一致</a:t>
            </a:r>
          </a:p>
          <a:p>
            <a:pPr lvl="1" eaLnBrk="1" hangingPunct="1"/>
            <a:r>
              <a:rPr lang="zh-CN" altLang="en-US" sz="1600" dirty="0" smtClean="0">
                <a:solidFill>
                  <a:srgbClr val="262626"/>
                </a:solidFill>
                <a:latin typeface="微软雅黑" pitchFamily="34" charset="-122"/>
                <a:ea typeface="微软雅黑" pitchFamily="34" charset="-122"/>
              </a:rPr>
              <a:t>查询</a:t>
            </a:r>
            <a:r>
              <a:rPr lang="en-US" altLang="zh-CN" sz="1600" dirty="0" smtClean="0">
                <a:solidFill>
                  <a:srgbClr val="262626"/>
                </a:solidFill>
                <a:latin typeface="微软雅黑" pitchFamily="34" charset="-122"/>
                <a:ea typeface="微软雅黑" pitchFamily="34" charset="-122"/>
              </a:rPr>
              <a:t>BOM</a:t>
            </a:r>
            <a:r>
              <a:rPr lang="zh-CN" altLang="en-US" sz="1600" dirty="0" smtClean="0">
                <a:solidFill>
                  <a:srgbClr val="262626"/>
                </a:solidFill>
                <a:latin typeface="微软雅黑" pitchFamily="34" charset="-122"/>
                <a:ea typeface="微软雅黑" pitchFamily="34" charset="-122"/>
              </a:rPr>
              <a:t>单的过滤窗口选择匹配的建立日期和审核日期</a:t>
            </a:r>
            <a:endParaRPr lang="en-US" altLang="zh-CN"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专业版</a:t>
            </a:r>
            <a:r>
              <a:rPr lang="en-US" altLang="zh-CN" sz="1600" dirty="0" smtClean="0">
                <a:solidFill>
                  <a:srgbClr val="262626"/>
                </a:solidFill>
                <a:latin typeface="微软雅黑" pitchFamily="34" charset="-122"/>
                <a:ea typeface="微软雅黑" pitchFamily="34" charset="-122"/>
              </a:rPr>
              <a:t>V12.3</a:t>
            </a:r>
            <a:r>
              <a:rPr lang="zh-CN" altLang="en-US" sz="1600" dirty="0" smtClean="0">
                <a:solidFill>
                  <a:srgbClr val="262626"/>
                </a:solidFill>
                <a:latin typeface="微软雅黑" pitchFamily="34" charset="-122"/>
                <a:ea typeface="微软雅黑" pitchFamily="34" charset="-122"/>
              </a:rPr>
              <a:t>之前版本中，</a:t>
            </a:r>
            <a:r>
              <a:rPr lang="en-US" altLang="zh-CN" sz="1600" dirty="0" smtClean="0">
                <a:solidFill>
                  <a:srgbClr val="262626"/>
                </a:solidFill>
                <a:latin typeface="微软雅黑" pitchFamily="34" charset="-122"/>
                <a:ea typeface="微软雅黑" pitchFamily="34" charset="-122"/>
              </a:rPr>
              <a:t>BOM</a:t>
            </a:r>
            <a:r>
              <a:rPr lang="zh-CN" altLang="en-US" sz="1600" dirty="0" smtClean="0">
                <a:solidFill>
                  <a:srgbClr val="262626"/>
                </a:solidFill>
                <a:latin typeface="微软雅黑" pitchFamily="34" charset="-122"/>
                <a:ea typeface="微软雅黑" pitchFamily="34" charset="-122"/>
              </a:rPr>
              <a:t>过滤界面含建立、审核日期，</a:t>
            </a:r>
            <a:r>
              <a:rPr lang="en-US" altLang="zh-CN" sz="1600" dirty="0" smtClean="0">
                <a:solidFill>
                  <a:srgbClr val="262626"/>
                </a:solidFill>
                <a:latin typeface="微软雅黑" pitchFamily="34" charset="-122"/>
                <a:ea typeface="微软雅黑" pitchFamily="34" charset="-122"/>
              </a:rPr>
              <a:t>V12.3</a:t>
            </a:r>
            <a:r>
              <a:rPr lang="zh-CN" altLang="en-US" sz="1600" dirty="0" smtClean="0">
                <a:solidFill>
                  <a:srgbClr val="262626"/>
                </a:solidFill>
                <a:latin typeface="微软雅黑" pitchFamily="34" charset="-122"/>
                <a:ea typeface="微软雅黑" pitchFamily="34" charset="-122"/>
              </a:rPr>
              <a:t>版本后取消日期设置</a:t>
            </a:r>
            <a:endParaRPr lang="en-US" altLang="zh-CN" sz="1600" dirty="0" smtClean="0">
              <a:solidFill>
                <a:srgbClr val="262626"/>
              </a:solidFill>
              <a:latin typeface="微软雅黑" pitchFamily="34" charset="-122"/>
              <a:ea typeface="微软雅黑" pitchFamily="34" charset="-122"/>
            </a:endParaRPr>
          </a:p>
          <a:p>
            <a:pPr eaLnBrk="1" hangingPunct="1">
              <a:buSzTx/>
            </a:pPr>
            <a:endParaRPr lang="en-US" altLang="zh-CN" sz="1600" dirty="0" smtClean="0">
              <a:solidFill>
                <a:srgbClr val="262626"/>
              </a:solidFill>
              <a:latin typeface="微软雅黑" pitchFamily="34" charset="-122"/>
              <a:ea typeface="微软雅黑" pitchFamily="34" charset="-122"/>
            </a:endParaRPr>
          </a:p>
          <a:p>
            <a:pPr eaLnBrk="1" hangingPunct="1">
              <a:buSzTx/>
              <a:buFontTx/>
              <a:buNone/>
            </a:pPr>
            <a:endParaRPr lang="zh-CN" altLang="en-US" sz="1800" dirty="0" smtClean="0">
              <a:solidFill>
                <a:schemeClr val="tx1"/>
              </a:solidFill>
              <a:latin typeface="微软雅黑" pitchFamily="34" charset="-122"/>
              <a:ea typeface="微软雅黑" pitchFamily="34" charset="-122"/>
            </a:endParaRPr>
          </a:p>
          <a:p>
            <a:pPr eaLnBrk="1" hangingPunct="1">
              <a:buSzTx/>
            </a:pPr>
            <a:r>
              <a:rPr lang="zh-CN" altLang="en-US" sz="1800" dirty="0" smtClean="0">
                <a:solidFill>
                  <a:schemeClr val="tx1"/>
                </a:solidFill>
                <a:latin typeface="微软雅黑" pitchFamily="34" charset="-122"/>
                <a:ea typeface="微软雅黑" pitchFamily="34" charset="-122"/>
              </a:rPr>
              <a:t>问题</a:t>
            </a:r>
            <a:r>
              <a:rPr lang="en-US" altLang="zh-CN" sz="1800" dirty="0" smtClean="0">
                <a:solidFill>
                  <a:schemeClr val="tx1"/>
                </a:solidFill>
                <a:latin typeface="微软雅黑" pitchFamily="34" charset="-122"/>
                <a:ea typeface="微软雅黑" pitchFamily="34" charset="-122"/>
              </a:rPr>
              <a:t>2</a:t>
            </a:r>
            <a:r>
              <a:rPr lang="zh-CN" altLang="en-US" sz="1800" dirty="0" smtClean="0">
                <a:solidFill>
                  <a:schemeClr val="tx1"/>
                </a:solidFill>
                <a:latin typeface="微软雅黑" pitchFamily="34" charset="-122"/>
                <a:ea typeface="微软雅黑" pitchFamily="34" charset="-122"/>
              </a:rPr>
              <a:t>：金蝶</a:t>
            </a:r>
            <a:r>
              <a:rPr lang="en-US" altLang="zh-CN" sz="1800" dirty="0" smtClean="0">
                <a:solidFill>
                  <a:schemeClr val="tx1"/>
                </a:solidFill>
                <a:latin typeface="微软雅黑" pitchFamily="34" charset="-122"/>
                <a:ea typeface="微软雅黑" pitchFamily="34" charset="-122"/>
              </a:rPr>
              <a:t>KIS</a:t>
            </a:r>
            <a:r>
              <a:rPr lang="zh-CN" altLang="en-US" sz="1800" dirty="0" smtClean="0">
                <a:solidFill>
                  <a:schemeClr val="tx1"/>
                </a:solidFill>
                <a:latin typeface="微软雅黑" pitchFamily="34" charset="-122"/>
                <a:ea typeface="微软雅黑" pitchFamily="34" charset="-122"/>
              </a:rPr>
              <a:t>专业版生产管理中</a:t>
            </a:r>
            <a:r>
              <a:rPr lang="en-US" sz="1800" dirty="0" smtClean="0">
                <a:solidFill>
                  <a:schemeClr val="tx1"/>
                </a:solidFill>
                <a:latin typeface="微软雅黑" pitchFamily="34" charset="-122"/>
                <a:ea typeface="微软雅黑" pitchFamily="34" charset="-122"/>
              </a:rPr>
              <a:t>，</a:t>
            </a:r>
            <a:r>
              <a:rPr lang="zh-CN" altLang="en-US" sz="1800" dirty="0" smtClean="0">
                <a:solidFill>
                  <a:schemeClr val="tx1"/>
                </a:solidFill>
                <a:latin typeface="微软雅黑" pitchFamily="34" charset="-122"/>
                <a:ea typeface="微软雅黑" pitchFamily="34" charset="-122"/>
              </a:rPr>
              <a:t>多级</a:t>
            </a:r>
            <a:r>
              <a:rPr lang="en-US" altLang="zh-CN" sz="1800" dirty="0" smtClean="0">
                <a:solidFill>
                  <a:schemeClr val="tx1"/>
                </a:solidFill>
                <a:latin typeface="微软雅黑" pitchFamily="34" charset="-122"/>
                <a:ea typeface="微软雅黑" pitchFamily="34" charset="-122"/>
              </a:rPr>
              <a:t>BOM</a:t>
            </a:r>
            <a:r>
              <a:rPr lang="zh-CN" altLang="en-US" sz="1800" dirty="0" smtClean="0">
                <a:solidFill>
                  <a:schemeClr val="tx1"/>
                </a:solidFill>
                <a:latin typeface="微软雅黑" pitchFamily="34" charset="-122"/>
                <a:ea typeface="微软雅黑" pitchFamily="34" charset="-122"/>
              </a:rPr>
              <a:t>的应用</a:t>
            </a:r>
            <a:endParaRPr lang="en-US" altLang="zh-CN" sz="1800" dirty="0" smtClean="0">
              <a:solidFill>
                <a:schemeClr val="tx1"/>
              </a:solidFill>
              <a:latin typeface="微软雅黑" pitchFamily="34" charset="-122"/>
              <a:ea typeface="微软雅黑" pitchFamily="34" charset="-122"/>
            </a:endParaRPr>
          </a:p>
          <a:p>
            <a:pPr lvl="1" eaLnBrk="1" hangingPunct="1"/>
            <a:r>
              <a:rPr lang="zh-CN" altLang="en-US" sz="1600" dirty="0" smtClean="0">
                <a:solidFill>
                  <a:schemeClr val="tx1"/>
                </a:solidFill>
                <a:latin typeface="Calibri" pitchFamily="34" charset="0"/>
                <a:ea typeface="微软雅黑" pitchFamily="34" charset="-122"/>
              </a:rPr>
              <a:t>领料时直接领用最明细级物料</a:t>
            </a:r>
            <a:r>
              <a:rPr lang="en-US" sz="1600" dirty="0" smtClean="0">
                <a:solidFill>
                  <a:schemeClr val="tx1"/>
                </a:solidFill>
                <a:latin typeface="Calibri" pitchFamily="34" charset="0"/>
                <a:ea typeface="微软雅黑" pitchFamily="34" charset="-122"/>
              </a:rPr>
              <a:t>，</a:t>
            </a:r>
            <a:r>
              <a:rPr lang="zh-CN" altLang="en-US" sz="1600" dirty="0" smtClean="0">
                <a:solidFill>
                  <a:schemeClr val="tx1"/>
                </a:solidFill>
                <a:latin typeface="Calibri" pitchFamily="34" charset="0"/>
                <a:ea typeface="微软雅黑" pitchFamily="34" charset="-122"/>
              </a:rPr>
              <a:t>所有生产组装均在车间完成</a:t>
            </a:r>
            <a:endParaRPr lang="en-US"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chemeClr val="tx1"/>
                </a:solidFill>
                <a:latin typeface="Calibri" pitchFamily="34" charset="0"/>
                <a:ea typeface="微软雅黑" pitchFamily="34" charset="-122"/>
              </a:rPr>
              <a:t>在生产任务单中选择</a:t>
            </a:r>
            <a:r>
              <a:rPr lang="en-US" sz="1600" dirty="0" smtClean="0">
                <a:solidFill>
                  <a:schemeClr val="tx1"/>
                </a:solidFill>
                <a:latin typeface="微软雅黑" pitchFamily="34" charset="-122"/>
                <a:ea typeface="微软雅黑" pitchFamily="34" charset="-122"/>
              </a:rPr>
              <a:t>“</a:t>
            </a:r>
            <a:r>
              <a:rPr lang="zh-CN" altLang="en-US" sz="1600" dirty="0" smtClean="0">
                <a:solidFill>
                  <a:schemeClr val="tx1"/>
                </a:solidFill>
                <a:latin typeface="Calibri" pitchFamily="34" charset="0"/>
                <a:ea typeface="微软雅黑" pitchFamily="34" charset="-122"/>
              </a:rPr>
              <a:t>子件需要展开到最明细级物料</a:t>
            </a:r>
            <a:r>
              <a:rPr lang="en-US" sz="1600" dirty="0" smtClean="0">
                <a:solidFill>
                  <a:schemeClr val="tx1"/>
                </a:solidFill>
                <a:latin typeface="微软雅黑" pitchFamily="34" charset="-122"/>
                <a:ea typeface="微软雅黑" pitchFamily="34" charset="-122"/>
              </a:rPr>
              <a:t>”</a:t>
            </a:r>
            <a:endParaRPr lang="en-US" altLang="zh-CN" sz="1600" dirty="0" smtClean="0">
              <a:solidFill>
                <a:schemeClr val="tx1"/>
              </a:solidFill>
              <a:latin typeface="Calibri" pitchFamily="34" charset="0"/>
              <a:ea typeface="微软雅黑" pitchFamily="34" charset="-122"/>
            </a:endParaRPr>
          </a:p>
          <a:p>
            <a:pPr lvl="1" eaLnBrk="1" hangingPunct="1"/>
            <a:r>
              <a:rPr lang="zh-CN" altLang="en-US" sz="1600" dirty="0" smtClean="0">
                <a:solidFill>
                  <a:schemeClr val="tx1"/>
                </a:solidFill>
                <a:latin typeface="Calibri" pitchFamily="34" charset="0"/>
                <a:ea typeface="微软雅黑" pitchFamily="34" charset="-122"/>
              </a:rPr>
              <a:t>委外管理中的委外加工单也可以设置展开子件</a:t>
            </a:r>
          </a:p>
          <a:p>
            <a:pPr lvl="1" eaLnBrk="1" hangingPunct="1"/>
            <a:endParaRPr lang="en-US" altLang="zh-CN" sz="1600" dirty="0" smtClean="0">
              <a:solidFill>
                <a:srgbClr val="262626"/>
              </a:solidFill>
              <a:latin typeface="微软雅黑" pitchFamily="34" charset="-122"/>
              <a:ea typeface="微软雅黑" pitchFamily="34" charset="-122"/>
            </a:endParaRPr>
          </a:p>
          <a:p>
            <a:pPr eaLnBrk="1" hangingPunct="1">
              <a:buSzTx/>
            </a:pPr>
            <a:endParaRPr lang="en-US" sz="1800" dirty="0" smtClean="0">
              <a:solidFill>
                <a:srgbClr val="262626"/>
              </a:solidFill>
              <a:latin typeface="微软雅黑" pitchFamily="34" charset="-122"/>
              <a:ea typeface="微软雅黑" pitchFamily="34" charset="-122"/>
            </a:endParaRPr>
          </a:p>
        </p:txBody>
      </p:sp>
      <p:sp>
        <p:nvSpPr>
          <p:cNvPr id="13314"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-BOM</a:t>
            </a:r>
            <a:r>
              <a:rPr lang="zh-CN" altLang="en-US" dirty="0" smtClean="0">
                <a:latin typeface="微软雅黑" pitchFamily="34" charset="-122"/>
                <a:ea typeface="微软雅黑" pitchFamily="34" charset="-122"/>
              </a:rPr>
              <a:t>单</a:t>
            </a:r>
          </a:p>
        </p:txBody>
      </p:sp>
      <p:pic>
        <p:nvPicPr>
          <p:cNvPr id="13316" name="Picture 4"/>
          <p:cNvPicPr>
            <a:picLocks noChangeAspect="1" noChangeArrowheads="1"/>
          </p:cNvPicPr>
          <p:nvPr/>
        </p:nvPicPr>
        <p:blipFill>
          <a:blip r:embed="rId3"/>
          <a:srcRect/>
          <a:stretch>
            <a:fillRect/>
          </a:stretch>
        </p:blipFill>
        <p:spPr bwMode="auto">
          <a:xfrm>
            <a:off x="1835150" y="700088"/>
            <a:ext cx="5105400" cy="3790950"/>
          </a:xfrm>
          <a:prstGeom prst="rect">
            <a:avLst/>
          </a:prstGeom>
          <a:noFill/>
          <a:ln w="9525">
            <a:noFill/>
            <a:miter lim="800000"/>
            <a:headEnd/>
            <a:tailEnd/>
          </a:ln>
        </p:spPr>
      </p:pic>
      <p:pic>
        <p:nvPicPr>
          <p:cNvPr id="13317" name="Picture 5"/>
          <p:cNvPicPr>
            <a:picLocks noChangeAspect="1" noChangeArrowheads="1"/>
          </p:cNvPicPr>
          <p:nvPr/>
        </p:nvPicPr>
        <p:blipFill>
          <a:blip r:embed="rId4"/>
          <a:srcRect/>
          <a:stretch>
            <a:fillRect/>
          </a:stretch>
        </p:blipFill>
        <p:spPr bwMode="auto">
          <a:xfrm>
            <a:off x="1042988" y="1203325"/>
            <a:ext cx="6770687" cy="2790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316"/>
                                        </p:tgtEl>
                                        <p:attrNameLst>
                                          <p:attrName>style.visibility</p:attrName>
                                        </p:attrNameLst>
                                      </p:cBhvr>
                                      <p:to>
                                        <p:strVal val="visible"/>
                                      </p:to>
                                    </p:set>
                                    <p:animEffect transition="in" filter="blinds(horizontal)">
                                      <p:cBhvr>
                                        <p:cTn id="21" dur="500"/>
                                        <p:tgtEl>
                                          <p:spTgt spid="133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3316"/>
                                        </p:tgtEl>
                                      </p:cBhvr>
                                    </p:animEffect>
                                    <p:set>
                                      <p:cBhvr>
                                        <p:cTn id="26" dur="1" fill="hold">
                                          <p:stCondLst>
                                            <p:cond delay="499"/>
                                          </p:stCondLst>
                                        </p:cTn>
                                        <p:tgtEl>
                                          <p:spTgt spid="133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linds(horizontal)">
                                      <p:cBhvr>
                                        <p:cTn id="34" dur="500"/>
                                        <p:tgtEl>
                                          <p:spTgt spid="2">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linds(horizontal)">
                                      <p:cBhvr>
                                        <p:cTn id="37" dur="500"/>
                                        <p:tgtEl>
                                          <p:spTgt spid="2">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linds(horizontal)">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317"/>
                                        </p:tgtEl>
                                        <p:attrNameLst>
                                          <p:attrName>style.visibility</p:attrName>
                                        </p:attrNameLst>
                                      </p:cBhvr>
                                      <p:to>
                                        <p:strVal val="visible"/>
                                      </p:to>
                                    </p:set>
                                    <p:animEffect transition="in" filter="blinds(horizontal)">
                                      <p:cBhvr>
                                        <p:cTn id="45"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838189"/>
            <a:ext cx="8674100" cy="3857625"/>
          </a:xfrm>
        </p:spPr>
        <p:txBody>
          <a:bodyPr rtlCol="0"/>
          <a:lstStyle/>
          <a:p>
            <a:pPr eaLnBrk="1" fontAlgn="auto" hangingPunct="1">
              <a:spcAft>
                <a:spcPts val="0"/>
              </a:spcAft>
              <a:defRPr/>
            </a:pPr>
            <a:r>
              <a:rPr lang="zh-CN" altLang="en-US" sz="1800" dirty="0" smtClean="0">
                <a:solidFill>
                  <a:schemeClr val="tx1"/>
                </a:solidFill>
              </a:rPr>
              <a:t>问题</a:t>
            </a:r>
            <a:r>
              <a:rPr lang="en-US" altLang="zh-CN" sz="1800" dirty="0" smtClean="0">
                <a:solidFill>
                  <a:schemeClr val="tx1"/>
                </a:solidFill>
              </a:rPr>
              <a:t>3</a:t>
            </a:r>
            <a:r>
              <a:rPr lang="zh-CN" altLang="en-US" sz="1800" dirty="0" smtClean="0">
                <a:solidFill>
                  <a:schemeClr val="tx1"/>
                </a:solidFill>
              </a:rPr>
              <a:t>：</a:t>
            </a:r>
            <a:r>
              <a:rPr lang="zh-CN" altLang="en-US" sz="1800" dirty="0" smtClean="0">
                <a:solidFill>
                  <a:schemeClr val="tx1"/>
                </a:solidFill>
                <a:latin typeface="微软雅黑" pitchFamily="34" charset="-122"/>
              </a:rPr>
              <a:t>组装件</a:t>
            </a:r>
            <a:r>
              <a:rPr lang="en-US" altLang="zh-CN" sz="1800" dirty="0" smtClean="0">
                <a:solidFill>
                  <a:schemeClr val="tx1"/>
                </a:solidFill>
                <a:latin typeface="微软雅黑" pitchFamily="34" charset="-122"/>
              </a:rPr>
              <a:t>BOM</a:t>
            </a:r>
            <a:r>
              <a:rPr lang="zh-CN" altLang="en-US" sz="1800" dirty="0" smtClean="0">
                <a:solidFill>
                  <a:schemeClr val="tx1"/>
                </a:solidFill>
                <a:latin typeface="微软雅黑" pitchFamily="34" charset="-122"/>
              </a:rPr>
              <a:t>中不显示</a:t>
            </a:r>
            <a:r>
              <a:rPr lang="en-US" altLang="zh-CN" sz="1800" dirty="0" smtClean="0">
                <a:solidFill>
                  <a:schemeClr val="tx1"/>
                </a:solidFill>
                <a:latin typeface="微软雅黑" pitchFamily="34" charset="-122"/>
              </a:rPr>
              <a:t>BOM</a:t>
            </a:r>
            <a:r>
              <a:rPr lang="zh-CN" altLang="en-US" sz="1800" dirty="0" smtClean="0">
                <a:solidFill>
                  <a:schemeClr val="tx1"/>
                </a:solidFill>
                <a:latin typeface="微软雅黑" pitchFamily="34" charset="-122"/>
              </a:rPr>
              <a:t>单列表</a:t>
            </a:r>
            <a:endParaRPr lang="en-US" altLang="zh-CN" sz="1800" dirty="0" smtClean="0">
              <a:solidFill>
                <a:schemeClr val="tx1"/>
              </a:solidFill>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原因：取消了子件显示</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latin typeface="微软雅黑" pitchFamily="34" charset="-122"/>
              </a:rPr>
              <a:t>在</a:t>
            </a:r>
            <a:r>
              <a:rPr lang="en-US" altLang="zh-CN" sz="1600" dirty="0" smtClean="0">
                <a:latin typeface="微软雅黑" pitchFamily="34" charset="-122"/>
              </a:rPr>
              <a:t>BOM</a:t>
            </a:r>
            <a:r>
              <a:rPr lang="zh-CN" altLang="en-US" sz="1600" dirty="0" smtClean="0">
                <a:latin typeface="微软雅黑" pitchFamily="34" charset="-122"/>
              </a:rPr>
              <a:t>查询界面中，</a:t>
            </a:r>
            <a:r>
              <a:rPr lang="en-US" altLang="zh-CN" sz="1600" dirty="0" smtClean="0">
                <a:latin typeface="微软雅黑" pitchFamily="34" charset="-122"/>
              </a:rPr>
              <a:t>【</a:t>
            </a:r>
            <a:r>
              <a:rPr lang="zh-CN" altLang="en-US" sz="1600" dirty="0" smtClean="0">
                <a:latin typeface="微软雅黑" pitchFamily="34" charset="-122"/>
              </a:rPr>
              <a:t>视图</a:t>
            </a:r>
            <a:r>
              <a:rPr lang="en-US" altLang="zh-CN" sz="1600" dirty="0" smtClean="0">
                <a:latin typeface="微软雅黑" pitchFamily="34" charset="-122"/>
              </a:rPr>
              <a:t>】→</a:t>
            </a:r>
            <a:r>
              <a:rPr lang="zh-CN" altLang="en-US" sz="1600" dirty="0" smtClean="0">
                <a:latin typeface="微软雅黑" pitchFamily="34" charset="-122"/>
              </a:rPr>
              <a:t>勾选</a:t>
            </a:r>
            <a:r>
              <a:rPr lang="en-US" altLang="zh-CN" sz="1600" dirty="0" smtClean="0">
                <a:latin typeface="微软雅黑" pitchFamily="34" charset="-122"/>
              </a:rPr>
              <a:t>【</a:t>
            </a:r>
            <a:r>
              <a:rPr lang="zh-CN" altLang="en-US" sz="1600" dirty="0" smtClean="0">
                <a:latin typeface="微软雅黑" pitchFamily="34" charset="-122"/>
              </a:rPr>
              <a:t>显示子项</a:t>
            </a:r>
            <a:r>
              <a:rPr lang="en-US" altLang="zh-CN" sz="1600" dirty="0" smtClean="0">
                <a:latin typeface="微软雅黑" pitchFamily="34" charset="-122"/>
              </a:rPr>
              <a:t>】</a:t>
            </a: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r>
              <a:rPr lang="zh-CN" altLang="en-US" sz="1800" dirty="0" smtClean="0">
                <a:latin typeface="微软雅黑" pitchFamily="34" charset="-122"/>
              </a:rPr>
              <a:t>问题</a:t>
            </a:r>
            <a:r>
              <a:rPr lang="en-US" altLang="zh-CN" sz="1800" dirty="0" smtClean="0">
                <a:latin typeface="微软雅黑" pitchFamily="34" charset="-122"/>
              </a:rPr>
              <a:t>4</a:t>
            </a:r>
            <a:r>
              <a:rPr lang="zh-CN" altLang="en-US" sz="1800" dirty="0" smtClean="0">
                <a:latin typeface="微软雅黑" pitchFamily="34" charset="-122"/>
              </a:rPr>
              <a:t>：</a:t>
            </a:r>
            <a:r>
              <a:rPr lang="en-US" altLang="zh-CN" sz="1800" dirty="0" smtClean="0">
                <a:latin typeface="微软雅黑" pitchFamily="34" charset="-122"/>
              </a:rPr>
              <a:t>BOM</a:t>
            </a:r>
            <a:r>
              <a:rPr lang="zh-CN" altLang="en-US" sz="1800" dirty="0" smtClean="0">
                <a:latin typeface="微软雅黑" pitchFamily="34" charset="-122"/>
              </a:rPr>
              <a:t>单不生效</a:t>
            </a:r>
            <a:endParaRPr lang="en-US" altLang="zh-CN" sz="18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是否审核、使用</a:t>
            </a:r>
            <a:endParaRPr lang="en-US" altLang="zh-CN" sz="16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是否被相同产品的</a:t>
            </a:r>
            <a:r>
              <a:rPr lang="en-US" altLang="zh-CN" sz="1600" dirty="0" smtClean="0">
                <a:latin typeface="微软雅黑" pitchFamily="34" charset="-122"/>
              </a:rPr>
              <a:t>BOM</a:t>
            </a:r>
            <a:r>
              <a:rPr lang="zh-CN" altLang="en-US" sz="1600" dirty="0" smtClean="0">
                <a:latin typeface="微软雅黑" pitchFamily="34" charset="-122"/>
              </a:rPr>
              <a:t>单覆盖</a:t>
            </a:r>
            <a:endParaRPr lang="en-US" altLang="zh-CN" sz="1600" dirty="0" smtClean="0">
              <a:latin typeface="微软雅黑" pitchFamily="34" charset="-122"/>
            </a:endParaRPr>
          </a:p>
          <a:p>
            <a:pPr lvl="1" eaLnBrk="1" fontAlgn="auto" hangingPunct="1">
              <a:spcAft>
                <a:spcPts val="0"/>
              </a:spcAft>
              <a:buFont typeface="Arial"/>
              <a:buChar char="–"/>
              <a:defRPr/>
            </a:pPr>
            <a:r>
              <a:rPr lang="zh-CN" altLang="en-US" sz="1600" dirty="0" smtClean="0">
                <a:latin typeface="微软雅黑" pitchFamily="34" charset="-122"/>
              </a:rPr>
              <a:t>同一个产品设置多个</a:t>
            </a:r>
            <a:r>
              <a:rPr lang="en-US" altLang="zh-CN" sz="1600" dirty="0" smtClean="0">
                <a:latin typeface="微软雅黑" pitchFamily="34" charset="-122"/>
              </a:rPr>
              <a:t>BOM</a:t>
            </a:r>
            <a:r>
              <a:rPr lang="zh-CN" altLang="en-US" sz="1600" dirty="0" smtClean="0">
                <a:latin typeface="微软雅黑" pitchFamily="34" charset="-122"/>
              </a:rPr>
              <a:t>单，后单压前单。后单审核后，前单自动失效。</a:t>
            </a:r>
            <a:endParaRPr lang="en-US" sz="1600" dirty="0" smtClean="0">
              <a:latin typeface="微软雅黑" pitchFamily="34" charset="-122"/>
            </a:endParaRPr>
          </a:p>
        </p:txBody>
      </p:sp>
      <p:sp>
        <p:nvSpPr>
          <p:cNvPr id="11266"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-BOM</a:t>
            </a:r>
            <a:r>
              <a:rPr lang="zh-CN" altLang="en-US" dirty="0" smtClean="0">
                <a:latin typeface="微软雅黑" pitchFamily="34" charset="-122"/>
                <a:ea typeface="微软雅黑" pitchFamily="34" charset="-122"/>
              </a:rPr>
              <a:t>单</a:t>
            </a:r>
          </a:p>
        </p:txBody>
      </p:sp>
      <p:pic>
        <p:nvPicPr>
          <p:cNvPr id="1027" name="Picture 3"/>
          <p:cNvPicPr>
            <a:picLocks noChangeAspect="1" noChangeArrowheads="1"/>
          </p:cNvPicPr>
          <p:nvPr/>
        </p:nvPicPr>
        <p:blipFill>
          <a:blip r:embed="rId3"/>
          <a:srcRect/>
          <a:stretch>
            <a:fillRect/>
          </a:stretch>
        </p:blipFill>
        <p:spPr bwMode="auto">
          <a:xfrm>
            <a:off x="1643042" y="1071552"/>
            <a:ext cx="4848225" cy="3390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71604" y="1643056"/>
            <a:ext cx="3790950" cy="21526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linds(horizontal)">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1028"/>
                                        </p:tgtEl>
                                      </p:cBhvr>
                                    </p:animEffect>
                                    <p:set>
                                      <p:cBhvr>
                                        <p:cTn id="33" dur="1" fill="hold">
                                          <p:stCondLst>
                                            <p:cond delay="499"/>
                                          </p:stCondLst>
                                        </p:cTn>
                                        <p:tgtEl>
                                          <p:spTgt spid="102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linds(horizontal)">
                                      <p:cBhvr>
                                        <p:cTn id="38" dur="500"/>
                                        <p:tgtEl>
                                          <p:spTgt spid="2">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linds(horizontal)">
                                      <p:cBhvr>
                                        <p:cTn id="41" dur="500"/>
                                        <p:tgtEl>
                                          <p:spTgt spid="2">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blinds(horizontal)">
                                      <p:cBhvr>
                                        <p:cTn id="44" dur="500"/>
                                        <p:tgtEl>
                                          <p:spTgt spid="2">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linds(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：设置的销售价格资料不能携带到销售订单</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检查是否审核</a:t>
            </a:r>
          </a:p>
          <a:p>
            <a:pPr lvl="1" eaLnBrk="1" hangingPunct="1"/>
            <a:r>
              <a:rPr lang="zh-CN" altLang="en-US" sz="1600" dirty="0" smtClean="0">
                <a:latin typeface="微软雅黑" pitchFamily="34" charset="-122"/>
                <a:ea typeface="微软雅黑" pitchFamily="34" charset="-122"/>
              </a:rPr>
              <a:t>检查是否在有效期内，生效日期与失效日期均与系统日期匹配</a:t>
            </a:r>
          </a:p>
          <a:p>
            <a:pPr lvl="1" eaLnBrk="1" hangingPunct="1"/>
            <a:r>
              <a:rPr lang="zh-CN" altLang="en-US" sz="1600" dirty="0" smtClean="0">
                <a:latin typeface="微软雅黑" pitchFamily="34" charset="-122"/>
                <a:ea typeface="微软雅黑" pitchFamily="34" charset="-122"/>
              </a:rPr>
              <a:t>销售订单是否输入销售数量，数量是否符合价格资料的数量段要求</a:t>
            </a:r>
          </a:p>
          <a:p>
            <a:pPr lvl="1" eaLnBrk="1" hangingPunct="1"/>
            <a:r>
              <a:rPr lang="zh-CN" altLang="en-US" sz="1600" dirty="0" smtClean="0">
                <a:latin typeface="微软雅黑" pitchFamily="34" charset="-122"/>
                <a:ea typeface="微软雅黑" pitchFamily="34" charset="-122"/>
              </a:rPr>
              <a:t>价格管理选项中应用场景是否包括销售订单</a:t>
            </a:r>
            <a:endParaRPr lang="en-US" sz="1600" dirty="0" smtClean="0">
              <a:latin typeface="微软雅黑" pitchFamily="34" charset="-122"/>
              <a:ea typeface="微软雅黑" pitchFamily="34" charset="-122"/>
            </a:endParaRPr>
          </a:p>
          <a:p>
            <a:pPr lvl="1" eaLnBrk="1" hangingPunct="1"/>
            <a:endParaRPr lang="en-US" altLang="zh-CN" sz="16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：采购业务单据的单价取数规则</a:t>
            </a:r>
            <a:endParaRPr lang="en-US" altLang="zh-CN" sz="1800" dirty="0" smtClean="0">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优先取关联单据的单价</a:t>
            </a:r>
            <a:endParaRPr lang="en-US" altLang="zh-CN"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没有关联单据，优先取业务单中</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查看</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选项</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中的最近采购价来源</a:t>
            </a:r>
          </a:p>
          <a:p>
            <a:pPr lvl="1" eaLnBrk="1" hangingPunct="1"/>
            <a:r>
              <a:rPr lang="zh-CN" altLang="en-US" sz="1600" dirty="0" smtClean="0">
                <a:solidFill>
                  <a:srgbClr val="262626"/>
                </a:solidFill>
                <a:latin typeface="微软雅黑" pitchFamily="34" charset="-122"/>
                <a:ea typeface="微软雅黑" pitchFamily="34" charset="-122"/>
              </a:rPr>
              <a:t>没有设置取最近采购价，优先取采购价格资料的单价</a:t>
            </a:r>
          </a:p>
          <a:p>
            <a:pPr lvl="1" eaLnBrk="1" hangingPunct="1"/>
            <a:r>
              <a:rPr lang="zh-CN" altLang="en-US" sz="1600" dirty="0" smtClean="0">
                <a:solidFill>
                  <a:srgbClr val="262626"/>
                </a:solidFill>
                <a:latin typeface="微软雅黑" pitchFamily="34" charset="-122"/>
                <a:ea typeface="微软雅黑" pitchFamily="34" charset="-122"/>
              </a:rPr>
              <a:t>没有采购价格资料，取物料中设置采购单价</a:t>
            </a:r>
          </a:p>
          <a:p>
            <a:pPr lvl="1" eaLnBrk="1" hangingPunct="1"/>
            <a:r>
              <a:rPr lang="zh-CN" altLang="en-US" sz="1600" dirty="0" smtClean="0">
                <a:solidFill>
                  <a:srgbClr val="262626"/>
                </a:solidFill>
                <a:latin typeface="微软雅黑" pitchFamily="34" charset="-122"/>
                <a:ea typeface="微软雅黑" pitchFamily="34" charset="-122"/>
              </a:rPr>
              <a:t>价格资料和物料的采购单价都为含税单价</a:t>
            </a:r>
          </a:p>
          <a:p>
            <a:pPr lvl="1" eaLnBrk="1" hangingPunct="1"/>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15362" name="标题 2"/>
          <p:cNvSpPr>
            <a:spLocks noGrp="1"/>
          </p:cNvSpPr>
          <p:nvPr>
            <p:ph type="title" idx="4294967295"/>
          </p:nvPr>
        </p:nvSpPr>
        <p:spPr>
          <a:xfrm>
            <a:off x="203200" y="0"/>
            <a:ext cx="7227888" cy="520700"/>
          </a:xfrm>
        </p:spPr>
        <p:txBody>
          <a:bodyPr/>
          <a:lstStyle/>
          <a:p>
            <a:pPr algn="l" eaLnBrk="1" hangingPunct="1"/>
            <a:r>
              <a:rPr lang="zh-CN" altLang="en-US" sz="2400" dirty="0" smtClean="0">
                <a:latin typeface="微软雅黑" pitchFamily="34" charset="-122"/>
                <a:ea typeface="微软雅黑" pitchFamily="34" charset="-122"/>
              </a:rPr>
              <a:t>二、基础设置</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价格资料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blinds(horizontal)">
                                      <p:cBhvr>
                                        <p:cTn id="33" dur="500"/>
                                        <p:tgtEl>
                                          <p:spTgt spid="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linds(horizontal)">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blinds(horizontal)">
                                      <p:cBhvr>
                                        <p:cTn id="4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50" y="714375"/>
            <a:ext cx="8674100" cy="3857625"/>
          </a:xfrm>
        </p:spPr>
        <p:txBody>
          <a:bodyPr rtlCol="0">
            <a:normAutofit/>
          </a:bodyPr>
          <a:lstStyle/>
          <a:p>
            <a:pPr eaLnBrk="1" fontAlgn="auto" hangingPunct="1">
              <a:spcAft>
                <a:spcPts val="0"/>
              </a:spcAft>
              <a:defRPr/>
            </a:pPr>
            <a:r>
              <a:rPr lang="zh-CN" altLang="en-US" sz="1800" dirty="0" smtClean="0">
                <a:solidFill>
                  <a:schemeClr val="tx1"/>
                </a:solidFill>
              </a:rPr>
              <a:t>问题</a:t>
            </a:r>
            <a:r>
              <a:rPr lang="en-US" altLang="zh-CN" sz="1800" dirty="0" smtClean="0">
                <a:solidFill>
                  <a:schemeClr val="tx1"/>
                </a:solidFill>
              </a:rPr>
              <a:t>1</a:t>
            </a:r>
            <a:r>
              <a:rPr lang="zh-CN" altLang="en-US" sz="1800" dirty="0" smtClean="0">
                <a:solidFill>
                  <a:schemeClr val="tx1"/>
                </a:solidFill>
              </a:rPr>
              <a:t>：</a:t>
            </a:r>
            <a:r>
              <a:rPr lang="zh-CN" altLang="en-US" sz="1800" dirty="0" smtClean="0">
                <a:solidFill>
                  <a:schemeClr val="tx1"/>
                </a:solidFill>
                <a:latin typeface="微软雅黑" pitchFamily="34" charset="-122"/>
              </a:rPr>
              <a:t>科目初始数据录入了应收应付余额，是否还需要录入应收应付初始数据？</a:t>
            </a:r>
            <a:endParaRPr lang="en-US" altLang="zh-CN" sz="1800" dirty="0" smtClean="0">
              <a:solidFill>
                <a:schemeClr val="tx1"/>
              </a:solidFill>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应收应付初始数据可以传递到科目初始数据，但不可逆</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科目初始数据中的往来余额仅反映到总账，无法反映应收应付模块</a:t>
            </a:r>
            <a:endParaRPr lang="en-US" altLang="zh-CN" sz="1600" dirty="0" smtClean="0">
              <a:solidFill>
                <a:schemeClr val="tx1"/>
              </a:solidFill>
            </a:endParaRPr>
          </a:p>
          <a:p>
            <a:pPr lvl="2" eaLnBrk="1" fontAlgn="auto" hangingPunct="1">
              <a:spcAft>
                <a:spcPts val="0"/>
              </a:spcAft>
              <a:buFont typeface="Wingdings" pitchFamily="2" charset="2"/>
              <a:buChar char="Ø"/>
              <a:defRPr/>
            </a:pPr>
            <a:r>
              <a:rPr lang="zh-CN" altLang="en-US" dirty="0" smtClean="0">
                <a:solidFill>
                  <a:schemeClr val="tx1"/>
                </a:solidFill>
              </a:rPr>
              <a:t>思考：总账应收有期初余额，但收款单选择不到期初应收数据</a:t>
            </a:r>
            <a:endParaRPr lang="en-US" altLang="zh-CN" dirty="0" smtClean="0">
              <a:solidFill>
                <a:schemeClr val="tx1"/>
              </a:solidFill>
            </a:endParaRPr>
          </a:p>
          <a:p>
            <a:pPr lvl="2" eaLnBrk="1" fontAlgn="auto" hangingPunct="1">
              <a:spcAft>
                <a:spcPts val="0"/>
              </a:spcAft>
              <a:buFont typeface="Wingdings" pitchFamily="2" charset="2"/>
              <a:buChar char="Ø"/>
              <a:defRPr/>
            </a:pPr>
            <a:r>
              <a:rPr lang="zh-CN" altLang="en-US" dirty="0" smtClean="0">
                <a:solidFill>
                  <a:schemeClr val="tx1"/>
                </a:solidFill>
              </a:rPr>
              <a:t>分析：是否核销？是否录入了应收应付初始数据？</a:t>
            </a:r>
            <a:endParaRPr lang="en-US" altLang="zh-CN" dirty="0" smtClean="0">
              <a:solidFill>
                <a:schemeClr val="tx1"/>
              </a:solidFill>
            </a:endParaRPr>
          </a:p>
          <a:p>
            <a:pPr lvl="1" eaLnBrk="1" fontAlgn="auto" hangingPunct="1">
              <a:spcAft>
                <a:spcPts val="0"/>
              </a:spcAft>
              <a:buFont typeface="Arial"/>
              <a:buChar char="–"/>
              <a:defRPr/>
            </a:pPr>
            <a:endParaRPr lang="en-US" altLang="zh-CN" sz="1600" dirty="0" smtClean="0">
              <a:solidFill>
                <a:schemeClr val="tx1"/>
              </a:solidFill>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r>
              <a:rPr lang="zh-CN" altLang="en-US" sz="1800" dirty="0" smtClean="0">
                <a:latin typeface="微软雅黑" pitchFamily="34" charset="-122"/>
              </a:rPr>
              <a:t>问题</a:t>
            </a:r>
            <a:r>
              <a:rPr lang="en-US" altLang="zh-CN" sz="1800" dirty="0" smtClean="0">
                <a:latin typeface="微软雅黑" pitchFamily="34" charset="-122"/>
              </a:rPr>
              <a:t>2</a:t>
            </a:r>
            <a:r>
              <a:rPr lang="zh-CN" altLang="en-US" sz="1800" dirty="0" smtClean="0">
                <a:latin typeface="微软雅黑" pitchFamily="34" charset="-122"/>
              </a:rPr>
              <a:t>：存货初始数据中应该包含哪些物料</a:t>
            </a:r>
            <a:endParaRPr lang="en-US" altLang="zh-CN" sz="1800" dirty="0" smtClean="0">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存货初始数据中应该是存货的账存数量</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期初暂估入库单上的物料为已入库的物料，包含在存货初始数据</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期初未核销出库单中的物料为已出库的物料，不包含在存货初始数据中。</a:t>
            </a:r>
            <a:endParaRPr lang="en-US" altLang="en-US" sz="1600" dirty="0" smtClean="0">
              <a:solidFill>
                <a:schemeClr val="tx1"/>
              </a:solidFill>
            </a:endParaRPr>
          </a:p>
        </p:txBody>
      </p:sp>
      <p:sp>
        <p:nvSpPr>
          <p:cNvPr id="11266"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初始化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linds(horizont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90343" y="833893"/>
            <a:ext cx="8674100" cy="3857625"/>
          </a:xfrm>
        </p:spPr>
        <p:txBody>
          <a:bodyPr rtlCol="0">
            <a:normAutofit/>
          </a:bodyPr>
          <a:lstStyle/>
          <a:p>
            <a:pPr eaLnBrk="1" fontAlgn="auto" hangingPunct="1">
              <a:spcAft>
                <a:spcPts val="0"/>
              </a:spcAft>
              <a:defRPr/>
            </a:pPr>
            <a:r>
              <a:rPr lang="zh-CN" altLang="en-US" sz="1800" dirty="0" smtClean="0">
                <a:solidFill>
                  <a:schemeClr val="tx1"/>
                </a:solidFill>
              </a:rPr>
              <a:t>问题</a:t>
            </a:r>
            <a:r>
              <a:rPr lang="en-US" altLang="zh-CN" sz="1800" dirty="0" smtClean="0">
                <a:solidFill>
                  <a:schemeClr val="tx1"/>
                </a:solidFill>
              </a:rPr>
              <a:t>3</a:t>
            </a:r>
            <a:r>
              <a:rPr lang="zh-CN" altLang="en-US" sz="1800" dirty="0" smtClean="0">
                <a:solidFill>
                  <a:schemeClr val="tx1"/>
                </a:solidFill>
              </a:rPr>
              <a:t>：</a:t>
            </a:r>
            <a:r>
              <a:rPr lang="zh-CN" altLang="en-US" sz="1800" dirty="0" smtClean="0">
                <a:solidFill>
                  <a:schemeClr val="tx1"/>
                </a:solidFill>
                <a:latin typeface="微软雅黑" pitchFamily="34" charset="-122"/>
              </a:rPr>
              <a:t>存货初始数据界面无法录入金额和数量</a:t>
            </a:r>
            <a:endParaRPr lang="en-US" altLang="zh-CN" sz="1800" dirty="0" smtClean="0">
              <a:solidFill>
                <a:schemeClr val="tx1"/>
              </a:solidFill>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计价方法采用先进先出法、分批认定法及采用批号管理、保质期管理的物料</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双击</a:t>
            </a:r>
            <a:r>
              <a:rPr lang="en-US" altLang="zh-CN" sz="1600" dirty="0" smtClean="0">
                <a:solidFill>
                  <a:schemeClr val="tx1"/>
                </a:solidFill>
              </a:rPr>
              <a:t>【</a:t>
            </a:r>
            <a:r>
              <a:rPr lang="zh-CN" altLang="en-US" sz="1600" dirty="0" smtClean="0">
                <a:solidFill>
                  <a:schemeClr val="tx1"/>
                </a:solidFill>
              </a:rPr>
              <a:t>批次</a:t>
            </a:r>
            <a:r>
              <a:rPr lang="en-US" altLang="zh-CN" sz="1600" dirty="0" smtClean="0">
                <a:solidFill>
                  <a:schemeClr val="tx1"/>
                </a:solidFill>
              </a:rPr>
              <a:t>/</a:t>
            </a:r>
            <a:r>
              <a:rPr lang="zh-CN" altLang="en-US" sz="1600" dirty="0" smtClean="0">
                <a:solidFill>
                  <a:schemeClr val="tx1"/>
                </a:solidFill>
              </a:rPr>
              <a:t>顺序号</a:t>
            </a:r>
            <a:r>
              <a:rPr lang="en-US" altLang="zh-CN" sz="1600" dirty="0" smtClean="0">
                <a:solidFill>
                  <a:schemeClr val="tx1"/>
                </a:solidFill>
              </a:rPr>
              <a:t>】</a:t>
            </a:r>
            <a:r>
              <a:rPr lang="zh-CN" altLang="en-US" sz="1600" dirty="0" smtClean="0">
                <a:solidFill>
                  <a:schemeClr val="tx1"/>
                </a:solidFill>
              </a:rPr>
              <a:t>进入明细界面录入存货金额和数量</a:t>
            </a:r>
            <a:endParaRPr lang="en-US" altLang="zh-CN" sz="1600" dirty="0" smtClean="0">
              <a:solidFill>
                <a:schemeClr val="tx1"/>
              </a:solidFill>
            </a:endParaRPr>
          </a:p>
          <a:p>
            <a:pPr lvl="2" eaLnBrk="1" fontAlgn="auto" hangingPunct="1">
              <a:spcAft>
                <a:spcPts val="0"/>
              </a:spcAft>
              <a:buNone/>
              <a:defRPr/>
            </a:pPr>
            <a:endParaRPr lang="en-US" altLang="zh-CN" sz="1600" dirty="0" smtClean="0">
              <a:solidFill>
                <a:schemeClr val="tx1"/>
              </a:solidFill>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r>
              <a:rPr lang="zh-CN" altLang="en-US" sz="1800" dirty="0" smtClean="0">
                <a:latin typeface="微软雅黑" pitchFamily="34" charset="-122"/>
              </a:rPr>
              <a:t>问题</a:t>
            </a:r>
            <a:r>
              <a:rPr lang="en-US" altLang="zh-CN" sz="1800" dirty="0" smtClean="0">
                <a:latin typeface="微软雅黑" pitchFamily="34" charset="-122"/>
              </a:rPr>
              <a:t>4</a:t>
            </a:r>
            <a:r>
              <a:rPr lang="zh-CN" altLang="en-US" sz="1800" dirty="0" smtClean="0">
                <a:latin typeface="微软雅黑" pitchFamily="34" charset="-122"/>
              </a:rPr>
              <a:t>：固定资产初始卡片年初余额传递到科目初始数据不对</a:t>
            </a:r>
            <a:endParaRPr lang="en-US" altLang="zh-CN" sz="1800" dirty="0" smtClean="0">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固定资产初始卡片的年初余额录入错误</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年中启用的账套，本年购入的固定资产，卡片中</a:t>
            </a:r>
            <a:r>
              <a:rPr lang="en-US" altLang="zh-CN" sz="1600" dirty="0" smtClean="0">
                <a:solidFill>
                  <a:schemeClr val="tx1"/>
                </a:solidFill>
              </a:rPr>
              <a:t>【</a:t>
            </a:r>
            <a:r>
              <a:rPr lang="zh-CN" altLang="en-US" sz="1600" dirty="0" smtClean="0">
                <a:solidFill>
                  <a:schemeClr val="tx1"/>
                </a:solidFill>
              </a:rPr>
              <a:t>初始化数据</a:t>
            </a:r>
            <a:r>
              <a:rPr lang="en-US" altLang="zh-CN" sz="1600" dirty="0" smtClean="0">
                <a:solidFill>
                  <a:schemeClr val="tx1"/>
                </a:solidFill>
              </a:rPr>
              <a:t>】</a:t>
            </a:r>
            <a:r>
              <a:rPr lang="zh-CN" altLang="en-US" sz="1600" dirty="0" smtClean="0">
                <a:solidFill>
                  <a:schemeClr val="tx1"/>
                </a:solidFill>
              </a:rPr>
              <a:t>把购入原值填入</a:t>
            </a:r>
            <a:r>
              <a:rPr lang="en-US" altLang="zh-CN" sz="1600" dirty="0" smtClean="0">
                <a:solidFill>
                  <a:schemeClr val="tx1"/>
                </a:solidFill>
              </a:rPr>
              <a:t>【</a:t>
            </a:r>
            <a:r>
              <a:rPr lang="zh-CN" altLang="en-US" sz="1600" dirty="0" smtClean="0">
                <a:solidFill>
                  <a:schemeClr val="tx1"/>
                </a:solidFill>
              </a:rPr>
              <a:t>本年原值调增</a:t>
            </a:r>
            <a:r>
              <a:rPr lang="en-US" altLang="zh-CN" sz="1600" dirty="0" smtClean="0">
                <a:solidFill>
                  <a:schemeClr val="tx1"/>
                </a:solidFill>
              </a:rPr>
              <a:t>】</a:t>
            </a:r>
            <a:r>
              <a:rPr lang="zh-CN" altLang="en-US" sz="1600" dirty="0" smtClean="0">
                <a:solidFill>
                  <a:schemeClr val="tx1"/>
                </a:solidFill>
              </a:rPr>
              <a:t>，同时考虑本年原值调整情况</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年中启用的账套，以前年度购入的固定资产，在</a:t>
            </a:r>
            <a:r>
              <a:rPr lang="en-US" altLang="zh-CN" sz="1600" dirty="0" smtClean="0">
                <a:solidFill>
                  <a:schemeClr val="tx1"/>
                </a:solidFill>
              </a:rPr>
              <a:t>【</a:t>
            </a:r>
            <a:r>
              <a:rPr lang="zh-CN" altLang="en-US" sz="1600" dirty="0" smtClean="0">
                <a:solidFill>
                  <a:schemeClr val="tx1"/>
                </a:solidFill>
              </a:rPr>
              <a:t>初始化数据</a:t>
            </a:r>
            <a:r>
              <a:rPr lang="en-US" altLang="zh-CN" sz="1600" dirty="0" smtClean="0">
                <a:solidFill>
                  <a:schemeClr val="tx1"/>
                </a:solidFill>
              </a:rPr>
              <a:t>】</a:t>
            </a:r>
            <a:r>
              <a:rPr lang="zh-CN" altLang="en-US" sz="1600" dirty="0" smtClean="0">
                <a:solidFill>
                  <a:schemeClr val="tx1"/>
                </a:solidFill>
              </a:rPr>
              <a:t>中</a:t>
            </a:r>
            <a:r>
              <a:rPr lang="en-US" altLang="zh-CN" sz="1600" dirty="0" smtClean="0">
                <a:solidFill>
                  <a:schemeClr val="tx1"/>
                </a:solidFill>
              </a:rPr>
              <a:t>【</a:t>
            </a:r>
            <a:r>
              <a:rPr lang="zh-CN" altLang="en-US" sz="1600" dirty="0" smtClean="0">
                <a:solidFill>
                  <a:schemeClr val="tx1"/>
                </a:solidFill>
              </a:rPr>
              <a:t>本年原值调整</a:t>
            </a:r>
            <a:r>
              <a:rPr lang="en-US" altLang="zh-CN" sz="1600" dirty="0" smtClean="0">
                <a:solidFill>
                  <a:schemeClr val="tx1"/>
                </a:solidFill>
              </a:rPr>
              <a:t>】</a:t>
            </a:r>
            <a:r>
              <a:rPr lang="zh-CN" altLang="en-US" sz="1600" dirty="0" smtClean="0">
                <a:solidFill>
                  <a:schemeClr val="tx1"/>
                </a:solidFill>
              </a:rPr>
              <a:t>只需要考虑本年原值调整情况，不需要填入购入原值</a:t>
            </a:r>
            <a:endParaRPr lang="en-US" altLang="zh-CN" sz="1600" dirty="0" smtClean="0">
              <a:solidFill>
                <a:schemeClr val="tx1"/>
              </a:solidFill>
            </a:endParaRPr>
          </a:p>
          <a:p>
            <a:pPr lvl="1" eaLnBrk="1" fontAlgn="auto" hangingPunct="1">
              <a:spcAft>
                <a:spcPts val="0"/>
              </a:spcAft>
              <a:buFont typeface="Arial"/>
              <a:buChar char="–"/>
              <a:defRPr/>
            </a:pPr>
            <a:endParaRPr lang="en-US" altLang="en-US" sz="1600" dirty="0" smtClean="0">
              <a:solidFill>
                <a:schemeClr val="tx1"/>
              </a:solidFill>
            </a:endParaRPr>
          </a:p>
        </p:txBody>
      </p:sp>
      <p:sp>
        <p:nvSpPr>
          <p:cNvPr id="11266"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初始化</a:t>
            </a:r>
          </a:p>
        </p:txBody>
      </p:sp>
      <p:pic>
        <p:nvPicPr>
          <p:cNvPr id="7173" name="Picture 5"/>
          <p:cNvPicPr>
            <a:picLocks noChangeAspect="1" noChangeArrowheads="1"/>
          </p:cNvPicPr>
          <p:nvPr/>
        </p:nvPicPr>
        <p:blipFill>
          <a:blip r:embed="rId3"/>
          <a:srcRect/>
          <a:stretch>
            <a:fillRect/>
          </a:stretch>
        </p:blipFill>
        <p:spPr bwMode="auto">
          <a:xfrm>
            <a:off x="1142976" y="2000246"/>
            <a:ext cx="6877050" cy="1076325"/>
          </a:xfrm>
          <a:prstGeom prst="rect">
            <a:avLst/>
          </a:prstGeom>
          <a:noFill/>
          <a:ln w="9525">
            <a:noFill/>
            <a:miter lim="800000"/>
            <a:headEnd/>
            <a:tailEnd/>
          </a:ln>
          <a:effectLst/>
        </p:spPr>
      </p:pic>
      <p:pic>
        <p:nvPicPr>
          <p:cNvPr id="7175" name="Picture 7"/>
          <p:cNvPicPr>
            <a:picLocks noChangeAspect="1" noChangeArrowheads="1"/>
          </p:cNvPicPr>
          <p:nvPr/>
        </p:nvPicPr>
        <p:blipFill>
          <a:blip r:embed="rId4"/>
          <a:srcRect/>
          <a:stretch>
            <a:fillRect/>
          </a:stretch>
        </p:blipFill>
        <p:spPr bwMode="auto">
          <a:xfrm>
            <a:off x="142844" y="1428742"/>
            <a:ext cx="8805922" cy="1943100"/>
          </a:xfrm>
          <a:prstGeom prst="rect">
            <a:avLst/>
          </a:prstGeom>
          <a:noFill/>
          <a:ln w="9525">
            <a:noFill/>
            <a:miter lim="800000"/>
            <a:headEnd/>
            <a:tailEnd/>
          </a:ln>
          <a:effectLst/>
        </p:spPr>
      </p:pic>
      <p:pic>
        <p:nvPicPr>
          <p:cNvPr id="7177" name="Picture 9"/>
          <p:cNvPicPr>
            <a:picLocks noChangeAspect="1" noChangeArrowheads="1"/>
          </p:cNvPicPr>
          <p:nvPr/>
        </p:nvPicPr>
        <p:blipFill>
          <a:blip r:embed="rId5"/>
          <a:srcRect/>
          <a:stretch>
            <a:fillRect/>
          </a:stretch>
        </p:blipFill>
        <p:spPr bwMode="auto">
          <a:xfrm>
            <a:off x="857224" y="642924"/>
            <a:ext cx="6858047" cy="3967171"/>
          </a:xfrm>
          <a:prstGeom prst="rect">
            <a:avLst/>
          </a:prstGeom>
          <a:noFill/>
          <a:ln w="9525">
            <a:noFill/>
            <a:miter lim="800000"/>
            <a:headEnd/>
            <a:tailEnd/>
          </a:ln>
          <a:effectLst/>
        </p:spPr>
      </p:pic>
      <p:pic>
        <p:nvPicPr>
          <p:cNvPr id="7179" name="Picture 11"/>
          <p:cNvPicPr>
            <a:picLocks noChangeAspect="1" noChangeArrowheads="1"/>
          </p:cNvPicPr>
          <p:nvPr/>
        </p:nvPicPr>
        <p:blipFill>
          <a:blip r:embed="rId6"/>
          <a:srcRect/>
          <a:stretch>
            <a:fillRect/>
          </a:stretch>
        </p:blipFill>
        <p:spPr bwMode="auto">
          <a:xfrm>
            <a:off x="928662" y="642924"/>
            <a:ext cx="6715564" cy="3952887"/>
          </a:xfrm>
          <a:prstGeom prst="rect">
            <a:avLst/>
          </a:prstGeom>
          <a:noFill/>
          <a:ln w="9525">
            <a:noFill/>
            <a:miter lim="800000"/>
            <a:headEnd/>
            <a:tailEnd/>
          </a:ln>
          <a:effectLst/>
        </p:spPr>
      </p:pic>
      <p:pic>
        <p:nvPicPr>
          <p:cNvPr id="7180" name="Picture 12"/>
          <p:cNvPicPr>
            <a:picLocks noChangeAspect="1" noChangeArrowheads="1"/>
          </p:cNvPicPr>
          <p:nvPr/>
        </p:nvPicPr>
        <p:blipFill>
          <a:blip r:embed="rId7"/>
          <a:srcRect/>
          <a:stretch>
            <a:fillRect/>
          </a:stretch>
        </p:blipFill>
        <p:spPr bwMode="auto">
          <a:xfrm>
            <a:off x="857225" y="571487"/>
            <a:ext cx="6929485" cy="4098372"/>
          </a:xfrm>
          <a:prstGeom prst="rect">
            <a:avLst/>
          </a:prstGeom>
          <a:noFill/>
          <a:ln w="9525">
            <a:noFill/>
            <a:miter lim="800000"/>
            <a:headEnd/>
            <a:tailEnd/>
          </a:ln>
          <a:effectLst/>
        </p:spPr>
      </p:pic>
      <p:pic>
        <p:nvPicPr>
          <p:cNvPr id="7181" name="Picture 13"/>
          <p:cNvPicPr>
            <a:picLocks noChangeAspect="1" noChangeArrowheads="1"/>
          </p:cNvPicPr>
          <p:nvPr/>
        </p:nvPicPr>
        <p:blipFill>
          <a:blip r:embed="rId8"/>
          <a:srcRect/>
          <a:stretch>
            <a:fillRect/>
          </a:stretch>
        </p:blipFill>
        <p:spPr bwMode="auto">
          <a:xfrm>
            <a:off x="857224" y="642924"/>
            <a:ext cx="6858048" cy="397373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75"/>
                                        </p:tgtEl>
                                        <p:attrNameLst>
                                          <p:attrName>style.visibility</p:attrName>
                                        </p:attrNameLst>
                                      </p:cBhvr>
                                      <p:to>
                                        <p:strVal val="visible"/>
                                      </p:to>
                                    </p:set>
                                    <p:animEffect transition="in" filter="blinds(horizontal)">
                                      <p:cBhvr>
                                        <p:cTn id="18" dur="500"/>
                                        <p:tgtEl>
                                          <p:spTgt spid="71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7175"/>
                                        </p:tgtEl>
                                      </p:cBhvr>
                                    </p:animEffect>
                                    <p:set>
                                      <p:cBhvr>
                                        <p:cTn id="23" dur="1" fill="hold">
                                          <p:stCondLst>
                                            <p:cond delay="499"/>
                                          </p:stCondLst>
                                        </p:cTn>
                                        <p:tgtEl>
                                          <p:spTgt spid="717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blinds(horizontal)">
                                      <p:cBhvr>
                                        <p:cTn id="28" dur="500"/>
                                        <p:tgtEl>
                                          <p:spTgt spid="717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7173"/>
                                        </p:tgtEl>
                                      </p:cBhvr>
                                    </p:animEffect>
                                    <p:set>
                                      <p:cBhvr>
                                        <p:cTn id="33" dur="1" fill="hold">
                                          <p:stCondLst>
                                            <p:cond delay="499"/>
                                          </p:stCondLst>
                                        </p:cTn>
                                        <p:tgtEl>
                                          <p:spTgt spid="717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linds(horizontal)">
                                      <p:cBhvr>
                                        <p:cTn id="38" dur="500"/>
                                        <p:tgtEl>
                                          <p:spTgt spid="2">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linds(horizontal)">
                                      <p:cBhvr>
                                        <p:cTn id="41" dur="500"/>
                                        <p:tgtEl>
                                          <p:spTgt spid="2">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blinds(horizontal)">
                                      <p:cBhvr>
                                        <p:cTn id="44" dur="500"/>
                                        <p:tgtEl>
                                          <p:spTgt spid="2">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linds(horizont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177"/>
                                        </p:tgtEl>
                                        <p:attrNameLst>
                                          <p:attrName>style.visibility</p:attrName>
                                        </p:attrNameLst>
                                      </p:cBhvr>
                                      <p:to>
                                        <p:strVal val="visible"/>
                                      </p:to>
                                    </p:set>
                                    <p:animEffect transition="in" filter="blinds(horizontal)">
                                      <p:cBhvr>
                                        <p:cTn id="52" dur="500"/>
                                        <p:tgtEl>
                                          <p:spTgt spid="717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7177"/>
                                        </p:tgtEl>
                                      </p:cBhvr>
                                    </p:animEffect>
                                    <p:set>
                                      <p:cBhvr>
                                        <p:cTn id="57" dur="1" fill="hold">
                                          <p:stCondLst>
                                            <p:cond delay="499"/>
                                          </p:stCondLst>
                                        </p:cTn>
                                        <p:tgtEl>
                                          <p:spTgt spid="717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179"/>
                                        </p:tgtEl>
                                        <p:attrNameLst>
                                          <p:attrName>style.visibility</p:attrName>
                                        </p:attrNameLst>
                                      </p:cBhvr>
                                      <p:to>
                                        <p:strVal val="visible"/>
                                      </p:to>
                                    </p:set>
                                    <p:animEffect transition="in" filter="blinds(horizontal)">
                                      <p:cBhvr>
                                        <p:cTn id="62" dur="500"/>
                                        <p:tgtEl>
                                          <p:spTgt spid="717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7179"/>
                                        </p:tgtEl>
                                      </p:cBhvr>
                                    </p:animEffect>
                                    <p:set>
                                      <p:cBhvr>
                                        <p:cTn id="67" dur="1" fill="hold">
                                          <p:stCondLst>
                                            <p:cond delay="499"/>
                                          </p:stCondLst>
                                        </p:cTn>
                                        <p:tgtEl>
                                          <p:spTgt spid="717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180"/>
                                        </p:tgtEl>
                                        <p:attrNameLst>
                                          <p:attrName>style.visibility</p:attrName>
                                        </p:attrNameLst>
                                      </p:cBhvr>
                                      <p:to>
                                        <p:strVal val="visible"/>
                                      </p:to>
                                    </p:set>
                                    <p:animEffect transition="in" filter="blinds(horizontal)">
                                      <p:cBhvr>
                                        <p:cTn id="72" dur="500"/>
                                        <p:tgtEl>
                                          <p:spTgt spid="718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7180"/>
                                        </p:tgtEl>
                                      </p:cBhvr>
                                    </p:animEffect>
                                    <p:set>
                                      <p:cBhvr>
                                        <p:cTn id="77" dur="1" fill="hold">
                                          <p:stCondLst>
                                            <p:cond delay="499"/>
                                          </p:stCondLst>
                                        </p:cTn>
                                        <p:tgtEl>
                                          <p:spTgt spid="718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7181"/>
                                        </p:tgtEl>
                                        <p:attrNameLst>
                                          <p:attrName>style.visibility</p:attrName>
                                        </p:attrNameLst>
                                      </p:cBhvr>
                                      <p:to>
                                        <p:strVal val="visible"/>
                                      </p:to>
                                    </p:set>
                                    <p:animEffect transition="in" filter="blinds(horizontal)">
                                      <p:cBhvr>
                                        <p:cTn id="8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：物料设置了辅助属性管理</a:t>
            </a:r>
            <a:r>
              <a:rPr lang="en-US"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但录入单据无法选择</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物料辅助属性</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物料资料中，没有勾选对应物料的辅助属性</a:t>
            </a:r>
          </a:p>
          <a:p>
            <a:pPr lvl="1" eaLnBrk="1" hangingPunct="1"/>
            <a:endParaRPr lang="en-US" altLang="zh-CN" sz="1600" dirty="0" smtClean="0">
              <a:latin typeface="微软雅黑" pitchFamily="34" charset="-122"/>
              <a:ea typeface="微软雅黑" pitchFamily="34" charset="-122"/>
            </a:endParaRPr>
          </a:p>
          <a:p>
            <a:pPr eaLnBrk="1" hangingPunct="1">
              <a:buFontTx/>
              <a:buBlip>
                <a:blip r:embed="rId3"/>
              </a:buBlip>
            </a:pPr>
            <a:endParaRPr lang="zh-CN" altLang="en-US" sz="1800" dirty="0" smtClean="0">
              <a:latin typeface="微软雅黑" pitchFamily="34" charset="-122"/>
              <a:ea typeface="微软雅黑" pitchFamily="34" charset="-122"/>
            </a:endParaRPr>
          </a:p>
          <a:p>
            <a:pPr eaLnBrk="1" hangingPunct="1">
              <a:buFontTx/>
              <a:buBlip>
                <a:blip r:embed="rId3"/>
              </a:buBlip>
            </a:pPr>
            <a:endParaRPr lang="zh-CN" altLang="en-US"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：如何修改业务单据的单价精度和数量精度</a:t>
            </a:r>
            <a:endParaRPr lang="en-US" altLang="zh-CN" sz="1800" dirty="0" smtClean="0">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系统参数</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业务基础参数</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专用发票精度控制专用发票的单价和数量精度</a:t>
            </a:r>
          </a:p>
          <a:p>
            <a:pPr lvl="1" eaLnBrk="1" hangingPunct="1"/>
            <a:r>
              <a:rPr lang="zh-CN" altLang="en-US" sz="1600" dirty="0" smtClean="0">
                <a:solidFill>
                  <a:srgbClr val="262626"/>
                </a:solidFill>
                <a:latin typeface="微软雅黑" pitchFamily="34" charset="-122"/>
                <a:ea typeface="微软雅黑" pitchFamily="34" charset="-122"/>
              </a:rPr>
              <a:t>其他单据的单价和数量精度由物料属性控制</a:t>
            </a:r>
          </a:p>
          <a:p>
            <a:pPr eaLnBrk="1" hangingPunct="1">
              <a:buFontTx/>
              <a:buBlip>
                <a:blip r:embed="rId3"/>
              </a:buBlip>
            </a:pPr>
            <a:endParaRPr lang="en-US" altLang="zh-CN" sz="2000" dirty="0" smtClean="0">
              <a:solidFill>
                <a:srgbClr val="262626"/>
              </a:solidFill>
              <a:latin typeface="微软雅黑" pitchFamily="34" charset="-122"/>
              <a:ea typeface="微软雅黑" pitchFamily="34" charset="-122"/>
            </a:endParaRPr>
          </a:p>
        </p:txBody>
      </p:sp>
      <p:sp>
        <p:nvSpPr>
          <p:cNvPr id="17410" name="标题 2"/>
          <p:cNvSpPr>
            <a:spLocks noGrp="1"/>
          </p:cNvSpPr>
          <p:nvPr>
            <p:ph type="title" idx="4294967295"/>
          </p:nvPr>
        </p:nvSpPr>
        <p:spPr>
          <a:xfrm>
            <a:off x="203200" y="0"/>
            <a:ext cx="7227888" cy="520700"/>
          </a:xfrm>
        </p:spPr>
        <p:txBody>
          <a:bodyPr/>
          <a:lstStyle/>
          <a:p>
            <a:pPr algn="l" eaLnBrk="1" hangingPunct="1"/>
            <a:r>
              <a:rPr lang="zh-CN" altLang="en-US" sz="2400" dirty="0" smtClean="0">
                <a:latin typeface="微软雅黑" pitchFamily="34" charset="-122"/>
                <a:ea typeface="微软雅黑" pitchFamily="34" charset="-122"/>
              </a:rPr>
              <a:t>二、基础设置</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其他</a:t>
            </a:r>
          </a:p>
        </p:txBody>
      </p:sp>
      <p:pic>
        <p:nvPicPr>
          <p:cNvPr id="29700" name="Picture 4"/>
          <p:cNvPicPr>
            <a:picLocks noChangeAspect="1" noChangeArrowheads="1"/>
          </p:cNvPicPr>
          <p:nvPr/>
        </p:nvPicPr>
        <p:blipFill>
          <a:blip r:embed="rId4"/>
          <a:srcRect/>
          <a:stretch>
            <a:fillRect/>
          </a:stretch>
        </p:blipFill>
        <p:spPr bwMode="auto">
          <a:xfrm>
            <a:off x="1619250" y="700088"/>
            <a:ext cx="5657850" cy="4276725"/>
          </a:xfrm>
          <a:prstGeom prst="rect">
            <a:avLst/>
          </a:prstGeom>
          <a:noFill/>
          <a:ln w="9525">
            <a:noFill/>
            <a:miter lim="800000"/>
            <a:headEnd/>
            <a:tailEnd/>
          </a:ln>
        </p:spPr>
      </p:pic>
      <p:pic>
        <p:nvPicPr>
          <p:cNvPr id="29702" name="Picture 6"/>
          <p:cNvPicPr>
            <a:picLocks noChangeAspect="1" noChangeArrowheads="1"/>
          </p:cNvPicPr>
          <p:nvPr/>
        </p:nvPicPr>
        <p:blipFill>
          <a:blip r:embed="rId5"/>
          <a:srcRect/>
          <a:stretch>
            <a:fillRect/>
          </a:stretch>
        </p:blipFill>
        <p:spPr bwMode="auto">
          <a:xfrm>
            <a:off x="2051050" y="555625"/>
            <a:ext cx="4838700" cy="4314825"/>
          </a:xfrm>
          <a:prstGeom prst="rect">
            <a:avLst/>
          </a:prstGeom>
          <a:noFill/>
          <a:ln w="9525">
            <a:noFill/>
            <a:miter lim="800000"/>
            <a:headEnd/>
            <a:tailEnd/>
          </a:ln>
        </p:spPr>
      </p:pic>
      <p:pic>
        <p:nvPicPr>
          <p:cNvPr id="29703" name="Picture 7"/>
          <p:cNvPicPr>
            <a:picLocks noChangeAspect="1" noChangeArrowheads="1"/>
          </p:cNvPicPr>
          <p:nvPr/>
        </p:nvPicPr>
        <p:blipFill>
          <a:blip r:embed="rId6"/>
          <a:srcRect/>
          <a:stretch>
            <a:fillRect/>
          </a:stretch>
        </p:blipFill>
        <p:spPr bwMode="auto">
          <a:xfrm>
            <a:off x="2228850" y="619125"/>
            <a:ext cx="4686300" cy="3905250"/>
          </a:xfrm>
          <a:prstGeom prst="rect">
            <a:avLst/>
          </a:prstGeom>
          <a:noFill/>
          <a:ln w="9525">
            <a:noFill/>
            <a:miter lim="800000"/>
            <a:headEnd/>
            <a:tailEnd/>
          </a:ln>
        </p:spPr>
      </p:pic>
      <p:pic>
        <p:nvPicPr>
          <p:cNvPr id="29704" name="Picture 8"/>
          <p:cNvPicPr>
            <a:picLocks noChangeAspect="1" noChangeArrowheads="1"/>
          </p:cNvPicPr>
          <p:nvPr/>
        </p:nvPicPr>
        <p:blipFill>
          <a:blip r:embed="rId7"/>
          <a:srcRect/>
          <a:stretch>
            <a:fillRect/>
          </a:stretch>
        </p:blipFill>
        <p:spPr bwMode="auto">
          <a:xfrm>
            <a:off x="2339975" y="555625"/>
            <a:ext cx="4762500" cy="3914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blinds(horizontal)">
                                      <p:cBhvr>
                                        <p:cTn id="15" dur="500"/>
                                        <p:tgtEl>
                                          <p:spTgt spid="297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9700"/>
                                        </p:tgtEl>
                                      </p:cBhvr>
                                    </p:animEffect>
                                    <p:set>
                                      <p:cBhvr>
                                        <p:cTn id="20" dur="1" fill="hold">
                                          <p:stCondLst>
                                            <p:cond delay="499"/>
                                          </p:stCondLst>
                                        </p:cTn>
                                        <p:tgtEl>
                                          <p:spTgt spid="2970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linds(horizontal)">
                                      <p:cBhvr>
                                        <p:cTn id="25" dur="500"/>
                                        <p:tgtEl>
                                          <p:spTgt spid="2">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linds(horizontal)">
                                      <p:cBhvr>
                                        <p:cTn id="28" dur="500"/>
                                        <p:tgtEl>
                                          <p:spTgt spid="2">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linds(horizontal)">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9702"/>
                                        </p:tgtEl>
                                        <p:attrNameLst>
                                          <p:attrName>style.visibility</p:attrName>
                                        </p:attrNameLst>
                                      </p:cBhvr>
                                      <p:to>
                                        <p:strVal val="visible"/>
                                      </p:to>
                                    </p:set>
                                    <p:animEffect transition="in" filter="blinds(horizontal)">
                                      <p:cBhvr>
                                        <p:cTn id="36" dur="500"/>
                                        <p:tgtEl>
                                          <p:spTgt spid="2970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29702"/>
                                        </p:tgtEl>
                                      </p:cBhvr>
                                    </p:animEffect>
                                    <p:set>
                                      <p:cBhvr>
                                        <p:cTn id="41" dur="1" fill="hold">
                                          <p:stCondLst>
                                            <p:cond delay="499"/>
                                          </p:stCondLst>
                                        </p:cTn>
                                        <p:tgtEl>
                                          <p:spTgt spid="2970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9703"/>
                                        </p:tgtEl>
                                        <p:attrNameLst>
                                          <p:attrName>style.visibility</p:attrName>
                                        </p:attrNameLst>
                                      </p:cBhvr>
                                      <p:to>
                                        <p:strVal val="visible"/>
                                      </p:to>
                                    </p:set>
                                    <p:animEffect transition="in" filter="blinds(horizontal)">
                                      <p:cBhvr>
                                        <p:cTn id="46" dur="500"/>
                                        <p:tgtEl>
                                          <p:spTgt spid="2970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9703"/>
                                        </p:tgtEl>
                                      </p:cBhvr>
                                    </p:animEffect>
                                    <p:set>
                                      <p:cBhvr>
                                        <p:cTn id="51" dur="1" fill="hold">
                                          <p:stCondLst>
                                            <p:cond delay="499"/>
                                          </p:stCondLst>
                                        </p:cTn>
                                        <p:tgtEl>
                                          <p:spTgt spid="297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9704"/>
                                        </p:tgtEl>
                                        <p:attrNameLst>
                                          <p:attrName>style.visibility</p:attrName>
                                        </p:attrNameLst>
                                      </p:cBhvr>
                                      <p:to>
                                        <p:strVal val="visible"/>
                                      </p:to>
                                    </p:set>
                                    <p:animEffect transition="in" filter="blinds(horizontal)">
                                      <p:cBhvr>
                                        <p:cTn id="56"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50" y="714375"/>
            <a:ext cx="8674100" cy="3857625"/>
          </a:xfrm>
        </p:spPr>
        <p:txBody>
          <a:bodyPr rtlCol="0">
            <a:normAutofit/>
          </a:bodyPr>
          <a:lstStyle/>
          <a:p>
            <a:pPr eaLnBrk="1" fontAlgn="auto" hangingPunct="1">
              <a:spcAft>
                <a:spcPts val="0"/>
              </a:spcAft>
              <a:defRPr/>
            </a:pPr>
            <a:r>
              <a:rPr lang="zh-CN" altLang="en-US" sz="1800" dirty="0" smtClean="0">
                <a:solidFill>
                  <a:schemeClr val="tx1"/>
                </a:solidFill>
              </a:rPr>
              <a:t>问题</a:t>
            </a:r>
            <a:r>
              <a:rPr lang="en-US" altLang="zh-CN" sz="1800" dirty="0" smtClean="0">
                <a:solidFill>
                  <a:schemeClr val="tx1"/>
                </a:solidFill>
              </a:rPr>
              <a:t>3</a:t>
            </a:r>
            <a:r>
              <a:rPr lang="zh-CN" altLang="en-US" sz="1800" dirty="0" smtClean="0">
                <a:solidFill>
                  <a:schemeClr val="tx1"/>
                </a:solidFill>
              </a:rPr>
              <a:t>：</a:t>
            </a:r>
            <a:r>
              <a:rPr lang="zh-CN" altLang="en-US" sz="1800" dirty="0" smtClean="0">
                <a:solidFill>
                  <a:schemeClr val="tx1"/>
                </a:solidFill>
                <a:latin typeface="微软雅黑" pitchFamily="34" charset="-122"/>
              </a:rPr>
              <a:t>单据中输入物料的条形码，提示不存在</a:t>
            </a:r>
            <a:endParaRPr lang="en-US" altLang="zh-CN" sz="1800" dirty="0" smtClean="0">
              <a:solidFill>
                <a:schemeClr val="tx1"/>
              </a:solidFill>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物料属性中设置条形码，检查</a:t>
            </a:r>
            <a:r>
              <a:rPr lang="en-US" altLang="zh-CN" sz="1600" dirty="0" smtClean="0">
                <a:solidFill>
                  <a:schemeClr val="tx1"/>
                </a:solidFill>
              </a:rPr>
              <a:t>【</a:t>
            </a:r>
            <a:r>
              <a:rPr lang="zh-CN" altLang="en-US" sz="1600" dirty="0" smtClean="0">
                <a:solidFill>
                  <a:schemeClr val="tx1"/>
                </a:solidFill>
              </a:rPr>
              <a:t>查看</a:t>
            </a:r>
            <a:r>
              <a:rPr lang="en-US" altLang="zh-CN" sz="1600" dirty="0" smtClean="0">
                <a:solidFill>
                  <a:schemeClr val="tx1"/>
                </a:solidFill>
              </a:rPr>
              <a:t>】-【</a:t>
            </a:r>
            <a:r>
              <a:rPr lang="zh-CN" altLang="en-US" sz="1600" dirty="0" smtClean="0">
                <a:solidFill>
                  <a:schemeClr val="tx1"/>
                </a:solidFill>
              </a:rPr>
              <a:t>选项</a:t>
            </a:r>
            <a:r>
              <a:rPr lang="en-US" altLang="zh-CN" sz="1600" dirty="0" smtClean="0">
                <a:solidFill>
                  <a:schemeClr val="tx1"/>
                </a:solidFill>
              </a:rPr>
              <a:t>】</a:t>
            </a:r>
            <a:r>
              <a:rPr lang="zh-CN" altLang="en-US" sz="1600" dirty="0" smtClean="0">
                <a:solidFill>
                  <a:schemeClr val="tx1"/>
                </a:solidFill>
              </a:rPr>
              <a:t>是否勾选</a:t>
            </a:r>
            <a:r>
              <a:rPr lang="en-US" altLang="zh-CN" sz="1600" dirty="0" smtClean="0">
                <a:solidFill>
                  <a:schemeClr val="tx1"/>
                </a:solidFill>
              </a:rPr>
              <a:t>【</a:t>
            </a:r>
            <a:r>
              <a:rPr lang="zh-CN" altLang="en-US" sz="1600" dirty="0" smtClean="0">
                <a:solidFill>
                  <a:schemeClr val="tx1"/>
                </a:solidFill>
              </a:rPr>
              <a:t>条形码解析</a:t>
            </a:r>
            <a:r>
              <a:rPr lang="en-US" altLang="zh-CN" sz="1600" dirty="0" smtClean="0">
                <a:solidFill>
                  <a:schemeClr val="tx1"/>
                </a:solidFill>
              </a:rPr>
              <a:t>】</a:t>
            </a:r>
          </a:p>
          <a:p>
            <a:pPr lvl="1" eaLnBrk="1" fontAlgn="auto" hangingPunct="1">
              <a:spcAft>
                <a:spcPts val="0"/>
              </a:spcAft>
              <a:buFont typeface="Arial"/>
              <a:buChar char="–"/>
              <a:defRPr/>
            </a:pPr>
            <a:r>
              <a:rPr lang="zh-CN" altLang="en-US" sz="1600" dirty="0" smtClean="0">
                <a:solidFill>
                  <a:schemeClr val="tx1"/>
                </a:solidFill>
              </a:rPr>
              <a:t>物料设置条形码规则</a:t>
            </a:r>
            <a:endParaRPr lang="en-US" altLang="zh-CN" sz="1600" dirty="0" smtClean="0">
              <a:solidFill>
                <a:schemeClr val="tx1"/>
              </a:solidFill>
            </a:endParaRPr>
          </a:p>
          <a:p>
            <a:pPr lvl="2" eaLnBrk="1" fontAlgn="auto" hangingPunct="1">
              <a:spcAft>
                <a:spcPts val="0"/>
              </a:spcAft>
              <a:buFont typeface="Arial"/>
              <a:buChar char="–"/>
              <a:defRPr/>
            </a:pPr>
            <a:r>
              <a:rPr lang="zh-CN" altLang="en-US" dirty="0" smtClean="0">
                <a:solidFill>
                  <a:schemeClr val="tx1"/>
                </a:solidFill>
              </a:rPr>
              <a:t>检查条形码设置中对应单据是否选择了条码规则</a:t>
            </a:r>
            <a:endParaRPr lang="en-US" altLang="zh-CN" dirty="0" smtClean="0">
              <a:solidFill>
                <a:schemeClr val="tx1"/>
              </a:solidFill>
            </a:endParaRPr>
          </a:p>
          <a:p>
            <a:pPr lvl="2" eaLnBrk="1" fontAlgn="auto" hangingPunct="1">
              <a:spcAft>
                <a:spcPts val="0"/>
              </a:spcAft>
              <a:buFont typeface="Arial"/>
              <a:buChar char="–"/>
              <a:defRPr/>
            </a:pPr>
            <a:r>
              <a:rPr lang="zh-CN" altLang="en-US" dirty="0" smtClean="0">
                <a:solidFill>
                  <a:schemeClr val="tx1"/>
                </a:solidFill>
              </a:rPr>
              <a:t>条形码规则是否正确，字段长度、对应字段等</a:t>
            </a:r>
            <a:endParaRPr lang="en-US" altLang="zh-CN" sz="1600" dirty="0" smtClean="0">
              <a:solidFill>
                <a:schemeClr val="tx1"/>
              </a:solidFill>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endParaRPr lang="en-US" dirty="0" smtClean="0">
              <a:latin typeface="微软雅黑" pitchFamily="34" charset="-122"/>
            </a:endParaRPr>
          </a:p>
          <a:p>
            <a:pPr eaLnBrk="1" fontAlgn="auto" hangingPunct="1">
              <a:spcAft>
                <a:spcPts val="0"/>
              </a:spcAft>
              <a:defRPr/>
            </a:pPr>
            <a:r>
              <a:rPr lang="zh-CN" altLang="en-US" sz="1800" dirty="0" smtClean="0">
                <a:latin typeface="微软雅黑" pitchFamily="34" charset="-122"/>
              </a:rPr>
              <a:t>问题</a:t>
            </a:r>
            <a:r>
              <a:rPr lang="en-US" altLang="zh-CN" sz="1800" dirty="0" smtClean="0">
                <a:latin typeface="微软雅黑" pitchFamily="34" charset="-122"/>
              </a:rPr>
              <a:t>4</a:t>
            </a:r>
            <a:r>
              <a:rPr lang="zh-CN" altLang="en-US" sz="1800" dirty="0" smtClean="0">
                <a:latin typeface="微软雅黑" pitchFamily="34" charset="-122"/>
              </a:rPr>
              <a:t>：新增的供应商资料其他用户查询不到</a:t>
            </a:r>
            <a:endParaRPr lang="en-US" altLang="zh-CN" sz="1800" dirty="0" smtClean="0">
              <a:latin typeface="微软雅黑" pitchFamily="34" charset="-122"/>
            </a:endParaRPr>
          </a:p>
          <a:p>
            <a:pPr lvl="1" eaLnBrk="1" fontAlgn="auto" hangingPunct="1">
              <a:spcAft>
                <a:spcPts val="0"/>
              </a:spcAft>
              <a:buFont typeface="Arial"/>
              <a:buChar char="–"/>
              <a:defRPr/>
            </a:pPr>
            <a:r>
              <a:rPr lang="zh-CN" altLang="en-US" sz="1600" dirty="0" smtClean="0">
                <a:solidFill>
                  <a:schemeClr val="tx1"/>
                </a:solidFill>
              </a:rPr>
              <a:t>原因：该用户启用数据授权导致</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解决方案：</a:t>
            </a:r>
            <a:r>
              <a:rPr lang="en-US" altLang="zh-CN" sz="1600" dirty="0" smtClean="0">
                <a:solidFill>
                  <a:schemeClr val="tx1"/>
                </a:solidFill>
              </a:rPr>
              <a:t>【</a:t>
            </a:r>
            <a:r>
              <a:rPr lang="zh-CN" altLang="en-US" sz="1600" dirty="0" smtClean="0">
                <a:solidFill>
                  <a:schemeClr val="tx1"/>
                </a:solidFill>
              </a:rPr>
              <a:t>权限管理</a:t>
            </a:r>
            <a:r>
              <a:rPr lang="en-US" altLang="zh-CN" sz="1600" dirty="0" smtClean="0">
                <a:solidFill>
                  <a:schemeClr val="tx1"/>
                </a:solidFill>
              </a:rPr>
              <a:t>】-【</a:t>
            </a:r>
            <a:r>
              <a:rPr lang="zh-CN" altLang="en-US" sz="1600" dirty="0" smtClean="0">
                <a:solidFill>
                  <a:schemeClr val="tx1"/>
                </a:solidFill>
              </a:rPr>
              <a:t>数据授权</a:t>
            </a:r>
            <a:r>
              <a:rPr lang="en-US" altLang="zh-CN" sz="1600" dirty="0" smtClean="0">
                <a:solidFill>
                  <a:schemeClr val="tx1"/>
                </a:solidFill>
              </a:rPr>
              <a:t>】</a:t>
            </a:r>
            <a:r>
              <a:rPr lang="zh-CN" altLang="en-US" sz="1600" dirty="0" smtClean="0">
                <a:solidFill>
                  <a:schemeClr val="tx1"/>
                </a:solidFill>
              </a:rPr>
              <a:t>，授权新增供应商资料</a:t>
            </a:r>
            <a:endParaRPr lang="en-US" altLang="zh-CN" sz="1600" dirty="0" smtClean="0">
              <a:solidFill>
                <a:schemeClr val="tx1"/>
              </a:solidFill>
            </a:endParaRPr>
          </a:p>
          <a:p>
            <a:pPr lvl="1" eaLnBrk="1" fontAlgn="auto" hangingPunct="1">
              <a:spcAft>
                <a:spcPts val="0"/>
              </a:spcAft>
              <a:buFont typeface="Arial"/>
              <a:buChar char="–"/>
              <a:defRPr/>
            </a:pPr>
            <a:r>
              <a:rPr lang="zh-CN" altLang="en-US" sz="1600" dirty="0" smtClean="0">
                <a:solidFill>
                  <a:schemeClr val="tx1"/>
                </a:solidFill>
              </a:rPr>
              <a:t>新增基础资料默认未进行数据授权</a:t>
            </a:r>
            <a:endParaRPr lang="en-US" altLang="en-US" sz="1600" dirty="0" smtClean="0">
              <a:solidFill>
                <a:schemeClr val="tx1"/>
              </a:solidFill>
            </a:endParaRPr>
          </a:p>
        </p:txBody>
      </p:sp>
      <p:sp>
        <p:nvSpPr>
          <p:cNvPr id="11266"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其他</a:t>
            </a:r>
          </a:p>
        </p:txBody>
      </p:sp>
      <p:pic>
        <p:nvPicPr>
          <p:cNvPr id="4099" name="Picture 3"/>
          <p:cNvPicPr>
            <a:picLocks noChangeAspect="1" noChangeArrowheads="1"/>
          </p:cNvPicPr>
          <p:nvPr/>
        </p:nvPicPr>
        <p:blipFill>
          <a:blip r:embed="rId3"/>
          <a:srcRect/>
          <a:stretch>
            <a:fillRect/>
          </a:stretch>
        </p:blipFill>
        <p:spPr bwMode="auto">
          <a:xfrm>
            <a:off x="1857356" y="1214428"/>
            <a:ext cx="3600450" cy="16383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428728" y="1357304"/>
            <a:ext cx="5715040" cy="328614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1571604" y="1857370"/>
            <a:ext cx="4981575" cy="26765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a:srcRect/>
          <a:stretch>
            <a:fillRect/>
          </a:stretch>
        </p:blipFill>
        <p:spPr bwMode="auto">
          <a:xfrm>
            <a:off x="2214546" y="1142990"/>
            <a:ext cx="3714776" cy="3643338"/>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a:srcRect/>
          <a:stretch>
            <a:fillRect/>
          </a:stretch>
        </p:blipFill>
        <p:spPr bwMode="auto">
          <a:xfrm>
            <a:off x="1714480" y="1071552"/>
            <a:ext cx="4600575" cy="34766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blinds(horizontal)">
                                      <p:cBhvr>
                                        <p:cTn id="24" dur="500"/>
                                        <p:tgtEl>
                                          <p:spTgt spid="409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4099"/>
                                        </p:tgtEl>
                                      </p:cBhvr>
                                    </p:animEffect>
                                    <p:set>
                                      <p:cBhvr>
                                        <p:cTn id="29" dur="1" fill="hold">
                                          <p:stCondLst>
                                            <p:cond delay="499"/>
                                          </p:stCondLst>
                                        </p:cTn>
                                        <p:tgtEl>
                                          <p:spTgt spid="409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blinds(horizontal)">
                                      <p:cBhvr>
                                        <p:cTn id="34" dur="500"/>
                                        <p:tgtEl>
                                          <p:spTgt spid="410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4100"/>
                                        </p:tgtEl>
                                      </p:cBhvr>
                                    </p:animEffect>
                                    <p:set>
                                      <p:cBhvr>
                                        <p:cTn id="39" dur="1" fill="hold">
                                          <p:stCondLst>
                                            <p:cond delay="499"/>
                                          </p:stCondLst>
                                        </p:cTn>
                                        <p:tgtEl>
                                          <p:spTgt spid="410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101"/>
                                        </p:tgtEl>
                                        <p:attrNameLst>
                                          <p:attrName>style.visibility</p:attrName>
                                        </p:attrNameLst>
                                      </p:cBhvr>
                                      <p:to>
                                        <p:strVal val="visible"/>
                                      </p:to>
                                    </p:set>
                                    <p:animEffect transition="in" filter="blinds(horizontal)">
                                      <p:cBhvr>
                                        <p:cTn id="44" dur="500"/>
                                        <p:tgtEl>
                                          <p:spTgt spid="410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500"/>
                                        <p:tgtEl>
                                          <p:spTgt spid="4101"/>
                                        </p:tgtEl>
                                      </p:cBhvr>
                                    </p:animEffect>
                                    <p:set>
                                      <p:cBhvr>
                                        <p:cTn id="49" dur="1" fill="hold">
                                          <p:stCondLst>
                                            <p:cond delay="499"/>
                                          </p:stCondLst>
                                        </p:cTn>
                                        <p:tgtEl>
                                          <p:spTgt spid="410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blinds(horizontal)">
                                      <p:cBhvr>
                                        <p:cTn id="54" dur="500"/>
                                        <p:tgtEl>
                                          <p:spTgt spid="2">
                                            <p:txEl>
                                              <p:pRg st="7" end="7"/>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blinds(horizontal)">
                                      <p:cBhvr>
                                        <p:cTn id="57" dur="500"/>
                                        <p:tgtEl>
                                          <p:spTgt spid="2">
                                            <p:txEl>
                                              <p:pRg st="8" end="8"/>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blinds(horizontal)">
                                      <p:cBhvr>
                                        <p:cTn id="60" dur="500"/>
                                        <p:tgtEl>
                                          <p:spTgt spid="2">
                                            <p:txEl>
                                              <p:pRg st="9" end="9"/>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blinds(horizontal)">
                                      <p:cBhvr>
                                        <p:cTn id="63" dur="500"/>
                                        <p:tgtEl>
                                          <p:spTgt spid="2">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103"/>
                                        </p:tgtEl>
                                        <p:attrNameLst>
                                          <p:attrName>style.visibility</p:attrName>
                                        </p:attrNameLst>
                                      </p:cBhvr>
                                      <p:to>
                                        <p:strVal val="visible"/>
                                      </p:to>
                                    </p:set>
                                    <p:animEffect transition="in" filter="blinds(horizontal)">
                                      <p:cBhvr>
                                        <p:cTn id="68" dur="500"/>
                                        <p:tgtEl>
                                          <p:spTgt spid="410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nodeType="clickEffect">
                                  <p:stCondLst>
                                    <p:cond delay="0"/>
                                  </p:stCondLst>
                                  <p:childTnLst>
                                    <p:animEffect transition="out" filter="blinds(horizontal)">
                                      <p:cBhvr>
                                        <p:cTn id="72" dur="500"/>
                                        <p:tgtEl>
                                          <p:spTgt spid="4103"/>
                                        </p:tgtEl>
                                      </p:cBhvr>
                                    </p:animEffect>
                                    <p:set>
                                      <p:cBhvr>
                                        <p:cTn id="73" dur="1" fill="hold">
                                          <p:stCondLst>
                                            <p:cond delay="499"/>
                                          </p:stCondLst>
                                        </p:cTn>
                                        <p:tgtEl>
                                          <p:spTgt spid="410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104"/>
                                        </p:tgtEl>
                                        <p:attrNameLst>
                                          <p:attrName>style.visibility</p:attrName>
                                        </p:attrNameLst>
                                      </p:cBhvr>
                                      <p:to>
                                        <p:strVal val="visible"/>
                                      </p:to>
                                    </p:set>
                                    <p:animEffect transition="in" filter="blinds(horizontal)">
                                      <p:cBhvr>
                                        <p:cTn id="7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3200" y="741363"/>
            <a:ext cx="8674100" cy="3852862"/>
          </a:xfrm>
        </p:spPr>
        <p:txBody>
          <a:bodyPr rtlCol="0"/>
          <a:lstStyle/>
          <a:p>
            <a:pPr eaLnBrk="1" fontAlgn="auto" hangingPunct="1">
              <a:spcAft>
                <a:spcPts val="0"/>
              </a:spcAft>
              <a:defRPr/>
            </a:pPr>
            <a:r>
              <a:rPr lang="zh-CN" altLang="en-US" sz="2800" dirty="0" smtClean="0">
                <a:latin typeface="Franklin Gothic Book" pitchFamily="34" charset="0"/>
                <a:ea typeface="黑体" pitchFamily="2" charset="-122"/>
              </a:rPr>
              <a:t>系统环境</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基础设置</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业务系统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财务系统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其他</a:t>
            </a:r>
          </a:p>
        </p:txBody>
      </p:sp>
      <p:sp>
        <p:nvSpPr>
          <p:cNvPr id="8194" name="标题 2"/>
          <p:cNvSpPr>
            <a:spLocks noGrp="1"/>
          </p:cNvSpPr>
          <p:nvPr>
            <p:ph type="title"/>
          </p:nvPr>
        </p:nvSpPr>
        <p:spPr>
          <a:xfrm>
            <a:off x="203200" y="0"/>
            <a:ext cx="7227888" cy="520700"/>
          </a:xfrm>
        </p:spPr>
        <p:txBody>
          <a:bodyPr/>
          <a:lstStyle/>
          <a:p>
            <a:pPr eaLnBrk="1" hangingPunct="1"/>
            <a:r>
              <a:rPr lang="zh-CN" altLang="en-US" smtClean="0">
                <a:latin typeface="微软雅黑" pitchFamily="34" charset="-122"/>
                <a:ea typeface="微软雅黑" pitchFamily="34" charset="-122"/>
              </a:rPr>
              <a:t>目  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3200" y="741363"/>
            <a:ext cx="8674100" cy="3852862"/>
          </a:xfrm>
        </p:spPr>
        <p:txBody>
          <a:bodyPr rtlCol="0"/>
          <a:lstStyle/>
          <a:p>
            <a:pPr eaLnBrk="1" fontAlgn="auto" hangingPunct="1">
              <a:spcAft>
                <a:spcPts val="0"/>
              </a:spcAft>
              <a:defRPr/>
            </a:pPr>
            <a:r>
              <a:rPr lang="zh-CN" altLang="en-US" sz="2800" dirty="0" smtClean="0">
                <a:latin typeface="Franklin Gothic Book" pitchFamily="34" charset="0"/>
                <a:ea typeface="黑体" pitchFamily="2" charset="-122"/>
              </a:rPr>
              <a:t>系统环境</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基础设置</a:t>
            </a:r>
          </a:p>
          <a:p>
            <a:pPr eaLnBrk="1" fontAlgn="auto" hangingPunct="1">
              <a:spcAft>
                <a:spcPts val="0"/>
              </a:spcAft>
              <a:defRPr/>
            </a:pPr>
            <a:r>
              <a:rPr lang="zh-CN" altLang="en-US" sz="2800" dirty="0" smtClean="0">
                <a:latin typeface="Franklin Gothic Book" pitchFamily="34" charset="0"/>
                <a:ea typeface="黑体" pitchFamily="2" charset="-122"/>
              </a:rPr>
              <a:t>业务系统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财务系统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其他</a:t>
            </a:r>
          </a:p>
        </p:txBody>
      </p:sp>
      <p:sp>
        <p:nvSpPr>
          <p:cNvPr id="8194" name="标题 2"/>
          <p:cNvSpPr>
            <a:spLocks noGrp="1"/>
          </p:cNvSpPr>
          <p:nvPr>
            <p:ph type="title"/>
          </p:nvPr>
        </p:nvSpPr>
        <p:spPr>
          <a:xfrm>
            <a:off x="203200" y="0"/>
            <a:ext cx="7227888" cy="520700"/>
          </a:xfrm>
        </p:spPr>
        <p:txBody>
          <a:bodyPr/>
          <a:lstStyle/>
          <a:p>
            <a:pPr eaLnBrk="1" hangingPunct="1"/>
            <a:r>
              <a:rPr lang="zh-CN" altLang="en-US" smtClean="0">
                <a:latin typeface="微软雅黑" pitchFamily="34" charset="-122"/>
                <a:ea typeface="微软雅黑" pitchFamily="34" charset="-122"/>
              </a:rPr>
              <a:t>目  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dir="cw">
                                      <p:cBhvr override="childStyle">
                                        <p:cTn id="6" dur="250" autoRev="1" fill="hold"/>
                                        <p:tgtEl>
                                          <p:spTgt spid="2">
                                            <p:txEl>
                                              <p:pRg st="2" end="2"/>
                                            </p:txEl>
                                          </p:spTgt>
                                        </p:tgtEl>
                                        <p:attrNameLst>
                                          <p:attrName>style.color</p:attrName>
                                        </p:attrNameLst>
                                      </p:cBhvr>
                                      <p:to>
                                        <a:schemeClr val="bg1"/>
                                      </p:to>
                                    </p:animClr>
                                    <p:animClr clrSpc="rgb" dir="cw">
                                      <p:cBhvr>
                                        <p:cTn id="7" dur="250" autoRev="1" fill="hold"/>
                                        <p:tgtEl>
                                          <p:spTgt spid="2">
                                            <p:txEl>
                                              <p:pRg st="2" end="2"/>
                                            </p:txEl>
                                          </p:spTgt>
                                        </p:tgtEl>
                                        <p:attrNameLst>
                                          <p:attrName>fillcolor</p:attrName>
                                        </p:attrNameLst>
                                      </p:cBhvr>
                                      <p:to>
                                        <a:schemeClr val="bg1"/>
                                      </p:to>
                                    </p:animClr>
                                    <p:set>
                                      <p:cBhvr>
                                        <p:cTn id="8" dur="250" autoRev="1" fill="hold"/>
                                        <p:tgtEl>
                                          <p:spTgt spid="2">
                                            <p:txEl>
                                              <p:pRg st="2" end="2"/>
                                            </p:txEl>
                                          </p:spTgt>
                                        </p:tgtEl>
                                        <p:attrNameLst>
                                          <p:attrName>fill.type</p:attrName>
                                        </p:attrNameLst>
                                      </p:cBhvr>
                                      <p:to>
                                        <p:strVal val="solid"/>
                                      </p:to>
                                    </p:set>
                                    <p:set>
                                      <p:cBhvr>
                                        <p:cTn id="9" dur="250" autoRev="1" fill="hold"/>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：采购费用</a:t>
            </a:r>
            <a:r>
              <a:rPr lang="en-US"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如运输费</a:t>
            </a:r>
            <a:r>
              <a:rPr lang="en-US"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如何处理</a:t>
            </a:r>
            <a:endParaRPr lang="en-US" altLang="zh-CN" sz="1800" smtClean="0">
              <a:latin typeface="微软雅黑" pitchFamily="34" charset="-122"/>
              <a:ea typeface="微软雅黑" pitchFamily="34" charset="-122"/>
            </a:endParaRPr>
          </a:p>
          <a:p>
            <a:pPr lvl="1" eaLnBrk="1" hangingPunct="1"/>
            <a:r>
              <a:rPr lang="zh-CN" altLang="en-US" sz="1600" smtClean="0">
                <a:latin typeface="微软雅黑" pitchFamily="34" charset="-122"/>
                <a:ea typeface="微软雅黑" pitchFamily="34" charset="-122"/>
              </a:rPr>
              <a:t>费用成本摊销处理</a:t>
            </a:r>
          </a:p>
          <a:p>
            <a:pPr lvl="2" eaLnBrk="1" hangingPunct="1"/>
            <a:r>
              <a:rPr lang="zh-CN" altLang="en-US" sz="1400" smtClean="0">
                <a:latin typeface="微软雅黑" pitchFamily="34" charset="-122"/>
                <a:ea typeface="微软雅黑" pitchFamily="34" charset="-122"/>
              </a:rPr>
              <a:t>发票同期到达，计入采购发票的应计成本费用，通过成本核算返填入库单</a:t>
            </a:r>
          </a:p>
          <a:p>
            <a:pPr lvl="2" eaLnBrk="1" hangingPunct="1"/>
            <a:r>
              <a:rPr lang="zh-CN" altLang="en-US" sz="1400" smtClean="0">
                <a:latin typeface="微软雅黑" pitchFamily="34" charset="-122"/>
                <a:ea typeface="微软雅黑" pitchFamily="34" charset="-122"/>
              </a:rPr>
              <a:t>发票后期到达，通过成本调整单调整结存成本</a:t>
            </a:r>
          </a:p>
          <a:p>
            <a:pPr lvl="1" eaLnBrk="1" hangingPunct="1"/>
            <a:r>
              <a:rPr lang="zh-CN" altLang="en-US" sz="1600" smtClean="0">
                <a:latin typeface="微软雅黑" pitchFamily="34" charset="-122"/>
                <a:ea typeface="微软雅黑" pitchFamily="34" charset="-122"/>
              </a:rPr>
              <a:t>采购费用在应收应付中的处理</a:t>
            </a:r>
          </a:p>
          <a:p>
            <a:pPr lvl="2" eaLnBrk="1" hangingPunct="1"/>
            <a:r>
              <a:rPr lang="zh-CN" altLang="en-US" sz="1400" smtClean="0">
                <a:latin typeface="微软雅黑" pitchFamily="34" charset="-122"/>
                <a:ea typeface="微软雅黑" pitchFamily="34" charset="-122"/>
              </a:rPr>
              <a:t>采购费用无法传递到应收应付，建议通过其他付款单处理</a:t>
            </a:r>
          </a:p>
          <a:p>
            <a:pPr eaLnBrk="1" hangingPunct="1">
              <a:buFontTx/>
              <a:buBlip>
                <a:blip r:embed="rId3"/>
              </a:buBlip>
            </a:pPr>
            <a:endParaRPr lang="zh-CN" altLang="en-US"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：采购赠品业务处理</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增加虚仓类型仓库</a:t>
            </a:r>
          </a:p>
          <a:p>
            <a:pPr lvl="1" eaLnBrk="1" hangingPunct="1"/>
            <a:r>
              <a:rPr lang="zh-CN" altLang="en-US" sz="1600" smtClean="0">
                <a:solidFill>
                  <a:srgbClr val="262626"/>
                </a:solidFill>
                <a:latin typeface="微软雅黑" pitchFamily="34" charset="-122"/>
                <a:ea typeface="微软雅黑" pitchFamily="34" charset="-122"/>
              </a:rPr>
              <a:t>如果与正品同时到达</a:t>
            </a:r>
            <a:r>
              <a:rPr lang="en-US"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可同单处理</a:t>
            </a:r>
          </a:p>
          <a:p>
            <a:pPr lvl="1" eaLnBrk="1" hangingPunct="1"/>
            <a:r>
              <a:rPr lang="zh-CN" altLang="en-US" sz="1600" smtClean="0">
                <a:solidFill>
                  <a:srgbClr val="262626"/>
                </a:solidFill>
                <a:latin typeface="微软雅黑" pitchFamily="34" charset="-122"/>
                <a:ea typeface="微软雅黑" pitchFamily="34" charset="-122"/>
              </a:rPr>
              <a:t>单独收货可通过虚仓入库单</a:t>
            </a:r>
            <a:r>
              <a:rPr lang="en-US"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其他入库单</a:t>
            </a:r>
            <a:r>
              <a:rPr lang="en-US"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处理</a:t>
            </a:r>
          </a:p>
          <a:p>
            <a:pPr lvl="1" eaLnBrk="1" hangingPunct="1">
              <a:lnSpc>
                <a:spcPct val="120000"/>
              </a:lnSpc>
              <a:buClr>
                <a:srgbClr val="7030A0"/>
              </a:buClr>
              <a:buFont typeface="Wingdings" pitchFamily="2" charset="2"/>
              <a:buChar char="Ø"/>
            </a:pPr>
            <a:endParaRPr lang="zh-CN" altLang="en-US" sz="1600" smtClean="0">
              <a:solidFill>
                <a:srgbClr val="262626"/>
              </a:solidFill>
              <a:latin typeface="微软雅黑" pitchFamily="34" charset="-122"/>
              <a:ea typeface="微软雅黑" pitchFamily="34" charset="-122"/>
            </a:endParaRPr>
          </a:p>
          <a:p>
            <a:pPr lvl="1" eaLnBrk="1" hangingPunct="1"/>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19458"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采购管理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blinds(horizontal)">
                                      <p:cBhvr>
                                        <p:cTn id="33" dur="500"/>
                                        <p:tgtEl>
                                          <p:spTgt spid="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linds(horizontal)">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：采购入库和发票金额不一致的处理</a:t>
            </a:r>
            <a:endParaRPr lang="en-US" altLang="zh-CN" sz="1800" smtClean="0">
              <a:latin typeface="微软雅黑" pitchFamily="34" charset="-122"/>
              <a:ea typeface="微软雅黑" pitchFamily="34" charset="-122"/>
            </a:endParaRPr>
          </a:p>
          <a:p>
            <a:pPr lvl="1" eaLnBrk="1" hangingPunct="1"/>
            <a:r>
              <a:rPr lang="zh-CN" altLang="en-US" sz="1600" smtClean="0">
                <a:latin typeface="微软雅黑" pitchFamily="34" charset="-122"/>
                <a:ea typeface="微软雅黑" pitchFamily="34" charset="-122"/>
              </a:rPr>
              <a:t>采购入库和发票勾稽，外购入库核算</a:t>
            </a:r>
          </a:p>
          <a:p>
            <a:pPr lvl="1" eaLnBrk="1" hangingPunct="1"/>
            <a:r>
              <a:rPr lang="zh-CN" altLang="en-US" sz="1600" smtClean="0">
                <a:latin typeface="微软雅黑" pitchFamily="34" charset="-122"/>
                <a:ea typeface="微软雅黑" pitchFamily="34" charset="-122"/>
              </a:rPr>
              <a:t>采购发票的金额反填入库单，根据采购入库单的数量，算出采购入库单的单价</a:t>
            </a:r>
          </a:p>
          <a:p>
            <a:pPr eaLnBrk="1" hangingPunct="1">
              <a:buFontTx/>
              <a:buBlip>
                <a:blip r:embed="rId3"/>
              </a:buBlip>
            </a:pPr>
            <a:endParaRPr lang="zh-CN" altLang="en-US" sz="1800" smtClean="0">
              <a:latin typeface="微软雅黑" pitchFamily="34" charset="-122"/>
              <a:ea typeface="微软雅黑" pitchFamily="34" charset="-122"/>
            </a:endParaRPr>
          </a:p>
          <a:p>
            <a:pPr eaLnBrk="1" hangingPunct="1">
              <a:buFontTx/>
              <a:buBlip>
                <a:blip r:embed="rId3"/>
              </a:buBlip>
            </a:pPr>
            <a:endParaRPr lang="zh-CN" altLang="en-US"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4</a:t>
            </a:r>
            <a:r>
              <a:rPr lang="zh-CN" altLang="en-US" sz="1800" smtClean="0">
                <a:latin typeface="微软雅黑" pitchFamily="34" charset="-122"/>
                <a:ea typeface="微软雅黑" pitchFamily="34" charset="-122"/>
              </a:rPr>
              <a:t>：采购暂估业务处理</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发票后到，但和采购入库单同期非暂估业务</a:t>
            </a:r>
          </a:p>
          <a:p>
            <a:pPr lvl="1" eaLnBrk="1" hangingPunct="1"/>
            <a:r>
              <a:rPr lang="zh-CN" altLang="en-US" sz="1600" smtClean="0">
                <a:solidFill>
                  <a:srgbClr val="262626"/>
                </a:solidFill>
                <a:latin typeface="微软雅黑" pitchFamily="34" charset="-122"/>
                <a:ea typeface="微软雅黑" pitchFamily="34" charset="-122"/>
              </a:rPr>
              <a:t>通过系统参数设置暂估差额生成方式：差额调整和单到冲回</a:t>
            </a:r>
          </a:p>
          <a:p>
            <a:pPr lvl="1" eaLnBrk="1" hangingPunct="1"/>
            <a:r>
              <a:rPr lang="zh-CN" altLang="en-US" sz="1600" smtClean="0">
                <a:solidFill>
                  <a:srgbClr val="262626"/>
                </a:solidFill>
                <a:latin typeface="微软雅黑" pitchFamily="34" charset="-122"/>
                <a:ea typeface="微软雅黑" pitchFamily="34" charset="-122"/>
              </a:rPr>
              <a:t>差额调整方式生成一张没有数量、金额为采购发票与暂估单之差的补差单。</a:t>
            </a:r>
          </a:p>
          <a:p>
            <a:pPr lvl="1" eaLnBrk="1" hangingPunct="1"/>
            <a:r>
              <a:rPr lang="zh-CN" altLang="en-US" sz="1600" smtClean="0">
                <a:solidFill>
                  <a:srgbClr val="262626"/>
                </a:solidFill>
                <a:latin typeface="微软雅黑" pitchFamily="34" charset="-122"/>
                <a:ea typeface="微软雅黑" pitchFamily="34" charset="-122"/>
              </a:rPr>
              <a:t>单到冲回生成两张单据，一张数量金额与暂估单完全相同的红字入库单据，一张数量金额与采购发票相同的正常蓝字入库单</a:t>
            </a:r>
          </a:p>
          <a:p>
            <a:pPr lvl="1" eaLnBrk="1" hangingPunct="1">
              <a:lnSpc>
                <a:spcPct val="120000"/>
              </a:lnSpc>
              <a:buClr>
                <a:srgbClr val="7030A0"/>
              </a:buClr>
              <a:buFont typeface="Wingdings" pitchFamily="2" charset="2"/>
              <a:buChar char="Ø"/>
            </a:pPr>
            <a:endParaRPr lang="zh-CN" altLang="en-US" sz="1600" smtClean="0">
              <a:solidFill>
                <a:srgbClr val="262626"/>
              </a:solidFill>
              <a:latin typeface="微软雅黑" pitchFamily="34" charset="-122"/>
              <a:ea typeface="微软雅黑" pitchFamily="34" charset="-122"/>
            </a:endParaRPr>
          </a:p>
          <a:p>
            <a:pPr lvl="1" eaLnBrk="1" hangingPunct="1"/>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21506"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采购管理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linds(horizontal)">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：销售出库单和发票勾稽的作用</a:t>
            </a:r>
            <a:endParaRPr lang="en-US" altLang="zh-CN" sz="1800" smtClean="0">
              <a:latin typeface="微软雅黑" pitchFamily="34" charset="-122"/>
              <a:ea typeface="微软雅黑" pitchFamily="34" charset="-122"/>
            </a:endParaRPr>
          </a:p>
          <a:p>
            <a:pPr lvl="1" eaLnBrk="1" hangingPunct="1"/>
            <a:r>
              <a:rPr lang="zh-CN" altLang="en-US" sz="1600" smtClean="0">
                <a:latin typeface="微软雅黑" pitchFamily="34" charset="-122"/>
                <a:ea typeface="微软雅黑" pitchFamily="34" charset="-122"/>
              </a:rPr>
              <a:t>现销和赊销方式，销售发票和出库单勾稽不会影响成本核算及记账</a:t>
            </a:r>
          </a:p>
          <a:p>
            <a:pPr lvl="1" eaLnBrk="1" hangingPunct="1"/>
            <a:r>
              <a:rPr lang="zh-CN" altLang="en-US" sz="1600" smtClean="0">
                <a:latin typeface="微软雅黑" pitchFamily="34" charset="-122"/>
                <a:ea typeface="微软雅黑" pitchFamily="34" charset="-122"/>
              </a:rPr>
              <a:t>委托代销和分期收款方式，销售出库不结转成本，发票勾稽后确认收入和结转成本</a:t>
            </a:r>
          </a:p>
          <a:p>
            <a:pPr eaLnBrk="1" hangingPunct="1">
              <a:buFontTx/>
              <a:buBlip>
                <a:blip r:embed="rId3"/>
              </a:buBlip>
            </a:pPr>
            <a:endParaRPr lang="zh-CN" altLang="en-US"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：只有仓存管理模块</a:t>
            </a:r>
            <a:r>
              <a:rPr lang="en-US"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如何确认销售收入</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在销售出库单中录入销售单价</a:t>
            </a:r>
          </a:p>
          <a:p>
            <a:pPr lvl="1" eaLnBrk="1" hangingPunct="1"/>
            <a:r>
              <a:rPr lang="zh-CN" altLang="en-US" sz="1600" smtClean="0">
                <a:solidFill>
                  <a:srgbClr val="262626"/>
                </a:solidFill>
                <a:latin typeface="微软雅黑" pitchFamily="34" charset="-122"/>
                <a:ea typeface="微软雅黑" pitchFamily="34" charset="-122"/>
              </a:rPr>
              <a:t>修改业务凭证模板设置销售收入取数</a:t>
            </a:r>
          </a:p>
          <a:p>
            <a:pPr lvl="1" eaLnBrk="1" hangingPunct="1"/>
            <a:r>
              <a:rPr lang="zh-CN" altLang="en-US" sz="1600" smtClean="0">
                <a:solidFill>
                  <a:srgbClr val="262626"/>
                </a:solidFill>
                <a:latin typeface="微软雅黑" pitchFamily="34" charset="-122"/>
                <a:ea typeface="微软雅黑" pitchFamily="34" charset="-122"/>
              </a:rPr>
              <a:t>若需要核算相关税金可结合单据自定义处理</a:t>
            </a:r>
          </a:p>
          <a:p>
            <a:pPr lvl="1" eaLnBrk="1" hangingPunct="1">
              <a:lnSpc>
                <a:spcPct val="120000"/>
              </a:lnSpc>
              <a:buClr>
                <a:srgbClr val="7030A0"/>
              </a:buClr>
              <a:buFont typeface="Wingdings" pitchFamily="2" charset="2"/>
              <a:buChar char="Ø"/>
            </a:pPr>
            <a:endParaRPr lang="zh-CN" altLang="en-US" sz="1600" smtClean="0">
              <a:solidFill>
                <a:srgbClr val="262626"/>
              </a:solidFill>
              <a:latin typeface="微软雅黑" pitchFamily="34" charset="-122"/>
              <a:ea typeface="微软雅黑" pitchFamily="34" charset="-122"/>
            </a:endParaRPr>
          </a:p>
          <a:p>
            <a:pPr lvl="1" eaLnBrk="1" hangingPunct="1"/>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23554"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销售管理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：销售出库单上无法显示成本</a:t>
            </a:r>
            <a:endParaRPr lang="en-US" altLang="zh-CN" sz="1800" smtClean="0">
              <a:latin typeface="微软雅黑" pitchFamily="34" charset="-122"/>
              <a:ea typeface="微软雅黑" pitchFamily="34" charset="-122"/>
            </a:endParaRPr>
          </a:p>
          <a:p>
            <a:pPr lvl="1" eaLnBrk="1" hangingPunct="1"/>
            <a:r>
              <a:rPr lang="zh-CN" altLang="en-US" sz="1600" smtClean="0">
                <a:latin typeface="微软雅黑" pitchFamily="34" charset="-122"/>
                <a:ea typeface="微软雅黑" pitchFamily="34" charset="-122"/>
              </a:rPr>
              <a:t>单据设置</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单据体设置是否勾选显示成本列</a:t>
            </a:r>
          </a:p>
          <a:p>
            <a:pPr lvl="1" eaLnBrk="1" hangingPunct="1"/>
            <a:r>
              <a:rPr lang="zh-CN" altLang="en-US" sz="1600" smtClean="0">
                <a:latin typeface="微软雅黑" pitchFamily="34" charset="-122"/>
                <a:ea typeface="微软雅黑" pitchFamily="34" charset="-122"/>
              </a:rPr>
              <a:t>用户管理</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权限管理</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高级，销售出库是否有成本查看权限</a:t>
            </a:r>
          </a:p>
          <a:p>
            <a:pPr eaLnBrk="1" hangingPunct="1">
              <a:buFontTx/>
              <a:buBlip>
                <a:blip r:embed="rId3"/>
              </a:buBlip>
            </a:pPr>
            <a:endParaRPr lang="zh-CN" altLang="en-US"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4</a:t>
            </a:r>
            <a:r>
              <a:rPr lang="zh-CN" altLang="en-US" sz="1800" smtClean="0">
                <a:latin typeface="微软雅黑" pitchFamily="34" charset="-122"/>
                <a:ea typeface="微软雅黑" pitchFamily="34" charset="-122"/>
              </a:rPr>
              <a:t>：销售订单如何反关闭？</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手工关闭的订单，通过操作</a:t>
            </a:r>
            <a:r>
              <a:rPr lang="en-US" altLang="zh-CN"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反关闭来实现</a:t>
            </a:r>
            <a:endParaRPr lang="en-US" altLang="zh-CN" sz="1600" smtClean="0">
              <a:solidFill>
                <a:srgbClr val="262626"/>
              </a:solidFill>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自动关闭的订单，删除关联的销售出库单</a:t>
            </a:r>
          </a:p>
          <a:p>
            <a:pPr lvl="1" eaLnBrk="1" hangingPunct="1"/>
            <a:endParaRPr lang="zh-CN" altLang="en-US" sz="1600" smtClean="0">
              <a:solidFill>
                <a:srgbClr val="262626"/>
              </a:solidFill>
              <a:latin typeface="微软雅黑" pitchFamily="34" charset="-122"/>
              <a:ea typeface="微软雅黑" pitchFamily="34" charset="-122"/>
            </a:endParaRPr>
          </a:p>
          <a:p>
            <a:pPr lvl="1" eaLnBrk="1" hangingPunct="1">
              <a:lnSpc>
                <a:spcPct val="120000"/>
              </a:lnSpc>
              <a:buClr>
                <a:srgbClr val="7030A0"/>
              </a:buClr>
              <a:buFont typeface="Wingdings" pitchFamily="2" charset="2"/>
              <a:buChar char="Ø"/>
            </a:pPr>
            <a:endParaRPr lang="zh-CN" altLang="en-US" sz="1600" smtClean="0">
              <a:solidFill>
                <a:srgbClr val="262626"/>
              </a:solidFill>
              <a:latin typeface="微软雅黑" pitchFamily="34" charset="-122"/>
              <a:ea typeface="微软雅黑" pitchFamily="34" charset="-122"/>
            </a:endParaRPr>
          </a:p>
          <a:p>
            <a:pPr lvl="1" eaLnBrk="1" hangingPunct="1"/>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25602"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销售管理</a:t>
            </a:r>
          </a:p>
        </p:txBody>
      </p:sp>
      <p:pic>
        <p:nvPicPr>
          <p:cNvPr id="39940" name="Picture 4"/>
          <p:cNvPicPr>
            <a:picLocks noChangeAspect="1" noChangeArrowheads="1"/>
          </p:cNvPicPr>
          <p:nvPr/>
        </p:nvPicPr>
        <p:blipFill>
          <a:blip r:embed="rId4"/>
          <a:srcRect/>
          <a:stretch>
            <a:fillRect/>
          </a:stretch>
        </p:blipFill>
        <p:spPr bwMode="auto">
          <a:xfrm>
            <a:off x="2500313" y="785813"/>
            <a:ext cx="4133850" cy="4000500"/>
          </a:xfrm>
          <a:prstGeom prst="rect">
            <a:avLst/>
          </a:prstGeom>
          <a:noFill/>
          <a:ln w="9525">
            <a:noFill/>
            <a:miter lim="800000"/>
            <a:headEnd/>
            <a:tailEnd/>
          </a:ln>
        </p:spPr>
      </p:pic>
      <p:pic>
        <p:nvPicPr>
          <p:cNvPr id="39942" name="Picture 6"/>
          <p:cNvPicPr>
            <a:picLocks noChangeAspect="1" noChangeArrowheads="1"/>
          </p:cNvPicPr>
          <p:nvPr/>
        </p:nvPicPr>
        <p:blipFill>
          <a:blip r:embed="rId5"/>
          <a:srcRect/>
          <a:stretch>
            <a:fillRect/>
          </a:stretch>
        </p:blipFill>
        <p:spPr bwMode="auto">
          <a:xfrm>
            <a:off x="1403350" y="627063"/>
            <a:ext cx="6192838" cy="4392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blinds(horizontal)">
                                      <p:cBhvr>
                                        <p:cTn id="18" dur="500"/>
                                        <p:tgtEl>
                                          <p:spTgt spid="3994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9940"/>
                                        </p:tgtEl>
                                      </p:cBhvr>
                                    </p:animEffect>
                                    <p:set>
                                      <p:cBhvr>
                                        <p:cTn id="23" dur="1" fill="hold">
                                          <p:stCondLst>
                                            <p:cond delay="499"/>
                                          </p:stCondLst>
                                        </p:cTn>
                                        <p:tgtEl>
                                          <p:spTgt spid="399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9942"/>
                                        </p:tgtEl>
                                        <p:attrNameLst>
                                          <p:attrName>style.visibility</p:attrName>
                                        </p:attrNameLst>
                                      </p:cBhvr>
                                      <p:to>
                                        <p:strVal val="visible"/>
                                      </p:to>
                                    </p:set>
                                    <p:animEffect transition="in" filter="blinds(horizontal)">
                                      <p:cBhvr>
                                        <p:cTn id="28" dur="500"/>
                                        <p:tgtEl>
                                          <p:spTgt spid="3994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39942"/>
                                        </p:tgtEl>
                                      </p:cBhvr>
                                    </p:animEffect>
                                    <p:set>
                                      <p:cBhvr>
                                        <p:cTn id="33" dur="1" fill="hold">
                                          <p:stCondLst>
                                            <p:cond delay="499"/>
                                          </p:stCondLst>
                                        </p:cTn>
                                        <p:tgtEl>
                                          <p:spTgt spid="3994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linds(horizontal)">
                                      <p:cBhvr>
                                        <p:cTn id="38" dur="500"/>
                                        <p:tgtEl>
                                          <p:spTgt spid="2">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linds(horizontal)">
                                      <p:cBhvr>
                                        <p:cTn id="41" dur="500"/>
                                        <p:tgtEl>
                                          <p:spTgt spid="2">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blinds(horizontal)">
                                      <p:cBhvr>
                                        <p:cTn id="4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a:t>
            </a:r>
            <a:r>
              <a:rPr lang="zh-CN" altLang="zh-CN" sz="1800" smtClean="0">
                <a:latin typeface="微软雅黑" pitchFamily="34" charset="-122"/>
                <a:ea typeface="微软雅黑" pitchFamily="34" charset="-122"/>
              </a:rPr>
              <a:t>预收款退款</a:t>
            </a:r>
            <a:r>
              <a:rPr lang="zh-CN" altLang="en-US" sz="1800" smtClean="0">
                <a:latin typeface="微软雅黑" pitchFamily="34" charset="-122"/>
                <a:ea typeface="微软雅黑" pitchFamily="34" charset="-122"/>
              </a:rPr>
              <a:t>如何</a:t>
            </a:r>
            <a:r>
              <a:rPr lang="zh-CN" altLang="zh-CN" sz="1800" smtClean="0">
                <a:latin typeface="微软雅黑" pitchFamily="34" charset="-122"/>
                <a:ea typeface="微软雅黑" pitchFamily="34" charset="-122"/>
              </a:rPr>
              <a:t>处理</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收款单中</a:t>
            </a:r>
            <a:r>
              <a:rPr lang="en-US" altLang="zh-CN"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收款类型</a:t>
            </a:r>
            <a:r>
              <a:rPr lang="en-US" altLang="zh-CN"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选择</a:t>
            </a:r>
            <a:r>
              <a:rPr lang="en-US" altLang="zh-CN"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预收款</a:t>
            </a:r>
            <a:r>
              <a:rPr lang="en-US" altLang="zh-CN" sz="1600" smtClean="0">
                <a:solidFill>
                  <a:srgbClr val="262626"/>
                </a:solidFill>
                <a:latin typeface="微软雅黑" pitchFamily="34" charset="-122"/>
                <a:ea typeface="微软雅黑" pitchFamily="34" charset="-122"/>
              </a:rPr>
              <a:t>】</a:t>
            </a:r>
          </a:p>
          <a:p>
            <a:pPr lvl="1" eaLnBrk="1" hangingPunct="1"/>
            <a:r>
              <a:rPr lang="en-US" altLang="zh-CN"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表头收款金额</a:t>
            </a:r>
            <a:r>
              <a:rPr lang="en-US" altLang="zh-CN" sz="1600" smtClean="0">
                <a:solidFill>
                  <a:srgbClr val="262626"/>
                </a:solidFill>
                <a:latin typeface="微软雅黑" pitchFamily="34" charset="-122"/>
                <a:ea typeface="微软雅黑" pitchFamily="34" charset="-122"/>
              </a:rPr>
              <a:t>】</a:t>
            </a:r>
            <a:r>
              <a:rPr lang="zh-CN" altLang="en-US" sz="1600" smtClean="0">
                <a:solidFill>
                  <a:srgbClr val="262626"/>
                </a:solidFill>
                <a:latin typeface="微软雅黑" pitchFamily="34" charset="-122"/>
                <a:ea typeface="微软雅黑" pitchFamily="34" charset="-122"/>
              </a:rPr>
              <a:t>栏输入退款的负数金额</a:t>
            </a:r>
          </a:p>
          <a:p>
            <a:pPr lvl="1" eaLnBrk="1" hangingPunct="1"/>
            <a:r>
              <a:rPr lang="zh-CN" altLang="en-US" sz="1600" smtClean="0">
                <a:solidFill>
                  <a:srgbClr val="262626"/>
                </a:solidFill>
                <a:latin typeface="微软雅黑" pitchFamily="34" charset="-122"/>
                <a:ea typeface="微软雅黑" pitchFamily="34" charset="-122"/>
              </a:rPr>
              <a:t>预付款退款操作类似</a:t>
            </a: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：收款单选源单选择不到销售发票</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发票是否审核</a:t>
            </a:r>
          </a:p>
          <a:p>
            <a:pPr lvl="1" eaLnBrk="1" hangingPunct="1"/>
            <a:r>
              <a:rPr lang="zh-CN" altLang="en-US" sz="1600" smtClean="0">
                <a:solidFill>
                  <a:srgbClr val="262626"/>
                </a:solidFill>
                <a:latin typeface="微软雅黑" pitchFamily="34" charset="-122"/>
                <a:ea typeface="微软雅黑" pitchFamily="34" charset="-122"/>
              </a:rPr>
              <a:t>销售类型是否为现销，现销不产生应收</a:t>
            </a:r>
          </a:p>
          <a:p>
            <a:pPr lvl="1" eaLnBrk="1" hangingPunct="1"/>
            <a:r>
              <a:rPr lang="zh-CN" altLang="en-US" sz="1600" smtClean="0">
                <a:solidFill>
                  <a:srgbClr val="262626"/>
                </a:solidFill>
                <a:latin typeface="微软雅黑" pitchFamily="34" charset="-122"/>
                <a:ea typeface="微软雅黑" pitchFamily="34" charset="-122"/>
              </a:rPr>
              <a:t>是否已收款或已核销</a:t>
            </a:r>
          </a:p>
          <a:p>
            <a:pPr lvl="1" eaLnBrk="1" hangingPunct="1"/>
            <a:r>
              <a:rPr lang="zh-CN" altLang="en-US" sz="1600" smtClean="0">
                <a:solidFill>
                  <a:srgbClr val="262626"/>
                </a:solidFill>
                <a:latin typeface="微软雅黑" pitchFamily="34" charset="-122"/>
                <a:ea typeface="微软雅黑" pitchFamily="34" charset="-122"/>
              </a:rPr>
              <a:t>付款单选择不到某张采购发票分析思路类似</a:t>
            </a:r>
          </a:p>
          <a:p>
            <a:pPr lvl="1" eaLnBrk="1" hangingPunct="1"/>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78851"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应收应付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linds(horizontal)">
                                      <p:cBhvr>
                                        <p:cTn id="30" dur="500"/>
                                        <p:tgtEl>
                                          <p:spTgt spid="2">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blinds(horizontal)">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：收款尾数差额如何处理</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例：应收客户款项为</a:t>
            </a:r>
            <a:r>
              <a:rPr lang="en-US" altLang="zh-CN" sz="1600" dirty="0" smtClean="0">
                <a:latin typeface="微软雅黑" pitchFamily="34" charset="-122"/>
                <a:ea typeface="微软雅黑" pitchFamily="34" charset="-122"/>
              </a:rPr>
              <a:t>1999</a:t>
            </a:r>
            <a:r>
              <a:rPr lang="zh-CN" altLang="en-US" sz="1600" dirty="0" smtClean="0">
                <a:latin typeface="微软雅黑" pitchFamily="34" charset="-122"/>
                <a:ea typeface="微软雅黑" pitchFamily="34" charset="-122"/>
              </a:rPr>
              <a:t>元，客户支付货款</a:t>
            </a:r>
            <a:r>
              <a:rPr lang="en-US" altLang="zh-CN" sz="1600" dirty="0" smtClean="0">
                <a:latin typeface="微软雅黑" pitchFamily="34" charset="-122"/>
                <a:ea typeface="微软雅黑" pitchFamily="34" charset="-122"/>
              </a:rPr>
              <a:t>2000</a:t>
            </a:r>
            <a:r>
              <a:rPr lang="zh-CN" altLang="en-US" sz="1600" dirty="0" smtClean="0">
                <a:latin typeface="微软雅黑" pitchFamily="34" charset="-122"/>
                <a:ea typeface="微软雅黑" pitchFamily="34" charset="-122"/>
              </a:rPr>
              <a:t>元，收款尾差冲减财务费用</a:t>
            </a:r>
          </a:p>
          <a:p>
            <a:pPr lvl="1" eaLnBrk="1" hangingPunct="1"/>
            <a:r>
              <a:rPr lang="zh-CN" altLang="en-US" sz="1600" dirty="0" smtClean="0">
                <a:latin typeface="微软雅黑" pitchFamily="34" charset="-122"/>
                <a:ea typeface="微软雅黑" pitchFamily="34" charset="-122"/>
              </a:rPr>
              <a:t>在</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表头收款金额</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输入实际应收的客户款项</a:t>
            </a:r>
            <a:r>
              <a:rPr lang="en-US" altLang="zh-CN" sz="1600" dirty="0" smtClean="0">
                <a:latin typeface="微软雅黑" pitchFamily="34" charset="-122"/>
                <a:ea typeface="微软雅黑" pitchFamily="34" charset="-122"/>
              </a:rPr>
              <a:t>1999</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折后金额</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输入实际收到客户款项</a:t>
            </a:r>
            <a:r>
              <a:rPr lang="en-US" altLang="zh-CN" sz="1600" dirty="0" smtClean="0">
                <a:latin typeface="微软雅黑" pitchFamily="34" charset="-122"/>
                <a:ea typeface="微软雅黑" pitchFamily="34" charset="-122"/>
              </a:rPr>
              <a:t>2000</a:t>
            </a:r>
            <a:r>
              <a:rPr lang="zh-CN" altLang="en-US" sz="1600" dirty="0" smtClean="0">
                <a:latin typeface="微软雅黑" pitchFamily="34" charset="-122"/>
                <a:ea typeface="微软雅黑" pitchFamily="34" charset="-122"/>
              </a:rPr>
              <a:t>，系统自动计算折扣率大于</a:t>
            </a:r>
            <a:r>
              <a:rPr lang="en-US" altLang="zh-CN" sz="1600" dirty="0" smtClean="0">
                <a:latin typeface="微软雅黑" pitchFamily="34" charset="-122"/>
                <a:ea typeface="微软雅黑" pitchFamily="34" charset="-122"/>
              </a:rPr>
              <a:t>100%</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折扣科目</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中选择折扣科目财务费用</a:t>
            </a:r>
          </a:p>
          <a:p>
            <a:pPr eaLnBrk="1" hangingPunct="1">
              <a:buFontTx/>
              <a:buBlip>
                <a:blip r:embed="rId3"/>
              </a:buBlip>
            </a:pPr>
            <a:endParaRPr lang="zh-CN" altLang="en-US"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：收款优惠如何处理</a:t>
            </a:r>
            <a:endParaRPr lang="en-US" altLang="zh-CN" sz="1800" dirty="0" smtClean="0">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例：</a:t>
            </a:r>
            <a:r>
              <a:rPr lang="zh-CN" altLang="en-US" sz="1600" dirty="0" smtClean="0">
                <a:latin typeface="微软雅黑" pitchFamily="34" charset="-122"/>
                <a:ea typeface="微软雅黑" pitchFamily="34" charset="-122"/>
              </a:rPr>
              <a:t>应收客户款项为</a:t>
            </a:r>
            <a:r>
              <a:rPr lang="en-US" altLang="zh-CN" sz="1600" dirty="0" smtClean="0">
                <a:latin typeface="微软雅黑" pitchFamily="34" charset="-122"/>
                <a:ea typeface="微软雅黑" pitchFamily="34" charset="-122"/>
              </a:rPr>
              <a:t>2100</a:t>
            </a:r>
            <a:r>
              <a:rPr lang="zh-CN" altLang="en-US" sz="1600" dirty="0" smtClean="0">
                <a:latin typeface="微软雅黑" pitchFamily="34" charset="-122"/>
                <a:ea typeface="微软雅黑" pitchFamily="34" charset="-122"/>
              </a:rPr>
              <a:t>元，客户支付货款</a:t>
            </a:r>
            <a:r>
              <a:rPr lang="en-US" altLang="zh-CN" sz="1600" dirty="0" smtClean="0">
                <a:latin typeface="微软雅黑" pitchFamily="34" charset="-122"/>
                <a:ea typeface="微软雅黑" pitchFamily="34" charset="-122"/>
              </a:rPr>
              <a:t>2000</a:t>
            </a:r>
            <a:r>
              <a:rPr lang="zh-CN" altLang="en-US" sz="1600" dirty="0" smtClean="0">
                <a:latin typeface="微软雅黑" pitchFamily="34" charset="-122"/>
                <a:ea typeface="微软雅黑" pitchFamily="34" charset="-122"/>
              </a:rPr>
              <a:t>元，差额计入销售费用</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在</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表头收款金额</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输入实际应收的客户款项</a:t>
            </a:r>
            <a:r>
              <a:rPr lang="en-US" altLang="zh-CN" sz="1600" dirty="0" smtClean="0">
                <a:latin typeface="微软雅黑" pitchFamily="34" charset="-122"/>
                <a:ea typeface="微软雅黑" pitchFamily="34" charset="-122"/>
              </a:rPr>
              <a:t>2100</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折后金额</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输入实际收到客户款项</a:t>
            </a:r>
            <a:r>
              <a:rPr lang="en-US" altLang="zh-CN" sz="1600" dirty="0" smtClean="0">
                <a:latin typeface="微软雅黑" pitchFamily="34" charset="-122"/>
                <a:ea typeface="微软雅黑" pitchFamily="34" charset="-122"/>
              </a:rPr>
              <a:t>2000</a:t>
            </a:r>
            <a:r>
              <a:rPr lang="zh-CN" altLang="en-US" sz="1600" dirty="0" smtClean="0">
                <a:latin typeface="微软雅黑" pitchFamily="34" charset="-122"/>
                <a:ea typeface="微软雅黑" pitchFamily="34" charset="-122"/>
              </a:rPr>
              <a:t>，系统自动计算折扣率小于</a:t>
            </a:r>
            <a:r>
              <a:rPr lang="en-US" altLang="zh-CN" sz="1600" dirty="0" smtClean="0">
                <a:latin typeface="微软雅黑" pitchFamily="34" charset="-122"/>
                <a:ea typeface="微软雅黑" pitchFamily="34" charset="-122"/>
              </a:rPr>
              <a:t>100%</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折扣科目</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中选择折扣科目销售费用</a:t>
            </a:r>
          </a:p>
          <a:p>
            <a:pPr lvl="1" eaLnBrk="1" hangingPunct="1"/>
            <a:endParaRPr lang="zh-CN" altLang="en-US" sz="1600" dirty="0" smtClean="0">
              <a:solidFill>
                <a:srgbClr val="262626"/>
              </a:solidFill>
              <a:latin typeface="微软雅黑" pitchFamily="34" charset="-122"/>
              <a:ea typeface="微软雅黑" pitchFamily="34" charset="-122"/>
            </a:endParaRPr>
          </a:p>
          <a:p>
            <a:pPr lvl="1" eaLnBrk="1" hangingPunct="1">
              <a:lnSpc>
                <a:spcPct val="120000"/>
              </a:lnSpc>
              <a:buClr>
                <a:srgbClr val="7030A0"/>
              </a:buClr>
              <a:buFont typeface="Wingdings" pitchFamily="2" charset="2"/>
              <a:buChar char="Ø"/>
            </a:pPr>
            <a:endParaRPr lang="zh-CN" altLang="en-US" sz="1600" dirty="0" smtClean="0">
              <a:solidFill>
                <a:srgbClr val="262626"/>
              </a:solidFill>
              <a:latin typeface="微软雅黑" pitchFamily="34" charset="-122"/>
              <a:ea typeface="微软雅黑" pitchFamily="34" charset="-122"/>
            </a:endParaRPr>
          </a:p>
          <a:p>
            <a:pPr lvl="1" eaLnBrk="1" hangingPunct="1"/>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80899" name="标题 2"/>
          <p:cNvSpPr>
            <a:spLocks noGrp="1"/>
          </p:cNvSpPr>
          <p:nvPr>
            <p:ph type="title" idx="4294967295"/>
          </p:nvPr>
        </p:nvSpPr>
        <p:spPr>
          <a:xfrm>
            <a:off x="203200" y="0"/>
            <a:ext cx="7227888" cy="520700"/>
          </a:xfrm>
        </p:spPr>
        <p:txBody>
          <a:bodyPr/>
          <a:lstStyle/>
          <a:p>
            <a:pPr algn="l" eaLnBrk="1" hangingPunct="1"/>
            <a:r>
              <a:rPr lang="zh-CN" altLang="en-US" sz="2400" dirty="0" smtClean="0">
                <a:latin typeface="微软雅黑" pitchFamily="34" charset="-122"/>
                <a:ea typeface="微软雅黑" pitchFamily="34" charset="-122"/>
              </a:rPr>
              <a:t>三、业务系统</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应收应付</a:t>
            </a:r>
            <a:endParaRPr lang="en-US" altLang="zh-CN" sz="2400" dirty="0" smtClean="0">
              <a:latin typeface="微软雅黑" pitchFamily="34" charset="-122"/>
              <a:ea typeface="微软雅黑" pitchFamily="34" charset="-122"/>
            </a:endParaRPr>
          </a:p>
        </p:txBody>
      </p:sp>
      <p:pic>
        <p:nvPicPr>
          <p:cNvPr id="4101" name="Picture 5"/>
          <p:cNvPicPr>
            <a:picLocks noChangeAspect="1" noChangeArrowheads="1"/>
          </p:cNvPicPr>
          <p:nvPr/>
        </p:nvPicPr>
        <p:blipFill>
          <a:blip r:embed="rId4"/>
          <a:srcRect/>
          <a:stretch>
            <a:fillRect/>
          </a:stretch>
        </p:blipFill>
        <p:spPr bwMode="auto">
          <a:xfrm>
            <a:off x="214282" y="1285866"/>
            <a:ext cx="8786874" cy="3091677"/>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0" y="500048"/>
            <a:ext cx="8876246" cy="235745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blinds(horizontal)">
                                      <p:cBhvr>
                                        <p:cTn id="18" dur="500"/>
                                        <p:tgtEl>
                                          <p:spTgt spid="410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4101"/>
                                        </p:tgtEl>
                                      </p:cBhvr>
                                    </p:animEffect>
                                    <p:set>
                                      <p:cBhvr>
                                        <p:cTn id="23" dur="1" fill="hold">
                                          <p:stCondLst>
                                            <p:cond delay="499"/>
                                          </p:stCondLst>
                                        </p:cTn>
                                        <p:tgtEl>
                                          <p:spTgt spid="410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linds(horizontal)">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blinds(horizontal)">
                                      <p:cBhvr>
                                        <p:cTn id="3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：如何计算在产品约当系数，以及对成本的影响</a:t>
            </a:r>
            <a:endParaRPr lang="en-US" altLang="zh-CN" sz="1800" smtClean="0">
              <a:latin typeface="微软雅黑" pitchFamily="34" charset="-122"/>
              <a:ea typeface="微软雅黑" pitchFamily="34" charset="-122"/>
            </a:endParaRPr>
          </a:p>
          <a:p>
            <a:pPr lvl="1" eaLnBrk="1" hangingPunct="1"/>
            <a:r>
              <a:rPr lang="zh-CN" altLang="en-US" sz="1600" smtClean="0">
                <a:latin typeface="微软雅黑" pitchFamily="34" charset="-122"/>
                <a:ea typeface="微软雅黑" pitchFamily="34" charset="-122"/>
              </a:rPr>
              <a:t>根据产品生产进度或工艺流程进行计算约当系数</a:t>
            </a:r>
          </a:p>
          <a:p>
            <a:pPr lvl="1"/>
            <a:r>
              <a:rPr lang="zh-CN" altLang="en-US" sz="1600" smtClean="0">
                <a:latin typeface="微软雅黑" pitchFamily="34" charset="-122"/>
                <a:ea typeface="微软雅黑" pitchFamily="34" charset="-122"/>
              </a:rPr>
              <a:t>根据在产品数量*约当系数计算出在产品约当产量</a:t>
            </a:r>
          </a:p>
          <a:p>
            <a:pPr lvl="1"/>
            <a:r>
              <a:rPr lang="zh-CN" altLang="en-US" sz="1600" smtClean="0">
                <a:latin typeface="微软雅黑" pitchFamily="34" charset="-122"/>
                <a:ea typeface="微软雅黑" pitchFamily="34" charset="-122"/>
              </a:rPr>
              <a:t>产品直接材料成本在产成品与在产品之间分摊</a:t>
            </a:r>
          </a:p>
          <a:p>
            <a:pPr lvl="1" eaLnBrk="1" hangingPunct="1"/>
            <a:endParaRPr lang="zh-CN" altLang="en-US" sz="1600" smtClean="0">
              <a:latin typeface="微软雅黑" pitchFamily="34" charset="-122"/>
              <a:ea typeface="微软雅黑" pitchFamily="34" charset="-122"/>
            </a:endParaRPr>
          </a:p>
          <a:p>
            <a:pPr eaLnBrk="1" hangingPunct="1">
              <a:buFontTx/>
              <a:buBlip>
                <a:blip r:embed="rId3"/>
              </a:buBlip>
            </a:pPr>
            <a:endParaRPr lang="zh-CN" altLang="en-US"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：生产任务单表体的“计划用量”如何计算</a:t>
            </a:r>
            <a:endParaRPr lang="en-US" altLang="zh-CN" sz="1800" smtClean="0">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在系统参数中设置损耗率公式</a:t>
            </a:r>
          </a:p>
          <a:p>
            <a:pPr lvl="1" eaLnBrk="1" hangingPunct="1"/>
            <a:r>
              <a:rPr lang="zh-CN" altLang="en-US" sz="1600" smtClean="0">
                <a:solidFill>
                  <a:srgbClr val="262626"/>
                </a:solidFill>
                <a:latin typeface="微软雅黑" pitchFamily="34" charset="-122"/>
                <a:ea typeface="微软雅黑" pitchFamily="34" charset="-122"/>
              </a:rPr>
              <a:t>根据公式和标准用量得出计划用量</a:t>
            </a:r>
            <a:endParaRPr lang="en-US" altLang="zh-CN" sz="1600" smtClean="0">
              <a:solidFill>
                <a:srgbClr val="262626"/>
              </a:solidFill>
              <a:latin typeface="微软雅黑" pitchFamily="34" charset="-122"/>
              <a:ea typeface="微软雅黑" pitchFamily="34" charset="-122"/>
            </a:endParaRPr>
          </a:p>
          <a:p>
            <a:pPr lvl="1" eaLnBrk="1" hangingPunct="1"/>
            <a:r>
              <a:rPr lang="zh-CN" altLang="en-US" sz="1600" smtClean="0">
                <a:solidFill>
                  <a:srgbClr val="262626"/>
                </a:solidFill>
                <a:latin typeface="微软雅黑" pitchFamily="34" charset="-122"/>
                <a:ea typeface="微软雅黑" pitchFamily="34" charset="-122"/>
              </a:rPr>
              <a:t>根据计划用量生成领料单的申请用量</a:t>
            </a:r>
          </a:p>
          <a:p>
            <a:pPr lvl="1" eaLnBrk="1" hangingPunct="1"/>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29698"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生产及委外</a:t>
            </a:r>
          </a:p>
        </p:txBody>
      </p:sp>
      <p:pic>
        <p:nvPicPr>
          <p:cNvPr id="2051" name="Picture 3"/>
          <p:cNvPicPr>
            <a:picLocks noChangeAspect="1" noChangeArrowheads="1"/>
          </p:cNvPicPr>
          <p:nvPr/>
        </p:nvPicPr>
        <p:blipFill>
          <a:blip r:embed="rId4"/>
          <a:srcRect/>
          <a:stretch>
            <a:fillRect/>
          </a:stretch>
        </p:blipFill>
        <p:spPr bwMode="auto">
          <a:xfrm>
            <a:off x="2286000" y="571500"/>
            <a:ext cx="4643438" cy="4214813"/>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500063" y="785813"/>
            <a:ext cx="8029575" cy="3267075"/>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539750" y="1058863"/>
            <a:ext cx="8220075" cy="335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linds(horizontal)">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blinds(horizontal)">
                                      <p:cBhvr>
                                        <p:cTn id="35" dur="5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051"/>
                                        </p:tgtEl>
                                      </p:cBhvr>
                                    </p:animEffect>
                                    <p:set>
                                      <p:cBhvr>
                                        <p:cTn id="40" dur="1" fill="hold">
                                          <p:stCondLst>
                                            <p:cond delay="499"/>
                                          </p:stCondLst>
                                        </p:cTn>
                                        <p:tgtEl>
                                          <p:spTgt spid="205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blinds(horizontal)">
                                      <p:cBhvr>
                                        <p:cTn id="45" dur="500"/>
                                        <p:tgtEl>
                                          <p:spTgt spid="20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2052"/>
                                        </p:tgtEl>
                                      </p:cBhvr>
                                    </p:animEffect>
                                    <p:set>
                                      <p:cBhvr>
                                        <p:cTn id="50" dur="1" fill="hold">
                                          <p:stCondLst>
                                            <p:cond delay="499"/>
                                          </p:stCondLst>
                                        </p:cTn>
                                        <p:tgtEl>
                                          <p:spTgt spid="20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53"/>
                                        </p:tgtEl>
                                        <p:attrNameLst>
                                          <p:attrName>style.visibility</p:attrName>
                                        </p:attrNameLst>
                                      </p:cBhvr>
                                      <p:to>
                                        <p:strVal val="visible"/>
                                      </p:to>
                                    </p:set>
                                    <p:animEffect transition="in" filter="blinds(horizontal)">
                                      <p:cBhvr>
                                        <p:cTn id="5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：生产领料单中的投入产量作用</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生产领料单中的投入产量将反映在</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在产品产量录入</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中的</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本期投入产量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中。 </a:t>
            </a:r>
          </a:p>
          <a:p>
            <a:pPr lvl="2" eaLnBrk="1" hangingPunct="1">
              <a:buFont typeface="Wingdings" pitchFamily="2" charset="2"/>
              <a:buChar char="Ø"/>
            </a:pPr>
            <a:r>
              <a:rPr lang="zh-CN" altLang="en-US" sz="1600" dirty="0" smtClean="0">
                <a:latin typeface="微软雅黑" pitchFamily="34" charset="-122"/>
                <a:ea typeface="微软雅黑" pitchFamily="34" charset="-122"/>
              </a:rPr>
              <a:t>思考：</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在产品产量录入</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中</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本期投入产量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为</a:t>
            </a:r>
            <a:r>
              <a:rPr lang="en-US" altLang="zh-CN" sz="1600" dirty="0" smtClean="0">
                <a:latin typeface="微软雅黑" pitchFamily="34" charset="-122"/>
                <a:ea typeface="微软雅黑" pitchFamily="34" charset="-122"/>
              </a:rPr>
              <a:t>0</a:t>
            </a:r>
            <a:r>
              <a:rPr lang="zh-CN" altLang="en-US" sz="1600" dirty="0" smtClean="0">
                <a:latin typeface="微软雅黑" pitchFamily="34" charset="-122"/>
                <a:ea typeface="微软雅黑" pitchFamily="34" charset="-122"/>
              </a:rPr>
              <a:t>或为负数的原因分析</a:t>
            </a:r>
          </a:p>
          <a:p>
            <a:pPr lvl="2" eaLnBrk="1" hangingPunct="1">
              <a:buFont typeface="Wingdings" pitchFamily="2" charset="2"/>
              <a:buChar char="Ø"/>
            </a:pPr>
            <a:r>
              <a:rPr lang="zh-CN" altLang="en-US" sz="1600" dirty="0" smtClean="0">
                <a:latin typeface="微软雅黑" pitchFamily="34" charset="-122"/>
                <a:ea typeface="微软雅黑" pitchFamily="34" charset="-122"/>
              </a:rPr>
              <a:t>原因：本期领料为</a:t>
            </a:r>
            <a:r>
              <a:rPr lang="en-US" altLang="zh-CN" sz="1600" dirty="0" smtClean="0">
                <a:latin typeface="微软雅黑" pitchFamily="34" charset="-122"/>
                <a:ea typeface="微软雅黑" pitchFamily="34" charset="-122"/>
              </a:rPr>
              <a:t>0</a:t>
            </a:r>
            <a:r>
              <a:rPr lang="zh-CN" altLang="en-US" sz="1600" dirty="0" smtClean="0">
                <a:latin typeface="微软雅黑" pitchFamily="34" charset="-122"/>
                <a:ea typeface="微软雅黑" pitchFamily="34" charset="-122"/>
              </a:rPr>
              <a:t>或本期未领料但退料</a:t>
            </a:r>
          </a:p>
          <a:p>
            <a:pPr eaLnBrk="1" hangingPunct="1">
              <a:buFontTx/>
              <a:buBlip>
                <a:blip r:embed="rId3"/>
              </a:buBlip>
            </a:pPr>
            <a:endParaRPr lang="zh-CN" altLang="en-US"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：费用分摊与生产成本核算</a:t>
            </a:r>
            <a:endParaRPr lang="en-US" altLang="zh-CN" sz="1800" dirty="0" smtClean="0">
              <a:latin typeface="微软雅黑" pitchFamily="34" charset="-122"/>
              <a:ea typeface="微软雅黑" pitchFamily="34" charset="-122"/>
            </a:endParaRPr>
          </a:p>
          <a:p>
            <a:pPr lvl="1"/>
            <a:r>
              <a:rPr lang="zh-CN" altLang="en-US" sz="1600" dirty="0" smtClean="0">
                <a:solidFill>
                  <a:srgbClr val="262626"/>
                </a:solidFill>
                <a:latin typeface="微软雅黑" pitchFamily="34" charset="-122"/>
                <a:ea typeface="微软雅黑" pitchFamily="34" charset="-122"/>
              </a:rPr>
              <a:t>费用分摊单关联产品入库单录入，产品入库单必须为关联生产任务单生成的</a:t>
            </a:r>
          </a:p>
          <a:p>
            <a:pPr lvl="1"/>
            <a:r>
              <a:rPr lang="zh-CN" altLang="en-US" sz="1600" dirty="0" smtClean="0">
                <a:solidFill>
                  <a:srgbClr val="262626"/>
                </a:solidFill>
                <a:latin typeface="微软雅黑" pitchFamily="34" charset="-122"/>
                <a:ea typeface="微软雅黑" pitchFamily="34" charset="-122"/>
              </a:rPr>
              <a:t>费用分摊后再进行生产成本核算</a:t>
            </a:r>
            <a:endParaRPr lang="en-US" altLang="zh-CN" sz="1600" dirty="0" smtClean="0">
              <a:solidFill>
                <a:srgbClr val="262626"/>
              </a:solidFill>
              <a:latin typeface="微软雅黑" pitchFamily="34" charset="-122"/>
              <a:ea typeface="微软雅黑" pitchFamily="34" charset="-122"/>
            </a:endParaRPr>
          </a:p>
          <a:p>
            <a:pPr lvl="2">
              <a:buFont typeface="Wingdings" pitchFamily="2" charset="2"/>
              <a:buChar char="Ø"/>
            </a:pPr>
            <a:r>
              <a:rPr lang="zh-CN" altLang="en-US" sz="1600" dirty="0" smtClean="0">
                <a:latin typeface="微软雅黑" pitchFamily="34" charset="-122"/>
                <a:ea typeface="微软雅黑" pitchFamily="34" charset="-122"/>
              </a:rPr>
              <a:t>思考：查询产品成本报表时产品成本只有直接材料成本</a:t>
            </a:r>
          </a:p>
          <a:p>
            <a:pPr lvl="2">
              <a:buFont typeface="Wingdings" pitchFamily="2" charset="2"/>
              <a:buChar char="Ø"/>
            </a:pPr>
            <a:r>
              <a:rPr lang="zh-CN" altLang="en-US" sz="1600" dirty="0" smtClean="0">
                <a:latin typeface="微软雅黑" pitchFamily="34" charset="-122"/>
                <a:ea typeface="微软雅黑" pitchFamily="34" charset="-122"/>
              </a:rPr>
              <a:t>原因：未进行费用分摊或费用分摊后未重新进行生产成本核算</a:t>
            </a:r>
          </a:p>
          <a:p>
            <a:pPr lvl="1" eaLnBrk="1" hangingPunct="1">
              <a:lnSpc>
                <a:spcPct val="120000"/>
              </a:lnSpc>
              <a:buClr>
                <a:srgbClr val="7030A0"/>
              </a:buClr>
              <a:buFont typeface="Arial" charset="0"/>
              <a:buNone/>
            </a:pPr>
            <a:endParaRPr lang="zh-CN" altLang="en-US" sz="1600" dirty="0" smtClean="0">
              <a:solidFill>
                <a:srgbClr val="262626"/>
              </a:solidFill>
              <a:latin typeface="微软雅黑" pitchFamily="34" charset="-122"/>
              <a:ea typeface="微软雅黑" pitchFamily="34" charset="-122"/>
            </a:endParaRPr>
          </a:p>
          <a:p>
            <a:pPr lvl="1" eaLnBrk="1" hangingPunct="1"/>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31746" name="标题 2"/>
          <p:cNvSpPr>
            <a:spLocks noGrp="1"/>
          </p:cNvSpPr>
          <p:nvPr>
            <p:ph type="title" idx="4294967295"/>
          </p:nvPr>
        </p:nvSpPr>
        <p:spPr>
          <a:xfrm>
            <a:off x="203200" y="0"/>
            <a:ext cx="7227888" cy="520700"/>
          </a:xfrm>
        </p:spPr>
        <p:txBody>
          <a:bodyPr/>
          <a:lstStyle/>
          <a:p>
            <a:pPr algn="l" eaLnBrk="1" hangingPunct="1"/>
            <a:r>
              <a:rPr lang="zh-CN" altLang="en-US" sz="2400" dirty="0" smtClean="0">
                <a:latin typeface="微软雅黑" pitchFamily="34" charset="-122"/>
                <a:ea typeface="微软雅黑" pitchFamily="34" charset="-122"/>
              </a:rPr>
              <a:t>三、业务系统</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生产及委外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linds(horizontal)">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blinds(horizontal)">
                                      <p:cBhvr>
                                        <p:cTn id="4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：同期多张生产任务单生产同一产品的成本核算</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同期多次生产同一产品的入库成本相同</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汇总多张任务单的领料成本计算入库成本</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产品单位成本</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领料总成本</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本期完工数量</a:t>
            </a: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：委外加工费用在应收应付中的处理</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委外加工费用单会传递到应收应付模块，通过付款单处理</a:t>
            </a:r>
            <a:endParaRPr lang="en-US" altLang="zh-CN" sz="1600" dirty="0" smtClean="0">
              <a:latin typeface="微软雅黑" pitchFamily="34" charset="-122"/>
              <a:ea typeface="微软雅黑" pitchFamily="34" charset="-122"/>
            </a:endParaRPr>
          </a:p>
          <a:p>
            <a:pPr eaLnBrk="1" hangingPunct="1">
              <a:buFont typeface="Arial" charset="0"/>
              <a:buNone/>
            </a:pPr>
            <a:endParaRPr lang="en-US" altLang="zh-CN" sz="10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7</a:t>
            </a:r>
            <a:r>
              <a:rPr lang="zh-CN" altLang="en-US" sz="1800" dirty="0" smtClean="0">
                <a:latin typeface="微软雅黑" pitchFamily="34" charset="-122"/>
                <a:ea typeface="微软雅黑" pitchFamily="34" charset="-122"/>
              </a:rPr>
              <a:t>：同期多张委外加工单加工同一产品的成本核算</a:t>
            </a:r>
            <a:endParaRPr lang="en-US" altLang="zh-CN" sz="1800" dirty="0" smtClean="0">
              <a:latin typeface="微软雅黑" pitchFamily="34" charset="-122"/>
              <a:ea typeface="微软雅黑" pitchFamily="34" charset="-122"/>
            </a:endParaRPr>
          </a:p>
          <a:p>
            <a:pPr lvl="1"/>
            <a:r>
              <a:rPr lang="zh-CN" altLang="en-US" sz="1600" dirty="0" smtClean="0">
                <a:solidFill>
                  <a:srgbClr val="262626"/>
                </a:solidFill>
                <a:latin typeface="微软雅黑" pitchFamily="34" charset="-122"/>
                <a:ea typeface="微软雅黑" pitchFamily="34" charset="-122"/>
              </a:rPr>
              <a:t>发料成本不同的委外入库成本不相同</a:t>
            </a:r>
            <a:endParaRPr lang="en-US" altLang="zh-CN" sz="1600" dirty="0" smtClean="0">
              <a:solidFill>
                <a:srgbClr val="262626"/>
              </a:solidFill>
              <a:latin typeface="微软雅黑" pitchFamily="34" charset="-122"/>
              <a:ea typeface="微软雅黑" pitchFamily="34" charset="-122"/>
            </a:endParaRPr>
          </a:p>
          <a:p>
            <a:pPr lvl="1"/>
            <a:r>
              <a:rPr lang="zh-CN" altLang="en-US" sz="1600" dirty="0" smtClean="0">
                <a:solidFill>
                  <a:srgbClr val="262626"/>
                </a:solidFill>
                <a:latin typeface="微软雅黑" pitchFamily="34" charset="-122"/>
                <a:ea typeface="微软雅黑" pitchFamily="34" charset="-122"/>
              </a:rPr>
              <a:t>根据不同的委外加工单的发料成本单据核算不同委外入库成本</a:t>
            </a:r>
          </a:p>
          <a:p>
            <a:pPr lvl="1" eaLnBrk="1" hangingPunct="1"/>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33794" name="标题 2"/>
          <p:cNvSpPr>
            <a:spLocks noGrp="1"/>
          </p:cNvSpPr>
          <p:nvPr>
            <p:ph type="title" idx="4294967295"/>
          </p:nvPr>
        </p:nvSpPr>
        <p:spPr>
          <a:xfrm>
            <a:off x="203200" y="0"/>
            <a:ext cx="7227888" cy="520700"/>
          </a:xfrm>
        </p:spPr>
        <p:txBody>
          <a:bodyPr/>
          <a:lstStyle/>
          <a:p>
            <a:pPr algn="l" eaLnBrk="1" hangingPunct="1"/>
            <a:r>
              <a:rPr lang="zh-CN" altLang="en-US" sz="2400" dirty="0" smtClean="0">
                <a:latin typeface="微软雅黑" pitchFamily="34" charset="-122"/>
                <a:ea typeface="微软雅黑" pitchFamily="34" charset="-122"/>
              </a:rPr>
              <a:t>三、业务系统</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生产及委外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blinds(horizontal)">
                                      <p:cBhvr>
                                        <p:cTn id="29" dur="500"/>
                                        <p:tgtEl>
                                          <p:spTgt spid="2">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linds(horizontal)">
                                      <p:cBhvr>
                                        <p:cTn id="32" dur="500"/>
                                        <p:tgtEl>
                                          <p:spTgt spid="2">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blinds(horizontal)">
                                      <p:cBhvr>
                                        <p:cTn id="3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body" idx="4294967295"/>
          </p:nvPr>
        </p:nvSpPr>
        <p:spPr>
          <a:xfrm>
            <a:off x="395288" y="771525"/>
            <a:ext cx="8229600" cy="3671888"/>
          </a:xfrm>
        </p:spPr>
        <p:txBody>
          <a:bodyPr/>
          <a:lstStyle/>
          <a:p>
            <a:pPr eaLnBrk="1" hangingPunct="1">
              <a:buFontTx/>
              <a:buBlip>
                <a:blip r:embed="rId2"/>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：登录账套提示“从字符串向</a:t>
            </a:r>
            <a:r>
              <a:rPr lang="en-US" altLang="zh-CN" sz="1800" dirty="0" err="1" smtClean="0">
                <a:latin typeface="微软雅黑" pitchFamily="34" charset="-122"/>
                <a:ea typeface="微软雅黑" pitchFamily="34" charset="-122"/>
              </a:rPr>
              <a:t>datetime</a:t>
            </a:r>
            <a:r>
              <a:rPr lang="zh-CN" altLang="en-US" sz="1800" dirty="0" smtClean="0">
                <a:latin typeface="微软雅黑" pitchFamily="34" charset="-122"/>
                <a:ea typeface="微软雅黑" pitchFamily="34" charset="-122"/>
              </a:rPr>
              <a:t>转换时失败”</a:t>
            </a:r>
          </a:p>
          <a:p>
            <a:pPr lvl="1" eaLnBrk="1" hangingPunct="1"/>
            <a:r>
              <a:rPr lang="zh-CN" altLang="zh-CN" sz="1600" dirty="0" smtClean="0">
                <a:latin typeface="微软雅黑" pitchFamily="34" charset="-122"/>
                <a:ea typeface="微软雅黑" pitchFamily="34" charset="-122"/>
              </a:rPr>
              <a:t>修改【区域和语言】</a:t>
            </a:r>
            <a:r>
              <a:rPr lang="zh-CN" altLang="en-US"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【更改日期、时间或数字格式】</a:t>
            </a:r>
            <a:r>
              <a:rPr lang="zh-CN" altLang="en-US"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【格式】页签下的短日期格式</a:t>
            </a:r>
            <a:r>
              <a:rPr lang="zh-CN" altLang="en-US" sz="1600" dirty="0" smtClean="0">
                <a:latin typeface="微软雅黑" pitchFamily="34" charset="-122"/>
                <a:ea typeface="微软雅黑" pitchFamily="34" charset="-122"/>
              </a:rPr>
              <a:t>改</a:t>
            </a:r>
            <a:r>
              <a:rPr lang="zh-CN" altLang="zh-CN" sz="1600" dirty="0" smtClean="0">
                <a:latin typeface="微软雅黑" pitchFamily="34" charset="-122"/>
                <a:ea typeface="微软雅黑" pitchFamily="34" charset="-122"/>
              </a:rPr>
              <a:t>为</a:t>
            </a:r>
            <a:r>
              <a:rPr lang="en-US" altLang="zh-CN" sz="1600" dirty="0" err="1" smtClean="0">
                <a:latin typeface="微软雅黑" pitchFamily="34" charset="-122"/>
                <a:ea typeface="微软雅黑" pitchFamily="34" charset="-122"/>
              </a:rPr>
              <a:t>yyyy</a:t>
            </a:r>
            <a:r>
              <a:rPr lang="en-US" altLang="zh-CN" sz="1600" dirty="0" smtClean="0">
                <a:latin typeface="微软雅黑" pitchFamily="34" charset="-122"/>
                <a:ea typeface="微软雅黑" pitchFamily="34" charset="-122"/>
              </a:rPr>
              <a:t>/mm/</a:t>
            </a:r>
            <a:r>
              <a:rPr lang="en-US" altLang="zh-CN" sz="1600" dirty="0" err="1" smtClean="0">
                <a:latin typeface="微软雅黑" pitchFamily="34" charset="-122"/>
                <a:ea typeface="微软雅黑" pitchFamily="34" charset="-122"/>
              </a:rPr>
              <a:t>dd</a:t>
            </a:r>
            <a:endParaRPr lang="zh-CN" altLang="en-US" sz="1600" dirty="0" smtClean="0">
              <a:latin typeface="微软雅黑" pitchFamily="34" charset="-122"/>
              <a:ea typeface="微软雅黑" pitchFamily="34" charset="-122"/>
            </a:endParaRPr>
          </a:p>
          <a:p>
            <a:pPr eaLnBrk="1" hangingPunct="1">
              <a:buFontTx/>
              <a:buBlip>
                <a:blip r:embed="rId2"/>
              </a:buBlip>
            </a:pPr>
            <a:endParaRPr lang="en-US" altLang="zh-CN" sz="1800" dirty="0" smtClean="0">
              <a:latin typeface="微软雅黑" pitchFamily="34" charset="-122"/>
              <a:ea typeface="微软雅黑" pitchFamily="34" charset="-122"/>
            </a:endParaRPr>
          </a:p>
          <a:p>
            <a:pPr eaLnBrk="1" hangingPunct="1">
              <a:buFontTx/>
              <a:buBlip>
                <a:blip r:embed="rId2"/>
              </a:buBlip>
            </a:pPr>
            <a:endParaRPr lang="zh-CN" altLang="en-US" sz="1800" dirty="0" smtClean="0">
              <a:latin typeface="微软雅黑" pitchFamily="34" charset="-122"/>
              <a:ea typeface="微软雅黑" pitchFamily="34" charset="-122"/>
            </a:endParaRPr>
          </a:p>
          <a:p>
            <a:pPr eaLnBrk="1" hangingPunct="1">
              <a:buFontTx/>
              <a:buBlip>
                <a:blip r:embed="rId2"/>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：登录账套提示“文件组‘</a:t>
            </a:r>
            <a:r>
              <a:rPr lang="en-US" altLang="zh-CN" sz="1800" dirty="0" smtClean="0">
                <a:latin typeface="微软雅黑" pitchFamily="34" charset="-122"/>
                <a:ea typeface="微软雅黑" pitchFamily="34" charset="-122"/>
              </a:rPr>
              <a:t>PRIMARY’</a:t>
            </a:r>
            <a:r>
              <a:rPr lang="zh-CN" altLang="en-US" sz="1800" dirty="0" smtClean="0">
                <a:latin typeface="微软雅黑" pitchFamily="34" charset="-122"/>
                <a:ea typeface="微软雅黑" pitchFamily="34" charset="-122"/>
              </a:rPr>
              <a:t>已满”</a:t>
            </a:r>
          </a:p>
          <a:p>
            <a:pPr lvl="1"/>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账套管理</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账套收缩</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收缩日志空间</a:t>
            </a:r>
          </a:p>
          <a:p>
            <a:pPr lvl="1"/>
            <a:r>
              <a:rPr lang="zh-CN" altLang="zh-CN" sz="1600" dirty="0" smtClean="0">
                <a:latin typeface="微软雅黑" pitchFamily="34" charset="-122"/>
                <a:ea typeface="微软雅黑" pitchFamily="34" charset="-122"/>
              </a:rPr>
              <a:t>设置数据库</a:t>
            </a:r>
            <a:r>
              <a:rPr lang="zh-CN" altLang="en-US" sz="1600" dirty="0" smtClean="0">
                <a:latin typeface="微软雅黑" pitchFamily="34" charset="-122"/>
                <a:ea typeface="微软雅黑" pitchFamily="34" charset="-122"/>
              </a:rPr>
              <a:t>的数据文件和事物日志</a:t>
            </a:r>
            <a:r>
              <a:rPr lang="zh-CN" altLang="zh-CN" sz="1600" dirty="0" smtClean="0">
                <a:latin typeface="微软雅黑" pitchFamily="34" charset="-122"/>
                <a:ea typeface="微软雅黑" pitchFamily="34" charset="-122"/>
              </a:rPr>
              <a:t>日志文件为自动增长，大小不限 （</a:t>
            </a:r>
            <a:r>
              <a:rPr lang="zh-CN" altLang="en-US" sz="1600" dirty="0" smtClean="0">
                <a:latin typeface="微软雅黑" pitchFamily="34" charset="-122"/>
                <a:ea typeface="微软雅黑" pitchFamily="34" charset="-122"/>
              </a:rPr>
              <a:t>客户的问题部分是因为使用了</a:t>
            </a:r>
            <a:r>
              <a:rPr lang="en-US" altLang="zh-CN" sz="1600" dirty="0" smtClean="0">
                <a:latin typeface="微软雅黑" pitchFamily="34" charset="-122"/>
                <a:ea typeface="微软雅黑" pitchFamily="34" charset="-122"/>
              </a:rPr>
              <a:t>MSDE</a:t>
            </a:r>
            <a:r>
              <a:rPr lang="zh-CN" altLang="zh-CN" sz="1600" dirty="0" smtClean="0">
                <a:latin typeface="微软雅黑" pitchFamily="34" charset="-122"/>
                <a:ea typeface="微软雅黑" pitchFamily="34" charset="-122"/>
              </a:rPr>
              <a:t>数据库只支持数据库容量</a:t>
            </a:r>
            <a:r>
              <a:rPr lang="en-US" altLang="zh-CN" sz="1600" dirty="0" smtClean="0">
                <a:latin typeface="微软雅黑" pitchFamily="34" charset="-122"/>
                <a:ea typeface="微软雅黑" pitchFamily="34" charset="-122"/>
              </a:rPr>
              <a:t>2G</a:t>
            </a:r>
            <a:r>
              <a:rPr lang="zh-CN" altLang="zh-CN" sz="1600" dirty="0" smtClean="0">
                <a:latin typeface="微软雅黑" pitchFamily="34" charset="-122"/>
                <a:ea typeface="微软雅黑" pitchFamily="34" charset="-122"/>
              </a:rPr>
              <a:t>，并发用户不超</a:t>
            </a:r>
            <a:r>
              <a:rPr lang="en-US" altLang="zh-CN" sz="1600" dirty="0" smtClean="0">
                <a:latin typeface="微软雅黑" pitchFamily="34" charset="-122"/>
                <a:ea typeface="微软雅黑" pitchFamily="34" charset="-122"/>
              </a:rPr>
              <a:t>5</a:t>
            </a:r>
            <a:r>
              <a:rPr lang="zh-CN" altLang="zh-CN" sz="1600" dirty="0" smtClean="0">
                <a:latin typeface="微软雅黑" pitchFamily="34" charset="-122"/>
                <a:ea typeface="微软雅黑" pitchFamily="34" charset="-122"/>
              </a:rPr>
              <a:t>个）</a:t>
            </a:r>
            <a:endParaRPr lang="zh-CN" altLang="en-US" sz="1600" dirty="0" smtClean="0">
              <a:latin typeface="微软雅黑" pitchFamily="34" charset="-122"/>
              <a:ea typeface="微软雅黑" pitchFamily="34" charset="-122"/>
            </a:endParaRPr>
          </a:p>
          <a:p>
            <a:pPr lvl="1"/>
            <a:r>
              <a:rPr lang="zh-CN" altLang="zh-CN" sz="1600" dirty="0" smtClean="0">
                <a:latin typeface="微软雅黑" pitchFamily="34" charset="-122"/>
                <a:ea typeface="微软雅黑" pitchFamily="34" charset="-122"/>
              </a:rPr>
              <a:t>清理数据文件所在硬盘空间</a:t>
            </a:r>
            <a:endParaRPr lang="en-US" altLang="zh-CN" sz="1600" dirty="0" smtClean="0">
              <a:latin typeface="微软雅黑" pitchFamily="34" charset="-122"/>
              <a:ea typeface="微软雅黑" pitchFamily="34" charset="-122"/>
            </a:endParaRPr>
          </a:p>
          <a:p>
            <a:pPr lvl="1"/>
            <a:r>
              <a:rPr lang="zh-CN" altLang="zh-CN" sz="1600" dirty="0" smtClean="0">
                <a:latin typeface="微软雅黑" pitchFamily="34" charset="-122"/>
                <a:ea typeface="微软雅黑" pitchFamily="34" charset="-122"/>
              </a:rPr>
              <a:t>检查硬盘是否为</a:t>
            </a:r>
            <a:r>
              <a:rPr lang="en-US" altLang="zh-CN" sz="1600" dirty="0" smtClean="0">
                <a:latin typeface="微软雅黑" pitchFamily="34" charset="-122"/>
                <a:ea typeface="微软雅黑" pitchFamily="34" charset="-122"/>
              </a:rPr>
              <a:t>NTFS</a:t>
            </a:r>
            <a:r>
              <a:rPr lang="zh-CN" altLang="zh-CN" sz="1600" dirty="0" smtClean="0">
                <a:latin typeface="微软雅黑" pitchFamily="34" charset="-122"/>
                <a:ea typeface="微软雅黑" pitchFamily="34" charset="-122"/>
              </a:rPr>
              <a:t>格式</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FAT32</a:t>
            </a:r>
            <a:r>
              <a:rPr lang="zh-CN" altLang="en-US" sz="1600" dirty="0" smtClean="0">
                <a:latin typeface="微软雅黑" pitchFamily="34" charset="-122"/>
                <a:ea typeface="微软雅黑" pitchFamily="34" charset="-122"/>
              </a:rPr>
              <a:t>格式只支持单文件最大容量</a:t>
            </a:r>
            <a:r>
              <a:rPr lang="en-US" altLang="zh-CN" sz="1600" dirty="0" smtClean="0">
                <a:latin typeface="微软雅黑" pitchFamily="34" charset="-122"/>
                <a:ea typeface="微软雅黑" pitchFamily="34" charset="-122"/>
              </a:rPr>
              <a:t>4G</a:t>
            </a:r>
            <a:r>
              <a:rPr lang="zh-CN" altLang="en-US" sz="1600" dirty="0" smtClean="0">
                <a:latin typeface="微软雅黑" pitchFamily="34" charset="-122"/>
                <a:ea typeface="微软雅黑" pitchFamily="34" charset="-122"/>
              </a:rPr>
              <a:t>）</a:t>
            </a:r>
          </a:p>
        </p:txBody>
      </p:sp>
      <p:sp>
        <p:nvSpPr>
          <p:cNvPr id="70660" name="标题 2"/>
          <p:cNvSpPr>
            <a:spLocks/>
          </p:cNvSpPr>
          <p:nvPr/>
        </p:nvSpPr>
        <p:spPr bwMode="auto">
          <a:xfrm>
            <a:off x="203200" y="0"/>
            <a:ext cx="7227888" cy="520700"/>
          </a:xfrm>
          <a:prstGeom prst="rect">
            <a:avLst/>
          </a:prstGeom>
          <a:noFill/>
          <a:ln w="9525">
            <a:noFill/>
            <a:miter lim="800000"/>
            <a:headEnd/>
            <a:tailEnd/>
          </a:ln>
        </p:spPr>
        <p:txBody>
          <a:bodyPr anchor="ctr"/>
          <a:lstStyle/>
          <a:p>
            <a:pPr defTabSz="457200"/>
            <a:r>
              <a:rPr lang="zh-CN" altLang="en-US" sz="2400" dirty="0">
                <a:latin typeface="微软雅黑" pitchFamily="34" charset="-122"/>
                <a:ea typeface="微软雅黑" pitchFamily="34" charset="-122"/>
              </a:rPr>
              <a:t>一</a:t>
            </a:r>
            <a:r>
              <a:rPr lang="zh-CN" altLang="en-US"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系统环境</a:t>
            </a:r>
            <a:endParaRPr lang="en-US" altLang="zh-CN" sz="2400" dirty="0">
              <a:latin typeface="微软雅黑" pitchFamily="34" charset="-122"/>
              <a:ea typeface="微软雅黑" pitchFamily="34" charset="-122"/>
            </a:endParaRPr>
          </a:p>
        </p:txBody>
      </p:sp>
      <p:pic>
        <p:nvPicPr>
          <p:cNvPr id="20484" name="Picture 2"/>
          <p:cNvPicPr>
            <a:picLocks noChangeAspect="1" noChangeArrowheads="1"/>
          </p:cNvPicPr>
          <p:nvPr/>
        </p:nvPicPr>
        <p:blipFill>
          <a:blip r:embed="rId3"/>
          <a:srcRect/>
          <a:stretch>
            <a:fillRect/>
          </a:stretch>
        </p:blipFill>
        <p:spPr bwMode="auto">
          <a:xfrm>
            <a:off x="1908175" y="700088"/>
            <a:ext cx="5143500" cy="3384550"/>
          </a:xfrm>
          <a:prstGeom prst="rect">
            <a:avLst/>
          </a:prstGeom>
          <a:noFill/>
          <a:ln w="9525">
            <a:noFill/>
            <a:miter lim="800000"/>
            <a:headEnd/>
            <a:tailEnd/>
          </a:ln>
        </p:spPr>
      </p:pic>
      <p:pic>
        <p:nvPicPr>
          <p:cNvPr id="6146" name="Picture 4"/>
          <p:cNvPicPr>
            <a:picLocks noChangeAspect="1" noChangeArrowheads="1"/>
          </p:cNvPicPr>
          <p:nvPr/>
        </p:nvPicPr>
        <p:blipFill>
          <a:blip r:embed="rId4"/>
          <a:srcRect/>
          <a:stretch>
            <a:fillRect/>
          </a:stretch>
        </p:blipFill>
        <p:spPr bwMode="auto">
          <a:xfrm>
            <a:off x="1258888" y="1203325"/>
            <a:ext cx="6148387" cy="2968625"/>
          </a:xfrm>
          <a:prstGeom prst="rect">
            <a:avLst/>
          </a:prstGeom>
          <a:noFill/>
          <a:ln w="9525">
            <a:noFill/>
            <a:miter lim="800000"/>
            <a:headEnd/>
            <a:tailEnd/>
          </a:ln>
        </p:spPr>
      </p:pic>
      <p:pic>
        <p:nvPicPr>
          <p:cNvPr id="70663" name="Picture 10"/>
          <p:cNvPicPr>
            <a:picLocks noChangeAspect="1" noChangeArrowheads="1"/>
          </p:cNvPicPr>
          <p:nvPr/>
        </p:nvPicPr>
        <p:blipFill>
          <a:blip r:embed="rId5"/>
          <a:srcRect r="21881" b="45340"/>
          <a:stretch>
            <a:fillRect/>
          </a:stretch>
        </p:blipFill>
        <p:spPr bwMode="auto">
          <a:xfrm>
            <a:off x="1311275" y="627063"/>
            <a:ext cx="6337300" cy="4249737"/>
          </a:xfrm>
          <a:prstGeom prst="rect">
            <a:avLst/>
          </a:prstGeom>
          <a:noFill/>
          <a:ln w="9525">
            <a:noFill/>
            <a:miter lim="800000"/>
            <a:headEnd/>
            <a:tailEnd/>
          </a:ln>
        </p:spPr>
      </p:pic>
      <p:pic>
        <p:nvPicPr>
          <p:cNvPr id="7172" name="Picture 3"/>
          <p:cNvPicPr>
            <a:picLocks noChangeAspect="1" noChangeArrowheads="1"/>
          </p:cNvPicPr>
          <p:nvPr/>
        </p:nvPicPr>
        <p:blipFill>
          <a:blip r:embed="rId6"/>
          <a:srcRect/>
          <a:stretch>
            <a:fillRect/>
          </a:stretch>
        </p:blipFill>
        <p:spPr bwMode="auto">
          <a:xfrm>
            <a:off x="1619250" y="627063"/>
            <a:ext cx="4819650" cy="4227512"/>
          </a:xfrm>
          <a:prstGeom prst="rect">
            <a:avLst/>
          </a:prstGeom>
          <a:noFill/>
          <a:ln w="9525">
            <a:noFill/>
            <a:miter lim="800000"/>
            <a:headEnd/>
            <a:tailEnd/>
          </a:ln>
        </p:spPr>
      </p:pic>
      <p:pic>
        <p:nvPicPr>
          <p:cNvPr id="70666" name="Picture 10"/>
          <p:cNvPicPr>
            <a:picLocks noChangeAspect="1" noChangeArrowheads="1"/>
          </p:cNvPicPr>
          <p:nvPr/>
        </p:nvPicPr>
        <p:blipFill>
          <a:blip r:embed="rId7"/>
          <a:srcRect/>
          <a:stretch>
            <a:fillRect/>
          </a:stretch>
        </p:blipFill>
        <p:spPr bwMode="auto">
          <a:xfrm>
            <a:off x="1692275" y="627063"/>
            <a:ext cx="4667250" cy="4105275"/>
          </a:xfrm>
          <a:prstGeom prst="rect">
            <a:avLst/>
          </a:prstGeom>
          <a:noFill/>
        </p:spPr>
      </p:pic>
      <p:pic>
        <p:nvPicPr>
          <p:cNvPr id="2" name="Picture 2"/>
          <p:cNvPicPr>
            <a:picLocks noChangeAspect="1" noChangeArrowheads="1"/>
          </p:cNvPicPr>
          <p:nvPr/>
        </p:nvPicPr>
        <p:blipFill>
          <a:blip r:embed="rId8"/>
          <a:srcRect/>
          <a:stretch>
            <a:fillRect/>
          </a:stretch>
        </p:blipFill>
        <p:spPr bwMode="auto">
          <a:xfrm>
            <a:off x="1729562" y="664295"/>
            <a:ext cx="5500726" cy="435771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linds(horizontal)">
                                      <p:cBhvr>
                                        <p:cTn id="12" dur="5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0484"/>
                                        </p:tgtEl>
                                      </p:cBhvr>
                                    </p:animEffect>
                                    <p:set>
                                      <p:cBhvr>
                                        <p:cTn id="17" dur="1" fill="hold">
                                          <p:stCondLst>
                                            <p:cond delay="499"/>
                                          </p:stCondLst>
                                        </p:cTn>
                                        <p:tgtEl>
                                          <p:spTgt spid="2048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36" dur="500"/>
                                        <p:tgtEl>
                                          <p:spTgt spid="7065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146"/>
                                        </p:tgtEl>
                                        <p:attrNameLst>
                                          <p:attrName>style.visibility</p:attrName>
                                        </p:attrNameLst>
                                      </p:cBhvr>
                                      <p:to>
                                        <p:strVal val="visible"/>
                                      </p:to>
                                    </p:set>
                                    <p:animEffect transition="in" filter="blinds(horizontal)">
                                      <p:cBhvr>
                                        <p:cTn id="41" dur="500"/>
                                        <p:tgtEl>
                                          <p:spTgt spid="614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6146"/>
                                        </p:tgtEl>
                                      </p:cBhvr>
                                    </p:animEffect>
                                    <p:set>
                                      <p:cBhvr>
                                        <p:cTn id="46" dur="1" fill="hold">
                                          <p:stCondLst>
                                            <p:cond delay="499"/>
                                          </p:stCondLst>
                                        </p:cTn>
                                        <p:tgtEl>
                                          <p:spTgt spid="61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659">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659">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659">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70663"/>
                                        </p:tgtEl>
                                        <p:attrNameLst>
                                          <p:attrName>style.visibility</p:attrName>
                                        </p:attrNameLst>
                                      </p:cBhvr>
                                      <p:to>
                                        <p:strVal val="visible"/>
                                      </p:to>
                                    </p:set>
                                    <p:animEffect transition="in" filter="blinds(horizontal)">
                                      <p:cBhvr>
                                        <p:cTn id="61" dur="500"/>
                                        <p:tgtEl>
                                          <p:spTgt spid="7066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70663"/>
                                        </p:tgtEl>
                                      </p:cBhvr>
                                    </p:animEffect>
                                    <p:set>
                                      <p:cBhvr>
                                        <p:cTn id="66" dur="1" fill="hold">
                                          <p:stCondLst>
                                            <p:cond delay="499"/>
                                          </p:stCondLst>
                                        </p:cTn>
                                        <p:tgtEl>
                                          <p:spTgt spid="7066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172"/>
                                        </p:tgtEl>
                                        <p:attrNameLst>
                                          <p:attrName>style.visibility</p:attrName>
                                        </p:attrNameLst>
                                      </p:cBhvr>
                                      <p:to>
                                        <p:strVal val="visible"/>
                                      </p:to>
                                    </p:set>
                                    <p:animEffect transition="in" filter="blinds(horizontal)">
                                      <p:cBhvr>
                                        <p:cTn id="71" dur="500"/>
                                        <p:tgtEl>
                                          <p:spTgt spid="717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7172"/>
                                        </p:tgtEl>
                                      </p:cBhvr>
                                    </p:animEffect>
                                    <p:set>
                                      <p:cBhvr>
                                        <p:cTn id="76" dur="1" fill="hold">
                                          <p:stCondLst>
                                            <p:cond delay="499"/>
                                          </p:stCondLst>
                                        </p:cTn>
                                        <p:tgtEl>
                                          <p:spTgt spid="717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70666"/>
                                        </p:tgtEl>
                                        <p:attrNameLst>
                                          <p:attrName>style.visibility</p:attrName>
                                        </p:attrNameLst>
                                      </p:cBhvr>
                                      <p:to>
                                        <p:strVal val="visible"/>
                                      </p:to>
                                    </p:set>
                                    <p:animEffect transition="in" filter="blinds(horizontal)">
                                      <p:cBhvr>
                                        <p:cTn id="81" dur="5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：盘点单的成本如何取得</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盘亏单通过存货出库核算自动返填成本</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盘盈单手工录入成本或通过无单价单据序时簿更新修改</a:t>
            </a:r>
            <a:endParaRPr lang="en-US" altLang="zh-CN" sz="16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：组装拆卸单的成本处理</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通过组装核算，核算出组装单产生的其他入库和其他出库成本</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通过存货出库核算，核算出拆卸单生成的其他出库单成本</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拆卸单生成的其他入库单成本通过无单价单据序时簿更新修改或通</a:t>
            </a:r>
            <a:endParaRPr lang="en-US" altLang="zh-CN" sz="1600" dirty="0" smtClean="0">
              <a:latin typeface="微软雅黑" pitchFamily="34" charset="-122"/>
              <a:ea typeface="微软雅黑" pitchFamily="34" charset="-122"/>
            </a:endParaRPr>
          </a:p>
          <a:p>
            <a:pPr eaLnBrk="1" hangingPunct="1">
              <a:buFont typeface="Arial" charset="0"/>
              <a:buNone/>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：成本核算中没有调拨单类型，生成凭证选择不到同价调拨单据</a:t>
            </a:r>
            <a:endParaRPr lang="en-US" altLang="zh-CN" sz="1800" dirty="0" smtClean="0">
              <a:latin typeface="微软雅黑" pitchFamily="34" charset="-122"/>
              <a:ea typeface="微软雅黑" pitchFamily="34" charset="-122"/>
            </a:endParaRPr>
          </a:p>
          <a:p>
            <a:pPr lvl="1"/>
            <a:r>
              <a:rPr lang="zh-CN" altLang="en-US" sz="1600" dirty="0" smtClean="0">
                <a:solidFill>
                  <a:srgbClr val="262626"/>
                </a:solidFill>
                <a:latin typeface="微软雅黑" pitchFamily="34" charset="-122"/>
                <a:ea typeface="微软雅黑" pitchFamily="34" charset="-122"/>
              </a:rPr>
              <a:t>总仓核算模式，调拨单不参与成本核算</a:t>
            </a:r>
            <a:endParaRPr lang="en-US" altLang="zh-CN" sz="1600" dirty="0" smtClean="0">
              <a:solidFill>
                <a:srgbClr val="262626"/>
              </a:solidFill>
              <a:latin typeface="微软雅黑" pitchFamily="34" charset="-122"/>
              <a:ea typeface="微软雅黑" pitchFamily="34" charset="-122"/>
            </a:endParaRPr>
          </a:p>
          <a:p>
            <a:pPr lvl="1"/>
            <a:r>
              <a:rPr lang="zh-CN" altLang="en-US" sz="1600" dirty="0" smtClean="0">
                <a:solidFill>
                  <a:srgbClr val="262626"/>
                </a:solidFill>
                <a:latin typeface="微软雅黑" pitchFamily="34" charset="-122"/>
                <a:ea typeface="微软雅黑" pitchFamily="34" charset="-122"/>
              </a:rPr>
              <a:t>系统参数控制同价调拨单是否生成凭证</a:t>
            </a:r>
          </a:p>
          <a:p>
            <a:pPr lvl="1" eaLnBrk="1" hangingPunct="1"/>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35842"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仓存管理</a:t>
            </a:r>
          </a:p>
        </p:txBody>
      </p:sp>
      <p:pic>
        <p:nvPicPr>
          <p:cNvPr id="1027" name="Picture 3"/>
          <p:cNvPicPr>
            <a:picLocks noChangeAspect="1" noChangeArrowheads="1"/>
          </p:cNvPicPr>
          <p:nvPr/>
        </p:nvPicPr>
        <p:blipFill>
          <a:blip r:embed="rId4"/>
          <a:srcRect/>
          <a:stretch>
            <a:fillRect/>
          </a:stretch>
        </p:blipFill>
        <p:spPr bwMode="auto">
          <a:xfrm>
            <a:off x="1857375" y="500063"/>
            <a:ext cx="5295900" cy="432435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1979712" y="642938"/>
            <a:ext cx="5429250" cy="45005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linds(horizontal)">
                                      <p:cBhvr>
                                        <p:cTn id="32" dur="500"/>
                                        <p:tgtEl>
                                          <p:spTgt spid="2">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blinds(horizontal)">
                                      <p:cBhvr>
                                        <p:cTn id="35" dur="500"/>
                                        <p:tgtEl>
                                          <p:spTgt spid="2">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blinds(horizontal)">
                                      <p:cBhvr>
                                        <p:cTn id="38" dur="500"/>
                                        <p:tgtEl>
                                          <p:spTgt spid="2">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blinds(horizontal)">
                                      <p:cBhvr>
                                        <p:cTn id="43" dur="500"/>
                                        <p:tgtEl>
                                          <p:spTgt spid="102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1027"/>
                                        </p:tgtEl>
                                      </p:cBhvr>
                                    </p:animEffect>
                                    <p:set>
                                      <p:cBhvr>
                                        <p:cTn id="48" dur="1" fill="hold">
                                          <p:stCondLst>
                                            <p:cond delay="499"/>
                                          </p:stCondLst>
                                        </p:cTn>
                                        <p:tgtEl>
                                          <p:spTgt spid="10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blinds(horizontal)">
                                      <p:cBhvr>
                                        <p:cTn id="53" dur="500"/>
                                        <p:tgtEl>
                                          <p:spTgt spid="102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028"/>
                                        </p:tgtEl>
                                      </p:cBhvr>
                                    </p:animEffect>
                                    <p:set>
                                      <p:cBhvr>
                                        <p:cTn id="58"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：生成凭证时有些单据过滤不出来</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过滤条件错误</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同期检查单据日期是否为本期</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单据是否审核</a:t>
            </a:r>
          </a:p>
          <a:p>
            <a:pPr lvl="1"/>
            <a:r>
              <a:rPr lang="zh-CN" altLang="en-US" sz="1600" dirty="0" smtClean="0">
                <a:latin typeface="微软雅黑" pitchFamily="34" charset="-122"/>
                <a:ea typeface="微软雅黑" pitchFamily="34" charset="-122"/>
              </a:rPr>
              <a:t>出库类单据必须有成本，成本金额必须大于零</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委托代销和分期收款发票是否勾稽</a:t>
            </a: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：与总账对账不平原因分析</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检查确认差异数据</a:t>
            </a:r>
          </a:p>
          <a:p>
            <a:pPr lvl="1"/>
            <a:r>
              <a:rPr lang="zh-CN" altLang="en-US" sz="1600" dirty="0" smtClean="0">
                <a:latin typeface="微软雅黑" pitchFamily="34" charset="-122"/>
                <a:ea typeface="微软雅黑" pitchFamily="34" charset="-122"/>
              </a:rPr>
              <a:t>期初不平检查初始化数据及结账的影响</a:t>
            </a:r>
          </a:p>
          <a:p>
            <a:pPr lvl="1"/>
            <a:r>
              <a:rPr lang="zh-CN" altLang="en-US" sz="1600" dirty="0" smtClean="0">
                <a:latin typeface="微软雅黑" pitchFamily="34" charset="-122"/>
                <a:ea typeface="微软雅黑" pitchFamily="34" charset="-122"/>
              </a:rPr>
              <a:t>发生额不平检查单据、凭证及凭证模板设置</a:t>
            </a:r>
            <a:endParaRPr lang="en-US" altLang="zh-CN" sz="1600" dirty="0" smtClean="0">
              <a:latin typeface="微软雅黑" pitchFamily="34" charset="-122"/>
              <a:ea typeface="微软雅黑" pitchFamily="34" charset="-122"/>
            </a:endParaRPr>
          </a:p>
          <a:p>
            <a:pPr marL="457200" lvl="1" indent="0">
              <a:buNone/>
            </a:pPr>
            <a:endParaRPr lang="zh-CN" altLang="en-US" sz="1600" dirty="0" smtClean="0">
              <a:latin typeface="微软雅黑" pitchFamily="34" charset="-122"/>
              <a:ea typeface="微软雅黑" pitchFamily="34" charset="-122"/>
            </a:endParaRPr>
          </a:p>
          <a:p>
            <a:pPr eaLnBrk="1" hangingPunct="1">
              <a:buFont typeface="Arial" charset="0"/>
              <a:buNone/>
            </a:pPr>
            <a:endParaRPr lang="en-US" altLang="zh-CN" sz="1000" dirty="0" smtClean="0">
              <a:latin typeface="微软雅黑" pitchFamily="34" charset="-122"/>
              <a:ea typeface="微软雅黑" pitchFamily="34" charset="-122"/>
            </a:endParaRPr>
          </a:p>
          <a:p>
            <a:pPr lvl="1" eaLnBrk="1" hangingPunct="1">
              <a:buFont typeface="Arial" charset="0"/>
              <a:buNone/>
            </a:pPr>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altLang="zh-CN" sz="1600" dirty="0" smtClean="0">
              <a:solidFill>
                <a:srgbClr val="262626"/>
              </a:solidFill>
              <a:latin typeface="微软雅黑" pitchFamily="34" charset="-122"/>
              <a:ea typeface="微软雅黑" pitchFamily="34" charset="-122"/>
            </a:endParaRPr>
          </a:p>
        </p:txBody>
      </p:sp>
      <p:sp>
        <p:nvSpPr>
          <p:cNvPr id="37890"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存货核算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blinds(horizontal)">
                                      <p:cBhvr>
                                        <p:cTn id="33" dur="500"/>
                                        <p:tgtEl>
                                          <p:spTgt spid="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linds(horizontal)">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：期末结账提示单据单价小于等于零</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通过期末结账界面查看按钮查询</a:t>
            </a:r>
          </a:p>
          <a:p>
            <a:pPr lvl="1"/>
            <a:r>
              <a:rPr lang="zh-CN" altLang="en-US" sz="1600" dirty="0" smtClean="0">
                <a:latin typeface="微软雅黑" pitchFamily="34" charset="-122"/>
                <a:ea typeface="微软雅黑" pitchFamily="34" charset="-122"/>
              </a:rPr>
              <a:t>通过无单价单据序时簿查看单据</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查看成本计算表所有物料成本是否结转成功</a:t>
            </a: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lvl="1">
              <a:buFont typeface="Arial" charset="0"/>
              <a:buNone/>
            </a:pPr>
            <a:endParaRPr lang="en-US" altLang="zh-CN" sz="1000" dirty="0" smtClean="0">
              <a:latin typeface="微软雅黑" pitchFamily="34" charset="-122"/>
              <a:ea typeface="微软雅黑" pitchFamily="34" charset="-122"/>
            </a:endParaRPr>
          </a:p>
          <a:p>
            <a:pPr lvl="1" eaLnBrk="1" hangingPunct="1">
              <a:buFont typeface="Arial" charset="0"/>
              <a:buNone/>
            </a:pPr>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39938"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三、业务系统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存货核算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3200" y="741363"/>
            <a:ext cx="8674100" cy="3852862"/>
          </a:xfrm>
        </p:spPr>
        <p:txBody>
          <a:bodyPr rtlCol="0"/>
          <a:lstStyle/>
          <a:p>
            <a:pPr eaLnBrk="1" fontAlgn="auto" hangingPunct="1">
              <a:spcAft>
                <a:spcPts val="0"/>
              </a:spcAft>
              <a:defRPr/>
            </a:pPr>
            <a:r>
              <a:rPr lang="zh-CN" altLang="en-US" sz="2800" dirty="0">
                <a:latin typeface="Franklin Gothic Book" pitchFamily="34" charset="0"/>
                <a:ea typeface="黑体" pitchFamily="2" charset="-122"/>
              </a:rPr>
              <a:t>系统环境</a:t>
            </a:r>
          </a:p>
          <a:p>
            <a:pPr eaLnBrk="1" fontAlgn="auto" hangingPunct="1">
              <a:spcAft>
                <a:spcPts val="0"/>
              </a:spcAft>
              <a:defRPr/>
            </a:pPr>
            <a:r>
              <a:rPr lang="zh-CN" altLang="en-US" sz="2800" dirty="0" smtClean="0">
                <a:latin typeface="Franklin Gothic Book" pitchFamily="34" charset="0"/>
                <a:ea typeface="黑体" pitchFamily="2" charset="-122"/>
              </a:rPr>
              <a:t>基础设置</a:t>
            </a:r>
          </a:p>
          <a:p>
            <a:pPr eaLnBrk="1" fontAlgn="auto" hangingPunct="1">
              <a:spcAft>
                <a:spcPts val="0"/>
              </a:spcAft>
              <a:defRPr/>
            </a:pPr>
            <a:r>
              <a:rPr lang="zh-CN" altLang="en-US" sz="2800" dirty="0" smtClean="0">
                <a:latin typeface="Franklin Gothic Book" pitchFamily="34" charset="0"/>
                <a:ea typeface="黑体" pitchFamily="2" charset="-122"/>
              </a:rPr>
              <a:t>业务系统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财务系统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其他</a:t>
            </a:r>
          </a:p>
        </p:txBody>
      </p:sp>
      <p:sp>
        <p:nvSpPr>
          <p:cNvPr id="8194" name="标题 2"/>
          <p:cNvSpPr>
            <a:spLocks noGrp="1"/>
          </p:cNvSpPr>
          <p:nvPr>
            <p:ph type="title"/>
          </p:nvPr>
        </p:nvSpPr>
        <p:spPr>
          <a:xfrm>
            <a:off x="203200" y="0"/>
            <a:ext cx="7227888" cy="520700"/>
          </a:xfrm>
        </p:spPr>
        <p:txBody>
          <a:bodyPr/>
          <a:lstStyle/>
          <a:p>
            <a:pPr eaLnBrk="1" hangingPunct="1"/>
            <a:r>
              <a:rPr lang="zh-CN" altLang="en-US" smtClean="0">
                <a:latin typeface="微软雅黑" pitchFamily="34" charset="-122"/>
                <a:ea typeface="微软雅黑" pitchFamily="34" charset="-122"/>
              </a:rPr>
              <a:t>目  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179512" y="843558"/>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：固定资产变动后，未按变动后的数据计提折旧</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本期变动，下期生效</a:t>
            </a:r>
          </a:p>
          <a:p>
            <a:pPr lvl="1"/>
            <a:r>
              <a:rPr lang="zh-CN" altLang="en-US" sz="1600" dirty="0" smtClean="0">
                <a:latin typeface="微软雅黑" pitchFamily="34" charset="-122"/>
                <a:ea typeface="微软雅黑" pitchFamily="34" charset="-122"/>
              </a:rPr>
              <a:t>折旧方法需要选择为动态</a:t>
            </a: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：固定资产折旧凭证如何删除</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固定资产凭证只能通过固定资产模块删除</a:t>
            </a:r>
          </a:p>
          <a:p>
            <a:pPr lvl="1"/>
            <a:r>
              <a:rPr lang="zh-CN" altLang="en-US" sz="1600" dirty="0" smtClean="0">
                <a:latin typeface="微软雅黑" pitchFamily="34" charset="-122"/>
                <a:ea typeface="微软雅黑" pitchFamily="34" charset="-122"/>
              </a:rPr>
              <a:t>方法一：固定资产→固定资产生成凭证→序时簿</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方法二：固定资产→固定资产凭证序时簿</a:t>
            </a:r>
          </a:p>
          <a:p>
            <a:pPr eaLnBrk="1" hangingPunct="1">
              <a:buFont typeface="Arial" charset="0"/>
              <a:buNone/>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：初始化固定资产卡片无法引出</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初始化期间的固定资产卡片系统默认为是第</a:t>
            </a:r>
            <a:r>
              <a:rPr lang="en-US" altLang="zh-CN" sz="1600" dirty="0" smtClean="0">
                <a:latin typeface="微软雅黑" pitchFamily="34" charset="-122"/>
                <a:ea typeface="微软雅黑" pitchFamily="34" charset="-122"/>
              </a:rPr>
              <a:t>0</a:t>
            </a:r>
            <a:r>
              <a:rPr lang="zh-CN" altLang="en-US" sz="1600" dirty="0" smtClean="0">
                <a:latin typeface="微软雅黑" pitchFamily="34" charset="-122"/>
                <a:ea typeface="微软雅黑" pitchFamily="34" charset="-122"/>
              </a:rPr>
              <a:t>期</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引出卡片信息的范围中</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卡片期间</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需要选择从</a:t>
            </a:r>
            <a:r>
              <a:rPr lang="en-US" altLang="zh-CN" sz="1600" dirty="0" smtClean="0">
                <a:latin typeface="微软雅黑" pitchFamily="34" charset="-122"/>
                <a:ea typeface="微软雅黑" pitchFamily="34" charset="-122"/>
              </a:rPr>
              <a:t>0</a:t>
            </a:r>
            <a:r>
              <a:rPr lang="zh-CN" altLang="en-US" sz="1600" dirty="0" smtClean="0">
                <a:latin typeface="微软雅黑" pitchFamily="34" charset="-122"/>
                <a:ea typeface="微软雅黑" pitchFamily="34" charset="-122"/>
              </a:rPr>
              <a:t>期开始</a:t>
            </a:r>
          </a:p>
          <a:p>
            <a:pPr eaLnBrk="1" hangingPunct="1">
              <a:buFontTx/>
              <a:buBlip>
                <a:blip r:embed="rId3"/>
              </a:buBlip>
            </a:pPr>
            <a:endParaRPr lang="en-US" altLang="zh-CN" sz="1600" dirty="0" smtClean="0">
              <a:solidFill>
                <a:srgbClr val="262626"/>
              </a:solidFill>
              <a:latin typeface="微软雅黑" pitchFamily="34" charset="-122"/>
              <a:ea typeface="微软雅黑" pitchFamily="34" charset="-122"/>
            </a:endParaRPr>
          </a:p>
        </p:txBody>
      </p:sp>
      <p:sp>
        <p:nvSpPr>
          <p:cNvPr id="41986"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固定资产</a:t>
            </a:r>
          </a:p>
        </p:txBody>
      </p:sp>
      <p:pic>
        <p:nvPicPr>
          <p:cNvPr id="3074" name="Picture 2"/>
          <p:cNvPicPr>
            <a:picLocks noChangeAspect="1" noChangeArrowheads="1"/>
          </p:cNvPicPr>
          <p:nvPr/>
        </p:nvPicPr>
        <p:blipFill>
          <a:blip r:embed="rId4"/>
          <a:srcRect/>
          <a:stretch>
            <a:fillRect/>
          </a:stretch>
        </p:blipFill>
        <p:spPr bwMode="auto">
          <a:xfrm>
            <a:off x="1643063" y="571500"/>
            <a:ext cx="5072062" cy="4214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blinds(horizontal)">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3074"/>
                                        </p:tgtEl>
                                      </p:cBhvr>
                                    </p:animEffect>
                                    <p:set>
                                      <p:cBhvr>
                                        <p:cTn id="37" dur="1" fill="hold">
                                          <p:stCondLst>
                                            <p:cond delay="499"/>
                                          </p:stCondLst>
                                        </p:cTn>
                                        <p:tgtEl>
                                          <p:spTgt spid="30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linds(horizontal)">
                                      <p:cBhvr>
                                        <p:cTn id="42" dur="500"/>
                                        <p:tgtEl>
                                          <p:spTgt spid="2">
                                            <p:txEl>
                                              <p:pRg st="9" end="9"/>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blinds(horizontal)">
                                      <p:cBhvr>
                                        <p:cTn id="45" dur="500"/>
                                        <p:tgtEl>
                                          <p:spTgt spid="2">
                                            <p:txEl>
                                              <p:pRg st="10" end="10"/>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blinds(horizontal)">
                                      <p:cBhvr>
                                        <p:cTn id="4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：固定资产计提折旧提示“凭证已过账不能删除！”，计提折旧失败。</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常见于反结账后重新结账时提示固定资产未计提折旧，计提折旧失败</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凭证管理中反过账或反审核计提折旧凭证</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重新计提折旧</a:t>
            </a:r>
            <a:endParaRPr lang="en-US" altLang="zh-CN" sz="16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：未购买固定资产模块，固定资产结账超过三期，总账无法结账</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总账结账前检测固定资产是否计提折旧</a:t>
            </a:r>
            <a:endParaRPr lang="en-US" altLang="zh-CN" sz="16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系统参数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财务参数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勾选整个系统不折旧</a:t>
            </a:r>
            <a:endParaRPr lang="en-US" altLang="zh-CN" sz="1600" dirty="0" smtClean="0">
              <a:latin typeface="微软雅黑" pitchFamily="34" charset="-122"/>
              <a:ea typeface="微软雅黑" pitchFamily="34" charset="-122"/>
            </a:endParaRPr>
          </a:p>
          <a:p>
            <a:pPr lvl="2" eaLnBrk="1" hangingPunct="1">
              <a:buFont typeface="Wingdings" pitchFamily="2" charset="2"/>
              <a:buChar char="Ø"/>
            </a:pPr>
            <a:r>
              <a:rPr lang="zh-CN" altLang="en-US" sz="1600" dirty="0" smtClean="0">
                <a:latin typeface="微软雅黑" pitchFamily="34" charset="-122"/>
                <a:ea typeface="微软雅黑" pitchFamily="34" charset="-122"/>
              </a:rPr>
              <a:t>思考：固定资产卡片界面没有折旧页签、查询折旧报表提示不允许使用</a:t>
            </a:r>
            <a:endParaRPr lang="en-US" altLang="zh-CN" sz="1600" dirty="0" smtClean="0">
              <a:latin typeface="微软雅黑" pitchFamily="34" charset="-122"/>
              <a:ea typeface="微软雅黑" pitchFamily="34" charset="-122"/>
            </a:endParaRPr>
          </a:p>
          <a:p>
            <a:pPr lvl="1" eaLnBrk="1" hangingPunct="1">
              <a:buFont typeface="Arial" charset="0"/>
              <a:buNone/>
            </a:pPr>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44034"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固定资产</a:t>
            </a:r>
          </a:p>
        </p:txBody>
      </p:sp>
      <p:pic>
        <p:nvPicPr>
          <p:cNvPr id="2051" name="Picture 3"/>
          <p:cNvPicPr>
            <a:picLocks noChangeAspect="1" noChangeArrowheads="1"/>
          </p:cNvPicPr>
          <p:nvPr/>
        </p:nvPicPr>
        <p:blipFill>
          <a:blip r:embed="rId4"/>
          <a:srcRect/>
          <a:stretch>
            <a:fillRect/>
          </a:stretch>
        </p:blipFill>
        <p:spPr bwMode="auto">
          <a:xfrm>
            <a:off x="1571625" y="642938"/>
            <a:ext cx="5143500" cy="4143375"/>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1571625" y="642938"/>
            <a:ext cx="5214938" cy="3914775"/>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2428875" y="1714500"/>
            <a:ext cx="3705225" cy="1685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051"/>
                                        </p:tgtEl>
                                      </p:cBhvr>
                                    </p:animEffect>
                                    <p:set>
                                      <p:cBhvr>
                                        <p:cTn id="37" dur="1" fill="hold">
                                          <p:stCondLst>
                                            <p:cond delay="499"/>
                                          </p:stCondLst>
                                        </p:cTn>
                                        <p:tgtEl>
                                          <p:spTgt spid="205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linds(horizont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blinds(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2052"/>
                                        </p:tgtEl>
                                      </p:cBhvr>
                                    </p:animEffect>
                                    <p:set>
                                      <p:cBhvr>
                                        <p:cTn id="52" dur="1" fill="hold">
                                          <p:stCondLst>
                                            <p:cond delay="499"/>
                                          </p:stCondLst>
                                        </p:cTn>
                                        <p:tgtEl>
                                          <p:spTgt spid="205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53"/>
                                        </p:tgtEl>
                                        <p:attrNameLst>
                                          <p:attrName>style.visibility</p:attrName>
                                        </p:attrNameLst>
                                      </p:cBhvr>
                                      <p:to>
                                        <p:strVal val="visible"/>
                                      </p:to>
                                    </p:set>
                                    <p:animEffect transition="in" filter="blinds(horizontal)">
                                      <p:cBhvr>
                                        <p:cTn id="5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：固定资产卡片界面中</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原值与折旧</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和</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期间数据</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折旧额不一致</a:t>
            </a:r>
            <a:endParaRPr lang="en-US" altLang="zh-CN" sz="1800" dirty="0" smtClean="0">
              <a:latin typeface="微软雅黑" pitchFamily="34" charset="-122"/>
              <a:ea typeface="微软雅黑" pitchFamily="34" charset="-122"/>
            </a:endParaRPr>
          </a:p>
          <a:p>
            <a:pPr lvl="1" eaLnBrk="1" hangingPunct="1"/>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原值与折旧</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页签的累计折旧是静态的，与新增卡片或变动卡片时折旧一致</a:t>
            </a:r>
            <a:endParaRPr lang="en-US" altLang="zh-CN" sz="1600" dirty="0" smtClean="0">
              <a:latin typeface="微软雅黑" pitchFamily="34" charset="-122"/>
              <a:ea typeface="微软雅黑" pitchFamily="34" charset="-122"/>
            </a:endParaRPr>
          </a:p>
          <a:p>
            <a:pPr lvl="1" eaLnBrk="1" hangingPunct="1"/>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期间数据</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页签的当前累计折旧是动态的，是当期期间的累计折旧余额</a:t>
            </a:r>
            <a:endParaRPr lang="en-US" altLang="zh-CN" sz="16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7</a:t>
            </a:r>
            <a:r>
              <a:rPr lang="zh-CN" altLang="en-US" sz="180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如何打印固定资产卡片</a:t>
            </a:r>
            <a:endParaRPr lang="en-US" altLang="zh-CN" sz="1800" dirty="0" smtClean="0">
              <a:latin typeface="微软雅黑" pitchFamily="34" charset="-122"/>
              <a:ea typeface="微软雅黑" pitchFamily="34" charset="-122"/>
            </a:endParaRPr>
          </a:p>
          <a:p>
            <a:pPr lvl="1" eaLnBrk="1" hangingPunct="1"/>
            <a:r>
              <a:rPr lang="zh-CN" altLang="en-US" sz="1600" dirty="0" smtClean="0">
                <a:latin typeface="微软雅黑" pitchFamily="34" charset="-122"/>
                <a:ea typeface="微软雅黑" pitchFamily="34" charset="-122"/>
              </a:rPr>
              <a:t>在固定资产卡片查询界面</a:t>
            </a:r>
            <a:endParaRPr lang="en-US" altLang="zh-CN" sz="1600" dirty="0" smtClean="0">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文件</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打印卡片</a:t>
            </a:r>
            <a:endParaRPr lang="en-US" altLang="zh-CN"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固定资产卡片只能套打，需进行套打设置</a:t>
            </a:r>
          </a:p>
          <a:p>
            <a:pPr eaLnBrk="1" hangingPunct="1">
              <a:buFontTx/>
              <a:buBlip>
                <a:blip r:embed="rId3"/>
              </a:buBlip>
            </a:pPr>
            <a:endParaRPr lang="en-US" sz="1600" dirty="0" smtClean="0">
              <a:solidFill>
                <a:srgbClr val="262626"/>
              </a:solidFill>
              <a:latin typeface="微软雅黑" pitchFamily="34" charset="-122"/>
              <a:ea typeface="微软雅黑" pitchFamily="34" charset="-122"/>
            </a:endParaRPr>
          </a:p>
        </p:txBody>
      </p:sp>
      <p:sp>
        <p:nvSpPr>
          <p:cNvPr id="46082"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固定资产</a:t>
            </a:r>
          </a:p>
        </p:txBody>
      </p:sp>
      <p:pic>
        <p:nvPicPr>
          <p:cNvPr id="1026" name="Picture 2"/>
          <p:cNvPicPr>
            <a:picLocks noChangeAspect="1" noChangeArrowheads="1"/>
          </p:cNvPicPr>
          <p:nvPr/>
        </p:nvPicPr>
        <p:blipFill>
          <a:blip r:embed="rId4"/>
          <a:srcRect/>
          <a:stretch>
            <a:fillRect/>
          </a:stretch>
        </p:blipFill>
        <p:spPr bwMode="auto">
          <a:xfrm>
            <a:off x="1500188" y="642938"/>
            <a:ext cx="5786437" cy="3829050"/>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1714500" y="714375"/>
            <a:ext cx="5848350" cy="3829050"/>
          </a:xfrm>
          <a:prstGeom prst="rect">
            <a:avLst/>
          </a:prstGeom>
          <a:noFill/>
          <a:ln w="9525">
            <a:noFill/>
            <a:miter lim="800000"/>
            <a:headEnd/>
            <a:tailEnd/>
          </a:ln>
        </p:spPr>
      </p:pic>
      <p:pic>
        <p:nvPicPr>
          <p:cNvPr id="1028" name="Picture 4"/>
          <p:cNvPicPr>
            <a:picLocks noChangeAspect="1" noChangeArrowheads="1"/>
          </p:cNvPicPr>
          <p:nvPr/>
        </p:nvPicPr>
        <p:blipFill>
          <a:blip r:embed="rId6"/>
          <a:srcRect/>
          <a:stretch>
            <a:fillRect/>
          </a:stretch>
        </p:blipFill>
        <p:spPr bwMode="auto">
          <a:xfrm>
            <a:off x="1643063" y="1143000"/>
            <a:ext cx="6419850" cy="3171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linds(horizont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blinds(horizontal)">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1027"/>
                                        </p:tgtEl>
                                      </p:cBhvr>
                                    </p:animEffect>
                                    <p:set>
                                      <p:cBhvr>
                                        <p:cTn id="33" dur="1" fill="hold">
                                          <p:stCondLst>
                                            <p:cond delay="499"/>
                                          </p:stCondLst>
                                        </p:cTn>
                                        <p:tgtEl>
                                          <p:spTgt spid="10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linds(horizontal)">
                                      <p:cBhvr>
                                        <p:cTn id="38" dur="500"/>
                                        <p:tgtEl>
                                          <p:spTgt spid="2">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linds(horizontal)">
                                      <p:cBhvr>
                                        <p:cTn id="41" dur="500"/>
                                        <p:tgtEl>
                                          <p:spTgt spid="2">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blinds(horizontal)">
                                      <p:cBhvr>
                                        <p:cTn id="44" dur="500"/>
                                        <p:tgtEl>
                                          <p:spTgt spid="2">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linds(horizont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blinds(horizontal)">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：基础资料中职员信息，工资管理中没有职员信息</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在</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工资管理</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中只有导入基础资料的职员信息，才可以查看。</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在</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导入数据源</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参数框单击选中</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总账数据</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，导入基础资料的职员信息</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基础资料的职员只能导入一次，其他类别导入职员需选择已存在的工资类别导入</a:t>
            </a: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：职员变动后在工资报表中不按变动后的内容显示</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了解职员变动的操作方法</a:t>
            </a:r>
            <a:endParaRPr lang="en-US" altLang="en-US"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直接修改职员信息</a:t>
            </a:r>
            <a:r>
              <a:rPr lang="en-US" alt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下期报表按变动内容显示</a:t>
            </a:r>
            <a:endParaRPr lang="en-US" altLang="en-US"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需要在本期报表中反应的内容通过职员变动处理</a:t>
            </a:r>
            <a:endParaRPr lang="en-US" altLang="en-US" sz="1600" smtClean="0">
              <a:latin typeface="微软雅黑" pitchFamily="34" charset="-122"/>
              <a:ea typeface="微软雅黑" pitchFamily="34" charset="-122"/>
            </a:endParaRPr>
          </a:p>
          <a:p>
            <a:pPr lvl="1">
              <a:buFont typeface="Arial" charset="0"/>
              <a:buNone/>
            </a:pPr>
            <a:endParaRPr lang="en-US" altLang="zh-CN" sz="1000" smtClean="0">
              <a:latin typeface="微软雅黑" pitchFamily="34" charset="-122"/>
              <a:ea typeface="微软雅黑" pitchFamily="34" charset="-122"/>
            </a:endParaRPr>
          </a:p>
          <a:p>
            <a:pPr lvl="1" eaLnBrk="1" hangingPunct="1">
              <a:buFont typeface="Arial" charset="0"/>
              <a:buNone/>
            </a:pPr>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48130"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工资管理</a:t>
            </a:r>
          </a:p>
        </p:txBody>
      </p:sp>
      <p:pic>
        <p:nvPicPr>
          <p:cNvPr id="2050" name="Picture 2"/>
          <p:cNvPicPr>
            <a:picLocks noChangeAspect="1" noChangeArrowheads="1"/>
          </p:cNvPicPr>
          <p:nvPr/>
        </p:nvPicPr>
        <p:blipFill>
          <a:blip r:embed="rId4"/>
          <a:srcRect/>
          <a:stretch>
            <a:fillRect/>
          </a:stretch>
        </p:blipFill>
        <p:spPr bwMode="auto">
          <a:xfrm>
            <a:off x="1571625" y="785813"/>
            <a:ext cx="4838700" cy="3181350"/>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1500188" y="1000125"/>
            <a:ext cx="5114925" cy="3095625"/>
          </a:xfrm>
          <a:prstGeom prst="rect">
            <a:avLst/>
          </a:prstGeom>
          <a:noFill/>
          <a:ln w="9525">
            <a:noFill/>
            <a:miter lim="800000"/>
            <a:headEnd/>
            <a:tailEnd/>
          </a:ln>
        </p:spPr>
      </p:pic>
      <p:pic>
        <p:nvPicPr>
          <p:cNvPr id="2052" name="Picture 4"/>
          <p:cNvPicPr>
            <a:picLocks noChangeAspect="1" noChangeArrowheads="1"/>
          </p:cNvPicPr>
          <p:nvPr/>
        </p:nvPicPr>
        <p:blipFill>
          <a:blip r:embed="rId6"/>
          <a:srcRect/>
          <a:stretch>
            <a:fillRect/>
          </a:stretch>
        </p:blipFill>
        <p:spPr bwMode="auto">
          <a:xfrm>
            <a:off x="1643063" y="714375"/>
            <a:ext cx="5381625" cy="3552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linds(horizontal)">
                                      <p:cBhvr>
                                        <p:cTn id="34" dur="500"/>
                                        <p:tgtEl>
                                          <p:spTgt spid="2">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linds(horizontal)">
                                      <p:cBhvr>
                                        <p:cTn id="37" dur="500"/>
                                        <p:tgtEl>
                                          <p:spTgt spid="2">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linds(horizontal)">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blinds(horizontal)">
                                      <p:cBhvr>
                                        <p:cTn id="45" dur="500"/>
                                        <p:tgtEl>
                                          <p:spTgt spid="20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2052"/>
                                        </p:tgtEl>
                                      </p:cBhvr>
                                    </p:animEffect>
                                    <p:set>
                                      <p:cBhvr>
                                        <p:cTn id="50" dur="1" fill="hold">
                                          <p:stCondLst>
                                            <p:cond delay="499"/>
                                          </p:stCondLst>
                                        </p:cTn>
                                        <p:tgtEl>
                                          <p:spTgt spid="20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51"/>
                                        </p:tgtEl>
                                        <p:attrNameLst>
                                          <p:attrName>style.visibility</p:attrName>
                                        </p:attrNameLst>
                                      </p:cBhvr>
                                      <p:to>
                                        <p:strVal val="visible"/>
                                      </p:to>
                                    </p:set>
                                    <p:animEffect transition="in" filter="blinds(horizontal)">
                                      <p:cBhvr>
                                        <p:cTn id="5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：如何禁用职员</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通过职员变动，新增禁用职员</a:t>
            </a:r>
          </a:p>
          <a:p>
            <a:pPr lvl="1"/>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4</a:t>
            </a:r>
            <a:r>
              <a:rPr lang="zh-CN" altLang="en-US" sz="1800" smtClean="0">
                <a:latin typeface="微软雅黑" pitchFamily="34" charset="-122"/>
                <a:ea typeface="微软雅黑" pitchFamily="34" charset="-122"/>
              </a:rPr>
              <a:t>：如何恢复已禁用职员</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在职员界面，单击</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反禁用</a:t>
            </a:r>
            <a:r>
              <a:rPr lang="en-US" altLang="zh-CN" sz="1600" smtClean="0">
                <a:latin typeface="微软雅黑" pitchFamily="34" charset="-122"/>
                <a:ea typeface="微软雅黑" pitchFamily="34" charset="-122"/>
              </a:rPr>
              <a:t>】</a:t>
            </a:r>
          </a:p>
          <a:p>
            <a:pPr lvl="1"/>
            <a:r>
              <a:rPr lang="zh-CN" altLang="en-US" sz="1600" smtClean="0">
                <a:latin typeface="微软雅黑" pitchFamily="34" charset="-122"/>
                <a:ea typeface="微软雅黑" pitchFamily="34" charset="-122"/>
              </a:rPr>
              <a:t>在已禁用的职员界面，选择恢复职员</a:t>
            </a:r>
            <a:endParaRPr lang="en-US" altLang="zh-CN" sz="1000" smtClean="0">
              <a:latin typeface="微软雅黑" pitchFamily="34" charset="-122"/>
              <a:ea typeface="微软雅黑" pitchFamily="34" charset="-122"/>
            </a:endParaRPr>
          </a:p>
          <a:p>
            <a:pPr lvl="1" eaLnBrk="1" hangingPunct="1">
              <a:buFont typeface="Arial" charset="0"/>
              <a:buNone/>
            </a:pPr>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50178"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工资管理</a:t>
            </a:r>
          </a:p>
        </p:txBody>
      </p:sp>
      <p:pic>
        <p:nvPicPr>
          <p:cNvPr id="3074" name="Picture 2"/>
          <p:cNvPicPr>
            <a:picLocks noChangeAspect="1" noChangeArrowheads="1"/>
          </p:cNvPicPr>
          <p:nvPr/>
        </p:nvPicPr>
        <p:blipFill>
          <a:blip r:embed="rId4"/>
          <a:srcRect/>
          <a:stretch>
            <a:fillRect/>
          </a:stretch>
        </p:blipFill>
        <p:spPr bwMode="auto">
          <a:xfrm>
            <a:off x="1643063" y="857250"/>
            <a:ext cx="5105400" cy="3114675"/>
          </a:xfrm>
          <a:prstGeom prst="rect">
            <a:avLst/>
          </a:prstGeom>
          <a:noFill/>
          <a:ln w="9525">
            <a:noFill/>
            <a:miter lim="800000"/>
            <a:headEnd/>
            <a:tailEnd/>
          </a:ln>
        </p:spPr>
      </p:pic>
      <p:pic>
        <p:nvPicPr>
          <p:cNvPr id="3075" name="Picture 3"/>
          <p:cNvPicPr>
            <a:picLocks noChangeAspect="1" noChangeArrowheads="1"/>
          </p:cNvPicPr>
          <p:nvPr/>
        </p:nvPicPr>
        <p:blipFill>
          <a:blip r:embed="rId5"/>
          <a:srcRect/>
          <a:stretch>
            <a:fillRect/>
          </a:stretch>
        </p:blipFill>
        <p:spPr bwMode="auto">
          <a:xfrm>
            <a:off x="1928813" y="1214438"/>
            <a:ext cx="459105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linds(horizont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074"/>
                                        </p:tgtEl>
                                      </p:cBhvr>
                                    </p:animEffect>
                                    <p:set>
                                      <p:cBhvr>
                                        <p:cTn id="20" dur="1" fill="hold">
                                          <p:stCondLst>
                                            <p:cond delay="499"/>
                                          </p:stCondLst>
                                        </p:cTn>
                                        <p:tgtEl>
                                          <p:spTgt spid="307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linds(horizontal)">
                                      <p:cBhvr>
                                        <p:cTn id="25" dur="500"/>
                                        <p:tgtEl>
                                          <p:spTgt spid="2">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linds(horizontal)">
                                      <p:cBhvr>
                                        <p:cTn id="28" dur="500"/>
                                        <p:tgtEl>
                                          <p:spTgt spid="2">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linds(horizontal)">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blinds(horizontal)">
                                      <p:cBhvr>
                                        <p:cTn id="3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：启用账套后，新增的银行科目出纳系统不可见</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通过出纳初始数据引入科目</a:t>
            </a:r>
            <a:endParaRPr lang="en-US" altLang="en-US"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执行操作</a:t>
            </a:r>
            <a:r>
              <a:rPr lang="en-US" alt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结束新科目初始化</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结束初始化前要填写银行账号及余额</a:t>
            </a:r>
            <a:endParaRPr lang="en-US" altLang="en-US" sz="16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：出纳管理系统生成的凭证在</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凭证管理</a:t>
            </a:r>
            <a:r>
              <a:rPr lang="en-US" altLang="zh-CN" sz="1800" smtClean="0">
                <a:latin typeface="微软雅黑" pitchFamily="34" charset="-122"/>
                <a:ea typeface="微软雅黑" pitchFamily="34" charset="-122"/>
              </a:rPr>
              <a:t>】</a:t>
            </a:r>
            <a:r>
              <a:rPr lang="zh-CN" altLang="en-US" sz="1800" smtClean="0">
                <a:latin typeface="微软雅黑" pitchFamily="34" charset="-122"/>
                <a:ea typeface="微软雅黑" pitchFamily="34" charset="-122"/>
              </a:rPr>
              <a:t>不能删除</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系统参数</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财务参数</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取消</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不允许修改</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删除业务系统凭证</a:t>
            </a:r>
            <a:r>
              <a:rPr lang="en-US" altLang="zh-CN" sz="1600" smtClean="0">
                <a:latin typeface="微软雅黑" pitchFamily="34" charset="-122"/>
                <a:ea typeface="微软雅黑" pitchFamily="34" charset="-122"/>
              </a:rPr>
              <a:t>】</a:t>
            </a:r>
          </a:p>
          <a:p>
            <a:pPr lvl="1"/>
            <a:r>
              <a:rPr lang="zh-CN" altLang="en-US" sz="1600" smtClean="0">
                <a:latin typeface="微软雅黑" pitchFamily="34" charset="-122"/>
                <a:ea typeface="微软雅黑" pitchFamily="34" charset="-122"/>
              </a:rPr>
              <a:t>凭证可以在出纳管理模块中删除</a:t>
            </a:r>
            <a:endParaRPr lang="en-US" altLang="en-US" sz="1600" smtClean="0">
              <a:latin typeface="微软雅黑" pitchFamily="34" charset="-122"/>
              <a:ea typeface="微软雅黑" pitchFamily="34" charset="-122"/>
            </a:endParaRPr>
          </a:p>
          <a:p>
            <a:pPr lvl="1" eaLnBrk="1" hangingPunct="1">
              <a:buFont typeface="Arial" charset="0"/>
              <a:buNone/>
            </a:pPr>
            <a:endParaRPr lang="en-US" altLang="zh-CN" sz="14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3</a:t>
            </a:r>
            <a:r>
              <a:rPr lang="zh-CN" altLang="en-US" sz="1800" smtClean="0">
                <a:latin typeface="微软雅黑" pitchFamily="34" charset="-122"/>
                <a:ea typeface="微软雅黑" pitchFamily="34" charset="-122"/>
              </a:rPr>
              <a:t>：录入出纳日记账时提示需要录入凭证字号</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凭证字</a:t>
            </a:r>
            <a:r>
              <a:rPr lang="en-US" alt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凭证号</a:t>
            </a:r>
            <a:r>
              <a:rPr lang="en-US" alt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凭证年</a:t>
            </a:r>
            <a:r>
              <a:rPr lang="en-US" alt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凭证期间四个字段相互关联</a:t>
            </a:r>
            <a:endParaRPr lang="en-US" altLang="en-US" sz="1600" smtClean="0">
              <a:latin typeface="微软雅黑" pitchFamily="34" charset="-122"/>
              <a:ea typeface="微软雅黑" pitchFamily="34" charset="-122"/>
            </a:endParaRPr>
          </a:p>
          <a:p>
            <a:pPr lvl="1">
              <a:buFont typeface="Arial" charset="0"/>
              <a:buNone/>
            </a:pPr>
            <a:endParaRPr lang="en-US" altLang="zh-CN" sz="1000" smtClean="0">
              <a:latin typeface="微软雅黑" pitchFamily="34" charset="-122"/>
              <a:ea typeface="微软雅黑" pitchFamily="34" charset="-122"/>
            </a:endParaRPr>
          </a:p>
          <a:p>
            <a:pPr lvl="1" eaLnBrk="1" hangingPunct="1">
              <a:buFont typeface="Arial" charset="0"/>
              <a:buNone/>
            </a:pPr>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52226"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出纳管理</a:t>
            </a:r>
          </a:p>
        </p:txBody>
      </p:sp>
      <p:pic>
        <p:nvPicPr>
          <p:cNvPr id="4099" name="Picture 3"/>
          <p:cNvPicPr>
            <a:picLocks noChangeAspect="1" noChangeArrowheads="1"/>
          </p:cNvPicPr>
          <p:nvPr/>
        </p:nvPicPr>
        <p:blipFill>
          <a:blip r:embed="rId4"/>
          <a:srcRect/>
          <a:stretch>
            <a:fillRect/>
          </a:stretch>
        </p:blipFill>
        <p:spPr bwMode="auto">
          <a:xfrm>
            <a:off x="1357313" y="1357313"/>
            <a:ext cx="5534025" cy="3228975"/>
          </a:xfrm>
          <a:prstGeom prst="rect">
            <a:avLst/>
          </a:prstGeom>
          <a:noFill/>
          <a:ln w="9525">
            <a:noFill/>
            <a:miter lim="800000"/>
            <a:headEnd/>
            <a:tailEnd/>
          </a:ln>
        </p:spPr>
      </p:pic>
      <p:pic>
        <p:nvPicPr>
          <p:cNvPr id="4101" name="Picture 5"/>
          <p:cNvPicPr>
            <a:picLocks noChangeAspect="1" noChangeArrowheads="1"/>
          </p:cNvPicPr>
          <p:nvPr/>
        </p:nvPicPr>
        <p:blipFill>
          <a:blip r:embed="rId5"/>
          <a:srcRect/>
          <a:stretch>
            <a:fillRect/>
          </a:stretch>
        </p:blipFill>
        <p:spPr bwMode="auto">
          <a:xfrm>
            <a:off x="1428750" y="785813"/>
            <a:ext cx="6105525" cy="3248025"/>
          </a:xfrm>
          <a:prstGeom prst="rect">
            <a:avLst/>
          </a:prstGeom>
          <a:noFill/>
          <a:ln w="9525">
            <a:noFill/>
            <a:miter lim="800000"/>
            <a:headEnd/>
            <a:tailEnd/>
          </a:ln>
        </p:spPr>
      </p:pic>
      <p:pic>
        <p:nvPicPr>
          <p:cNvPr id="4102" name="Picture 6"/>
          <p:cNvPicPr>
            <a:picLocks noChangeAspect="1" noChangeArrowheads="1"/>
          </p:cNvPicPr>
          <p:nvPr/>
        </p:nvPicPr>
        <p:blipFill>
          <a:blip r:embed="rId6"/>
          <a:srcRect/>
          <a:stretch>
            <a:fillRect/>
          </a:stretch>
        </p:blipFill>
        <p:spPr bwMode="auto">
          <a:xfrm>
            <a:off x="1500188" y="571500"/>
            <a:ext cx="5372100" cy="4457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blinds(horizontal)">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4101"/>
                                        </p:tgtEl>
                                      </p:cBhvr>
                                    </p:animEffect>
                                    <p:set>
                                      <p:cBhvr>
                                        <p:cTn id="26" dur="1" fill="hold">
                                          <p:stCondLst>
                                            <p:cond delay="499"/>
                                          </p:stCondLst>
                                        </p:cTn>
                                        <p:tgtEl>
                                          <p:spTgt spid="410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linds(horizontal)">
                                      <p:cBhvr>
                                        <p:cTn id="34" dur="500"/>
                                        <p:tgtEl>
                                          <p:spTgt spid="2">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blinds(horizontal)">
                                      <p:cBhvr>
                                        <p:cTn id="42" dur="500"/>
                                        <p:tgtEl>
                                          <p:spTgt spid="410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102"/>
                                        </p:tgtEl>
                                      </p:cBhvr>
                                    </p:animEffect>
                                    <p:set>
                                      <p:cBhvr>
                                        <p:cTn id="47" dur="1" fill="hold">
                                          <p:stCondLst>
                                            <p:cond delay="499"/>
                                          </p:stCondLst>
                                        </p:cTn>
                                        <p:tgtEl>
                                          <p:spTgt spid="410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linds(horizontal)">
                                      <p:cBhvr>
                                        <p:cTn id="52" dur="500"/>
                                        <p:tgtEl>
                                          <p:spTgt spid="2">
                                            <p:txEl>
                                              <p:pRg st="10" end="10"/>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blinds(horizontal)">
                                      <p:cBhvr>
                                        <p:cTn id="55" dur="500"/>
                                        <p:tgtEl>
                                          <p:spTgt spid="2">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099"/>
                                        </p:tgtEl>
                                        <p:attrNameLst>
                                          <p:attrName>style.visibility</p:attrName>
                                        </p:attrNameLst>
                                      </p:cBhvr>
                                      <p:to>
                                        <p:strVal val="visible"/>
                                      </p:to>
                                    </p:set>
                                    <p:animEffect transition="in" filter="blinds(horizontal)">
                                      <p:cBhvr>
                                        <p:cTn id="6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标题 2"/>
          <p:cNvSpPr>
            <a:spLocks/>
          </p:cNvSpPr>
          <p:nvPr/>
        </p:nvSpPr>
        <p:spPr bwMode="auto">
          <a:xfrm>
            <a:off x="203200" y="0"/>
            <a:ext cx="7227888" cy="520700"/>
          </a:xfrm>
          <a:prstGeom prst="rect">
            <a:avLst/>
          </a:prstGeom>
          <a:noFill/>
          <a:ln w="9525">
            <a:noFill/>
            <a:miter lim="800000"/>
            <a:headEnd/>
            <a:tailEnd/>
          </a:ln>
        </p:spPr>
        <p:txBody>
          <a:bodyPr anchor="ctr"/>
          <a:lstStyle/>
          <a:p>
            <a:pPr defTabSz="457200"/>
            <a:r>
              <a:rPr lang="zh-CN" altLang="en-US" sz="2400" dirty="0" smtClean="0">
                <a:latin typeface="微软雅黑" pitchFamily="34" charset="-122"/>
                <a:ea typeface="微软雅黑" pitchFamily="34" charset="-122"/>
              </a:rPr>
              <a:t>一、系统环境</a:t>
            </a:r>
            <a:endParaRPr lang="en-US" altLang="zh-CN" sz="2400" dirty="0">
              <a:latin typeface="微软雅黑" pitchFamily="34" charset="-122"/>
              <a:ea typeface="微软雅黑" pitchFamily="34" charset="-122"/>
            </a:endParaRPr>
          </a:p>
        </p:txBody>
      </p:sp>
      <p:sp>
        <p:nvSpPr>
          <p:cNvPr id="2" name="内容占位符 1"/>
          <p:cNvSpPr>
            <a:spLocks/>
          </p:cNvSpPr>
          <p:nvPr/>
        </p:nvSpPr>
        <p:spPr bwMode="auto">
          <a:xfrm>
            <a:off x="285750" y="714375"/>
            <a:ext cx="8674100" cy="3857625"/>
          </a:xfrm>
          <a:prstGeom prst="rect">
            <a:avLst/>
          </a:prstGeom>
          <a:noFill/>
          <a:ln w="9525">
            <a:noFill/>
            <a:miter lim="800000"/>
            <a:headEnd/>
            <a:tailEnd/>
          </a:ln>
        </p:spPr>
        <p:txBody>
          <a:bodyPr/>
          <a:lstStyle/>
          <a:p>
            <a:pPr marL="342900" indent="-342900" defTabSz="457200">
              <a:spcBef>
                <a:spcPct val="20000"/>
              </a:spcBef>
              <a:buFontTx/>
              <a:buBlip>
                <a:blip r:embed="rId2"/>
              </a:buBlip>
            </a:pPr>
            <a:r>
              <a:rPr lang="zh-CN" altLang="en-US" sz="1800" dirty="0" smtClean="0">
                <a:latin typeface="微软雅黑" pitchFamily="34" charset="-122"/>
                <a:ea typeface="微软雅黑" pitchFamily="34" charset="-122"/>
              </a:rPr>
              <a:t>问题</a:t>
            </a:r>
            <a:r>
              <a:rPr lang="en-US" altLang="zh-CN" sz="1800" dirty="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：登录账套提示“使用期限还剩</a:t>
            </a:r>
            <a:r>
              <a:rPr lang="en-US" altLang="zh-CN" sz="1800" dirty="0" smtClean="0">
                <a:latin typeface="微软雅黑" pitchFamily="34" charset="-122"/>
                <a:ea typeface="微软雅黑" pitchFamily="34" charset="-122"/>
              </a:rPr>
              <a:t>XX</a:t>
            </a:r>
            <a:r>
              <a:rPr lang="zh-CN" altLang="en-US" sz="1800" dirty="0">
                <a:latin typeface="微软雅黑" pitchFamily="34" charset="-122"/>
                <a:ea typeface="微软雅黑" pitchFamily="34" charset="-122"/>
              </a:rPr>
              <a:t>天</a:t>
            </a:r>
            <a:r>
              <a:rPr lang="zh-CN" altLang="en-US" sz="1800" dirty="0" smtClean="0">
                <a:latin typeface="微软雅黑" pitchFamily="34" charset="-122"/>
                <a:ea typeface="微软雅黑" pitchFamily="34" charset="-122"/>
              </a:rPr>
              <a:t>”</a:t>
            </a:r>
            <a:endParaRPr lang="en-US" altLang="zh-CN" sz="1800" dirty="0" smtClean="0">
              <a:latin typeface="微软雅黑" pitchFamily="34" charset="-122"/>
              <a:ea typeface="微软雅黑" pitchFamily="34" charset="-122"/>
            </a:endParaRPr>
          </a:p>
          <a:p>
            <a:pPr marL="742950" lvl="1" indent="-285750" defTabSz="457200">
              <a:spcBef>
                <a:spcPct val="20000"/>
              </a:spcBef>
              <a:buFont typeface="Arial" charset="0"/>
              <a:buChar char="–"/>
            </a:pPr>
            <a:r>
              <a:rPr lang="zh-CN" altLang="en-US" sz="1600" dirty="0" smtClean="0">
                <a:solidFill>
                  <a:srgbClr val="262626"/>
                </a:solidFill>
                <a:latin typeface="微软雅黑" pitchFamily="34" charset="-122"/>
                <a:ea typeface="微软雅黑" pitchFamily="34" charset="-122"/>
              </a:rPr>
              <a:t>原因：应用平台版本不是最新版本</a:t>
            </a:r>
          </a:p>
          <a:p>
            <a:pPr marL="742950" lvl="1" indent="-285750" defTabSz="457200">
              <a:spcBef>
                <a:spcPct val="20000"/>
              </a:spcBef>
              <a:buFont typeface="Arial" charset="0"/>
              <a:buChar char="–"/>
            </a:pPr>
            <a:r>
              <a:rPr lang="zh-CN" altLang="en-US" sz="1600" dirty="0" smtClean="0">
                <a:solidFill>
                  <a:srgbClr val="262626"/>
                </a:solidFill>
                <a:latin typeface="微软雅黑" pitchFamily="34" charset="-122"/>
                <a:ea typeface="微软雅黑" pitchFamily="34" charset="-122"/>
              </a:rPr>
              <a:t>清除应用平台后，手工安装最新平台程序</a:t>
            </a:r>
          </a:p>
          <a:p>
            <a:pPr marL="742950" lvl="1" indent="-285750" defTabSz="457200">
              <a:spcBef>
                <a:spcPct val="20000"/>
              </a:spcBef>
              <a:buFont typeface="Arial" charset="0"/>
              <a:buChar char="–"/>
            </a:pPr>
            <a:r>
              <a:rPr lang="zh-CN" altLang="en-US" sz="1600" dirty="0" smtClean="0"/>
              <a:t>金蝶应用平台清理工具及最新应用平台程序</a:t>
            </a:r>
            <a:r>
              <a:rPr lang="en-US" altLang="zh-CN" sz="1600" dirty="0" smtClean="0"/>
              <a:t>http</a:t>
            </a:r>
            <a:r>
              <a:rPr lang="en-US" altLang="zh-CN" sz="1600" dirty="0"/>
              <a:t>://club.kisdee.com/forum.php?mod=viewthread&amp;tid=426869&amp;extra=page%3D1</a:t>
            </a:r>
            <a:r>
              <a:rPr lang="zh-CN" altLang="en-US" sz="1600" dirty="0" smtClean="0"/>
              <a:t/>
            </a:r>
            <a:br>
              <a:rPr lang="zh-CN" altLang="en-US" sz="1600" dirty="0" smtClean="0"/>
            </a:br>
            <a:r>
              <a:rPr lang="zh-CN" altLang="en-US" sz="1600" dirty="0" smtClean="0"/>
              <a:t/>
            </a:r>
            <a:br>
              <a:rPr lang="zh-CN" altLang="en-US" sz="1600" dirty="0" smtClean="0"/>
            </a:br>
            <a:r>
              <a:rPr lang="zh-CN" altLang="en-US" sz="1600" dirty="0" smtClean="0"/>
              <a:t/>
            </a:r>
            <a:br>
              <a:rPr lang="zh-CN" altLang="en-US" sz="1600" dirty="0" smtClean="0"/>
            </a:br>
            <a:endParaRPr lang="zh-CN" altLang="en-US" sz="1600" dirty="0"/>
          </a:p>
          <a:p>
            <a:pPr marL="742950" lvl="1" indent="-285750" defTabSz="457200">
              <a:spcBef>
                <a:spcPct val="20000"/>
              </a:spcBef>
              <a:buFont typeface="Arial" charset="0"/>
              <a:buChar char="–"/>
            </a:pPr>
            <a:endParaRPr lang="zh-CN" altLang="en-US" sz="1600" dirty="0" smtClean="0">
              <a:solidFill>
                <a:srgbClr val="262626"/>
              </a:solidFill>
              <a:latin typeface="微软雅黑" pitchFamily="34" charset="-122"/>
              <a:ea typeface="微软雅黑" pitchFamily="34" charset="-122"/>
            </a:endParaRPr>
          </a:p>
          <a:p>
            <a:pPr lvl="1" defTabSz="457200">
              <a:spcBef>
                <a:spcPct val="20000"/>
              </a:spcBef>
            </a:pPr>
            <a:endParaRPr lang="en-US" altLang="zh-CN" sz="1600" dirty="0">
              <a:latin typeface="微软雅黑" pitchFamily="34" charset="-122"/>
              <a:ea typeface="微软雅黑" pitchFamily="34" charset="-122"/>
            </a:endParaRPr>
          </a:p>
          <a:p>
            <a:pPr marL="742950" lvl="1" indent="-285750" defTabSz="457200">
              <a:spcBef>
                <a:spcPct val="20000"/>
              </a:spcBef>
              <a:buFont typeface="Arial" charset="0"/>
              <a:buChar char="–"/>
            </a:pPr>
            <a:endParaRPr lang="en-US" altLang="zh-CN" sz="1600" dirty="0">
              <a:latin typeface="微软雅黑" pitchFamily="34" charset="-122"/>
              <a:ea typeface="微软雅黑" pitchFamily="34" charset="-122"/>
            </a:endParaRPr>
          </a:p>
          <a:p>
            <a:pPr marL="342900" indent="-342900" defTabSz="457200">
              <a:spcBef>
                <a:spcPct val="20000"/>
              </a:spcBef>
              <a:buFontTx/>
              <a:buBlip>
                <a:blip r:embed="rId2"/>
              </a:buBlip>
            </a:pPr>
            <a:endParaRPr lang="en-US" dirty="0">
              <a:solidFill>
                <a:srgbClr val="262626"/>
              </a:solidFill>
              <a:latin typeface="微软雅黑" pitchFamily="34" charset="-122"/>
              <a:ea typeface="微软雅黑" pitchFamily="34" charset="-122"/>
            </a:endParaRPr>
          </a:p>
        </p:txBody>
      </p:sp>
      <p:sp>
        <p:nvSpPr>
          <p:cNvPr id="3" name="AutoShape 1" descr="C:\Users\Administrator\AppData\Roaming\Tencent\Users\1484135064\QQ\WinTemp\RichOle\ZNYBA6]JT)P1YHS$0g1}1.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2" descr="C:\Users\Administrator\AppData\Roaming\Tencent\Users\1484135064\QQ\WinTemp\RichOle\)_$%2WIUV(WJ@4YSI$%1Q.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11710"/>
            <a:ext cx="55816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3930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：如何连续打印多张凭证</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在凭证管理中设置过滤条件，过滤需要打印的凭证</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文件</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打印凭证</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打印预览，在预览结果中连续打印</a:t>
            </a: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：如何在明细分类账中显示科目的每日合计数</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通过</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会计科目</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属性中勾选</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出日记账</a:t>
            </a:r>
            <a:r>
              <a:rPr lang="en-US" altLang="zh-CN" sz="1600" smtClean="0">
                <a:latin typeface="微软雅黑" pitchFamily="34" charset="-122"/>
                <a:ea typeface="微软雅黑" pitchFamily="34" charset="-122"/>
              </a:rPr>
              <a:t>】</a:t>
            </a: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None/>
            </a:pPr>
            <a:endParaRPr lang="zh-CN" altLang="en-US" sz="1800" smtClean="0">
              <a:solidFill>
                <a:srgbClr val="262626"/>
              </a:solidFill>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54274"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账务处理</a:t>
            </a:r>
          </a:p>
        </p:txBody>
      </p:sp>
      <p:pic>
        <p:nvPicPr>
          <p:cNvPr id="54276" name="Picture 4"/>
          <p:cNvPicPr>
            <a:picLocks noChangeAspect="1" noChangeArrowheads="1"/>
          </p:cNvPicPr>
          <p:nvPr/>
        </p:nvPicPr>
        <p:blipFill>
          <a:blip r:embed="rId4"/>
          <a:srcRect/>
          <a:stretch>
            <a:fillRect/>
          </a:stretch>
        </p:blipFill>
        <p:spPr bwMode="auto">
          <a:xfrm>
            <a:off x="1258888" y="842963"/>
            <a:ext cx="5897562" cy="3343275"/>
          </a:xfrm>
          <a:prstGeom prst="rect">
            <a:avLst/>
          </a:prstGeom>
          <a:noFill/>
        </p:spPr>
      </p:pic>
      <p:pic>
        <p:nvPicPr>
          <p:cNvPr id="54277" name="Picture 5"/>
          <p:cNvPicPr>
            <a:picLocks noChangeAspect="1" noChangeArrowheads="1"/>
          </p:cNvPicPr>
          <p:nvPr/>
        </p:nvPicPr>
        <p:blipFill>
          <a:blip r:embed="rId5"/>
          <a:srcRect/>
          <a:stretch>
            <a:fillRect/>
          </a:stretch>
        </p:blipFill>
        <p:spPr bwMode="auto">
          <a:xfrm>
            <a:off x="2124075" y="915988"/>
            <a:ext cx="3962400" cy="3324225"/>
          </a:xfrm>
          <a:prstGeom prst="rect">
            <a:avLst/>
          </a:prstGeom>
          <a:noFill/>
        </p:spPr>
      </p:pic>
      <p:pic>
        <p:nvPicPr>
          <p:cNvPr id="54278" name="Picture 6"/>
          <p:cNvPicPr>
            <a:picLocks noChangeAspect="1" noChangeArrowheads="1"/>
          </p:cNvPicPr>
          <p:nvPr/>
        </p:nvPicPr>
        <p:blipFill>
          <a:blip r:embed="rId6"/>
          <a:srcRect/>
          <a:stretch>
            <a:fillRect/>
          </a:stretch>
        </p:blipFill>
        <p:spPr bwMode="auto">
          <a:xfrm>
            <a:off x="1042988" y="1347788"/>
            <a:ext cx="6324600" cy="213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4276"/>
                                        </p:tgtEl>
                                        <p:attrNameLst>
                                          <p:attrName>style.visibility</p:attrName>
                                        </p:attrNameLst>
                                      </p:cBhvr>
                                      <p:to>
                                        <p:strVal val="visible"/>
                                      </p:to>
                                    </p:set>
                                    <p:animEffect transition="in" filter="blinds(horizontal)">
                                      <p:cBhvr>
                                        <p:cTn id="18" dur="500"/>
                                        <p:tgtEl>
                                          <p:spTgt spid="5427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54276"/>
                                        </p:tgtEl>
                                      </p:cBhvr>
                                    </p:animEffect>
                                    <p:set>
                                      <p:cBhvr>
                                        <p:cTn id="23" dur="1" fill="hold">
                                          <p:stCondLst>
                                            <p:cond delay="499"/>
                                          </p:stCondLst>
                                        </p:cTn>
                                        <p:tgtEl>
                                          <p:spTgt spid="5427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linds(horizontal)">
                                      <p:cBhvr>
                                        <p:cTn id="28" dur="500"/>
                                        <p:tgtEl>
                                          <p:spTgt spid="2">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linds(horizontal)">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4277"/>
                                        </p:tgtEl>
                                        <p:attrNameLst>
                                          <p:attrName>style.visibility</p:attrName>
                                        </p:attrNameLst>
                                      </p:cBhvr>
                                      <p:to>
                                        <p:strVal val="visible"/>
                                      </p:to>
                                    </p:set>
                                    <p:animEffect transition="in" filter="blinds(horizontal)">
                                      <p:cBhvr>
                                        <p:cTn id="36" dur="500"/>
                                        <p:tgtEl>
                                          <p:spTgt spid="5427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54277"/>
                                        </p:tgtEl>
                                      </p:cBhvr>
                                    </p:animEffect>
                                    <p:set>
                                      <p:cBhvr>
                                        <p:cTn id="41" dur="1" fill="hold">
                                          <p:stCondLst>
                                            <p:cond delay="499"/>
                                          </p:stCondLst>
                                        </p:cTn>
                                        <p:tgtEl>
                                          <p:spTgt spid="542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4278"/>
                                        </p:tgtEl>
                                        <p:attrNameLst>
                                          <p:attrName>style.visibility</p:attrName>
                                        </p:attrNameLst>
                                      </p:cBhvr>
                                      <p:to>
                                        <p:strVal val="visible"/>
                                      </p:to>
                                    </p:set>
                                    <p:animEffect transition="in" filter="blinds(horizontal)">
                                      <p:cBhvr>
                                        <p:cTn id="46"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标题 2"/>
          <p:cNvSpPr>
            <a:spLocks/>
          </p:cNvSpPr>
          <p:nvPr/>
        </p:nvSpPr>
        <p:spPr bwMode="auto">
          <a:xfrm>
            <a:off x="203200" y="0"/>
            <a:ext cx="7227888" cy="520700"/>
          </a:xfrm>
          <a:prstGeom prst="rect">
            <a:avLst/>
          </a:prstGeom>
          <a:noFill/>
          <a:ln w="9525">
            <a:noFill/>
            <a:miter lim="800000"/>
            <a:headEnd/>
            <a:tailEnd/>
          </a:ln>
        </p:spPr>
        <p:txBody>
          <a:bodyPr anchor="ctr"/>
          <a:lstStyle/>
          <a:p>
            <a:pPr defTabSz="457200"/>
            <a:r>
              <a:rPr lang="zh-CN" altLang="en-US" sz="2400">
                <a:latin typeface="微软雅黑" pitchFamily="34" charset="-122"/>
                <a:ea typeface="微软雅黑" pitchFamily="34" charset="-122"/>
              </a:rPr>
              <a:t>四、财务系统</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账务处理</a:t>
            </a:r>
          </a:p>
        </p:txBody>
      </p:sp>
      <p:sp>
        <p:nvSpPr>
          <p:cNvPr id="2" name="内容占位符 1"/>
          <p:cNvSpPr>
            <a:spLocks/>
          </p:cNvSpPr>
          <p:nvPr/>
        </p:nvSpPr>
        <p:spPr bwMode="auto">
          <a:xfrm>
            <a:off x="285750" y="714375"/>
            <a:ext cx="8674100" cy="3857625"/>
          </a:xfrm>
          <a:prstGeom prst="rect">
            <a:avLst/>
          </a:prstGeom>
          <a:noFill/>
          <a:ln w="9525">
            <a:noFill/>
            <a:miter lim="800000"/>
            <a:headEnd/>
            <a:tailEnd/>
          </a:ln>
        </p:spPr>
        <p:txBody>
          <a:bodyPr/>
          <a:lstStyle/>
          <a:p>
            <a:pPr marL="342900" indent="-342900" defTabSz="457200">
              <a:spcBef>
                <a:spcPct val="20000"/>
              </a:spcBef>
              <a:buFontTx/>
              <a:buBlip>
                <a:blip r:embed="rId2"/>
              </a:buBlip>
            </a:pPr>
            <a:r>
              <a:rPr lang="zh-CN" altLang="en-US" sz="1800">
                <a:latin typeface="微软雅黑" pitchFamily="34" charset="-122"/>
                <a:ea typeface="微软雅黑" pitchFamily="34" charset="-122"/>
              </a:rPr>
              <a:t>问题</a:t>
            </a:r>
            <a:r>
              <a:rPr lang="en-US" altLang="zh-CN" sz="1800">
                <a:latin typeface="微软雅黑" pitchFamily="34" charset="-122"/>
                <a:ea typeface="微软雅黑" pitchFamily="34" charset="-122"/>
              </a:rPr>
              <a:t>3</a:t>
            </a:r>
            <a:r>
              <a:rPr lang="zh-CN" altLang="en-US" sz="1800">
                <a:latin typeface="微软雅黑" pitchFamily="34" charset="-122"/>
                <a:ea typeface="微软雅黑" pitchFamily="34" charset="-122"/>
              </a:rPr>
              <a:t>：如何把记账凭证的流量删除</a:t>
            </a:r>
            <a:endParaRPr lang="en-US" altLang="zh-CN" sz="1800">
              <a:latin typeface="微软雅黑" pitchFamily="34" charset="-122"/>
              <a:ea typeface="微软雅黑" pitchFamily="34" charset="-122"/>
            </a:endParaRPr>
          </a:p>
          <a:p>
            <a:pPr marL="742950" lvl="1" indent="-285750" defTabSz="457200" eaLnBrk="0" hangingPunct="0">
              <a:spcBef>
                <a:spcPct val="20000"/>
              </a:spcBef>
              <a:buFont typeface="Arial" charset="0"/>
              <a:buChar char="–"/>
            </a:pPr>
            <a:r>
              <a:rPr lang="zh-CN" altLang="en-US" sz="1600">
                <a:latin typeface="微软雅黑" pitchFamily="34" charset="-122"/>
                <a:ea typeface="微软雅黑" pitchFamily="34" charset="-122"/>
              </a:rPr>
              <a:t>在会计分录序时簿界面，选中凭证，单击</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流量</a:t>
            </a:r>
            <a:r>
              <a:rPr lang="en-US" altLang="zh-CN" sz="1600">
                <a:latin typeface="微软雅黑" pitchFamily="34" charset="-122"/>
                <a:ea typeface="微软雅黑" pitchFamily="34" charset="-122"/>
              </a:rPr>
              <a:t>】</a:t>
            </a:r>
          </a:p>
          <a:p>
            <a:pPr marL="742950" lvl="1" indent="-285750" defTabSz="457200" eaLnBrk="0" hangingPunct="0">
              <a:spcBef>
                <a:spcPct val="20000"/>
              </a:spcBef>
              <a:buFont typeface="Arial" charset="0"/>
              <a:buChar char="–"/>
            </a:pPr>
            <a:r>
              <a:rPr lang="zh-CN" altLang="en-US" sz="1600">
                <a:latin typeface="微软雅黑" pitchFamily="34" charset="-122"/>
                <a:ea typeface="微软雅黑" pitchFamily="34" charset="-122"/>
              </a:rPr>
              <a:t>在流量界面，单击</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删除</a:t>
            </a:r>
            <a:r>
              <a:rPr lang="en-US" altLang="zh-CN" sz="1600">
                <a:latin typeface="微软雅黑" pitchFamily="34" charset="-122"/>
                <a:ea typeface="微软雅黑" pitchFamily="34" charset="-122"/>
              </a:rPr>
              <a:t>】</a:t>
            </a:r>
          </a:p>
          <a:p>
            <a:pPr marL="342900" indent="-342900" defTabSz="457200">
              <a:spcBef>
                <a:spcPct val="20000"/>
              </a:spcBef>
            </a:pPr>
            <a:endParaRPr lang="en-US" altLang="zh-CN" sz="1800">
              <a:latin typeface="微软雅黑" pitchFamily="34" charset="-122"/>
              <a:ea typeface="微软雅黑" pitchFamily="34" charset="-122"/>
            </a:endParaRPr>
          </a:p>
          <a:p>
            <a:pPr marL="342900" indent="-342900" defTabSz="457200">
              <a:spcBef>
                <a:spcPct val="20000"/>
              </a:spcBef>
            </a:pPr>
            <a:endParaRPr lang="en-US" altLang="zh-CN" sz="1800">
              <a:latin typeface="微软雅黑" pitchFamily="34" charset="-122"/>
              <a:ea typeface="微软雅黑" pitchFamily="34" charset="-122"/>
            </a:endParaRPr>
          </a:p>
          <a:p>
            <a:pPr marL="342900" indent="-342900" defTabSz="457200">
              <a:spcBef>
                <a:spcPct val="20000"/>
              </a:spcBef>
            </a:pPr>
            <a:endParaRPr lang="en-US" altLang="zh-CN" sz="1800">
              <a:latin typeface="微软雅黑" pitchFamily="34" charset="-122"/>
              <a:ea typeface="微软雅黑" pitchFamily="34" charset="-122"/>
            </a:endParaRPr>
          </a:p>
          <a:p>
            <a:pPr marL="342900" indent="-342900" defTabSz="457200">
              <a:spcBef>
                <a:spcPct val="20000"/>
              </a:spcBef>
              <a:buFontTx/>
              <a:buBlip>
                <a:blip r:embed="rId2"/>
              </a:buBlip>
            </a:pPr>
            <a:r>
              <a:rPr lang="zh-CN" altLang="en-US" sz="1800">
                <a:latin typeface="微软雅黑" pitchFamily="34" charset="-122"/>
                <a:ea typeface="微软雅黑" pitchFamily="34" charset="-122"/>
              </a:rPr>
              <a:t>问题</a:t>
            </a:r>
            <a:r>
              <a:rPr lang="en-US" altLang="zh-CN" sz="1800">
                <a:latin typeface="微软雅黑" pitchFamily="34" charset="-122"/>
                <a:ea typeface="微软雅黑" pitchFamily="34" charset="-122"/>
              </a:rPr>
              <a:t>4</a:t>
            </a:r>
            <a:r>
              <a:rPr lang="zh-CN" altLang="en-US" sz="1800">
                <a:latin typeface="微软雅黑" pitchFamily="34" charset="-122"/>
                <a:ea typeface="微软雅黑" pitchFamily="34" charset="-122"/>
              </a:rPr>
              <a:t>：会计分录序时簿字体变得很大，如何处理？</a:t>
            </a:r>
            <a:endParaRPr lang="en-US" altLang="zh-CN" sz="1800">
              <a:latin typeface="微软雅黑" pitchFamily="34" charset="-122"/>
              <a:ea typeface="微软雅黑" pitchFamily="34" charset="-122"/>
            </a:endParaRPr>
          </a:p>
          <a:p>
            <a:pPr marL="742950" lvl="1" indent="-285750" defTabSz="457200" eaLnBrk="0" hangingPunct="0">
              <a:spcBef>
                <a:spcPct val="20000"/>
              </a:spcBef>
              <a:buFont typeface="Arial" charset="0"/>
              <a:buChar char="–"/>
            </a:pPr>
            <a:r>
              <a:rPr lang="zh-CN" altLang="en-US" sz="1600">
                <a:latin typeface="微软雅黑" pitchFamily="34" charset="-122"/>
                <a:ea typeface="微软雅黑" pitchFamily="34" charset="-122"/>
              </a:rPr>
              <a:t>在会计分录序时簿预览界面</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页面选项</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表格附注</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字体</a:t>
            </a:r>
            <a:r>
              <a:rPr lang="en-US" altLang="zh-CN" sz="1600">
                <a:latin typeface="微软雅黑" pitchFamily="34" charset="-122"/>
                <a:ea typeface="微软雅黑" pitchFamily="34" charset="-122"/>
              </a:rPr>
              <a:t>】</a:t>
            </a:r>
          </a:p>
          <a:p>
            <a:pPr marL="742950" lvl="1" indent="-285750" defTabSz="457200" eaLnBrk="0" hangingPunct="0">
              <a:spcBef>
                <a:spcPct val="20000"/>
              </a:spcBef>
              <a:buFont typeface="Arial" charset="0"/>
              <a:buChar char="–"/>
            </a:pPr>
            <a:r>
              <a:rPr lang="zh-CN" altLang="en-US" sz="1600">
                <a:latin typeface="微软雅黑" pitchFamily="34" charset="-122"/>
                <a:ea typeface="微软雅黑" pitchFamily="34" charset="-122"/>
              </a:rPr>
              <a:t>调整字体大小</a:t>
            </a:r>
            <a:endParaRPr lang="en-US" altLang="zh-CN" sz="1000">
              <a:latin typeface="微软雅黑" pitchFamily="34" charset="-122"/>
              <a:ea typeface="微软雅黑" pitchFamily="34" charset="-122"/>
            </a:endParaRPr>
          </a:p>
          <a:p>
            <a:pPr marL="742950" lvl="1" indent="-285750" defTabSz="457200">
              <a:spcBef>
                <a:spcPct val="20000"/>
              </a:spcBef>
              <a:buFont typeface="Arial" charset="0"/>
              <a:buNone/>
            </a:pPr>
            <a:endParaRPr lang="zh-CN" altLang="en-US" sz="1600">
              <a:solidFill>
                <a:srgbClr val="262626"/>
              </a:solidFill>
              <a:latin typeface="微软雅黑" pitchFamily="34" charset="-122"/>
              <a:ea typeface="微软雅黑" pitchFamily="34" charset="-122"/>
            </a:endParaRPr>
          </a:p>
          <a:p>
            <a:pPr marL="342900" indent="-342900" defTabSz="457200">
              <a:spcBef>
                <a:spcPct val="20000"/>
              </a:spcBef>
              <a:buFontTx/>
              <a:buBlip>
                <a:blip r:embed="rId2"/>
              </a:buBlip>
            </a:pPr>
            <a:endParaRPr lang="en-US" sz="1600">
              <a:solidFill>
                <a:srgbClr val="262626"/>
              </a:solidFill>
              <a:latin typeface="微软雅黑" pitchFamily="34" charset="-122"/>
              <a:ea typeface="微软雅黑" pitchFamily="34" charset="-122"/>
            </a:endParaRPr>
          </a:p>
        </p:txBody>
      </p:sp>
      <p:pic>
        <p:nvPicPr>
          <p:cNvPr id="73734" name="Picture 6"/>
          <p:cNvPicPr>
            <a:picLocks noChangeAspect="1" noChangeArrowheads="1"/>
          </p:cNvPicPr>
          <p:nvPr/>
        </p:nvPicPr>
        <p:blipFill>
          <a:blip r:embed="rId3"/>
          <a:srcRect/>
          <a:stretch>
            <a:fillRect/>
          </a:stretch>
        </p:blipFill>
        <p:spPr bwMode="auto">
          <a:xfrm>
            <a:off x="755650" y="915988"/>
            <a:ext cx="7237413" cy="2686050"/>
          </a:xfrm>
          <a:prstGeom prst="rect">
            <a:avLst/>
          </a:prstGeom>
          <a:noFill/>
        </p:spPr>
      </p:pic>
      <p:pic>
        <p:nvPicPr>
          <p:cNvPr id="73735" name="Picture 7"/>
          <p:cNvPicPr>
            <a:picLocks noChangeAspect="1" noChangeArrowheads="1"/>
          </p:cNvPicPr>
          <p:nvPr/>
        </p:nvPicPr>
        <p:blipFill>
          <a:blip r:embed="rId4"/>
          <a:srcRect/>
          <a:stretch>
            <a:fillRect/>
          </a:stretch>
        </p:blipFill>
        <p:spPr bwMode="auto">
          <a:xfrm>
            <a:off x="971550" y="627063"/>
            <a:ext cx="6337300" cy="3771900"/>
          </a:xfrm>
          <a:prstGeom prst="rect">
            <a:avLst/>
          </a:prstGeom>
          <a:noFill/>
        </p:spPr>
      </p:pic>
      <p:pic>
        <p:nvPicPr>
          <p:cNvPr id="73736" name="Picture 8"/>
          <p:cNvPicPr>
            <a:picLocks noChangeAspect="1" noChangeArrowheads="1"/>
          </p:cNvPicPr>
          <p:nvPr/>
        </p:nvPicPr>
        <p:blipFill>
          <a:blip r:embed="rId5"/>
          <a:srcRect/>
          <a:stretch>
            <a:fillRect/>
          </a:stretch>
        </p:blipFill>
        <p:spPr bwMode="auto">
          <a:xfrm>
            <a:off x="2514600" y="1076325"/>
            <a:ext cx="4114800" cy="29908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3734"/>
                                        </p:tgtEl>
                                        <p:attrNameLst>
                                          <p:attrName>style.visibility</p:attrName>
                                        </p:attrNameLst>
                                      </p:cBhvr>
                                      <p:to>
                                        <p:strVal val="visible"/>
                                      </p:to>
                                    </p:set>
                                    <p:animEffect transition="in" filter="blinds(horizontal)">
                                      <p:cBhvr>
                                        <p:cTn id="18" dur="500"/>
                                        <p:tgtEl>
                                          <p:spTgt spid="737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73734"/>
                                        </p:tgtEl>
                                      </p:cBhvr>
                                    </p:animEffect>
                                    <p:set>
                                      <p:cBhvr>
                                        <p:cTn id="23" dur="1" fill="hold">
                                          <p:stCondLst>
                                            <p:cond delay="499"/>
                                          </p:stCondLst>
                                        </p:cTn>
                                        <p:tgtEl>
                                          <p:spTgt spid="737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linds(horizontal)">
                                      <p:cBhvr>
                                        <p:cTn id="28" dur="500"/>
                                        <p:tgtEl>
                                          <p:spTgt spid="2">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linds(horizontal)">
                                      <p:cBhvr>
                                        <p:cTn id="31" dur="500"/>
                                        <p:tgtEl>
                                          <p:spTgt spid="2">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blinds(horizontal)">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3735"/>
                                        </p:tgtEl>
                                        <p:attrNameLst>
                                          <p:attrName>style.visibility</p:attrName>
                                        </p:attrNameLst>
                                      </p:cBhvr>
                                      <p:to>
                                        <p:strVal val="visible"/>
                                      </p:to>
                                    </p:set>
                                    <p:animEffect transition="in" filter="blinds(horizontal)">
                                      <p:cBhvr>
                                        <p:cTn id="39" dur="500"/>
                                        <p:tgtEl>
                                          <p:spTgt spid="7373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73735"/>
                                        </p:tgtEl>
                                      </p:cBhvr>
                                    </p:animEffect>
                                    <p:set>
                                      <p:cBhvr>
                                        <p:cTn id="44" dur="1" fill="hold">
                                          <p:stCondLst>
                                            <p:cond delay="499"/>
                                          </p:stCondLst>
                                        </p:cTn>
                                        <p:tgtEl>
                                          <p:spTgt spid="737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3736"/>
                                        </p:tgtEl>
                                        <p:attrNameLst>
                                          <p:attrName>style.visibility</p:attrName>
                                        </p:attrNameLst>
                                      </p:cBhvr>
                                      <p:to>
                                        <p:strVal val="visible"/>
                                      </p:to>
                                    </p:set>
                                    <p:animEffect transition="in" filter="blinds(horizontal)">
                                      <p:cBhvr>
                                        <p:cTn id="49"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：数量金额明细账的单价、数量小数位和凭证不一致</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凭证的单价、数量小数位由</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系统参数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财务参数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单价精度和数量精度</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控制</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账簿报表的单价、数量小数位由</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查看</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页面设置</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显示格式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控制</a:t>
            </a:r>
          </a:p>
          <a:p>
            <a:pPr marL="0" indent="0" eaLnBrk="1" hangingPunct="1">
              <a:buNone/>
            </a:pPr>
            <a:endParaRPr lang="en-US" altLang="zh-CN" sz="1800" dirty="0" smtClean="0">
              <a:latin typeface="微软雅黑" pitchFamily="34" charset="-122"/>
              <a:ea typeface="微软雅黑" pitchFamily="34" charset="-122"/>
            </a:endParaRPr>
          </a:p>
          <a:p>
            <a:pPr marL="0" indent="0" eaLnBrk="1" hangingPunct="1">
              <a:buNone/>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：输入凭证时，金额只能录入一个数字，光标是一个粗的下划线</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原因：按了插入键</a:t>
            </a:r>
            <a:r>
              <a:rPr lang="en-US" altLang="zh-CN" sz="1600" dirty="0" smtClean="0">
                <a:latin typeface="微软雅黑" pitchFamily="34" charset="-122"/>
                <a:ea typeface="微软雅黑" pitchFamily="34" charset="-122"/>
              </a:rPr>
              <a:t>insert</a:t>
            </a:r>
            <a:r>
              <a:rPr lang="zh-CN" altLang="en-US" sz="1600" dirty="0" smtClean="0">
                <a:latin typeface="微软雅黑" pitchFamily="34" charset="-122"/>
                <a:ea typeface="微软雅黑" pitchFamily="34" charset="-122"/>
              </a:rPr>
              <a:t>导致</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再按一下</a:t>
            </a:r>
            <a:r>
              <a:rPr lang="en-US" altLang="zh-CN" sz="1600" dirty="0" smtClean="0">
                <a:latin typeface="微软雅黑" pitchFamily="34" charset="-122"/>
                <a:ea typeface="微软雅黑" pitchFamily="34" charset="-122"/>
              </a:rPr>
              <a:t>insert</a:t>
            </a:r>
            <a:r>
              <a:rPr lang="zh-CN" altLang="en-US" sz="1600" dirty="0" smtClean="0">
                <a:latin typeface="微软雅黑" pitchFamily="34" charset="-122"/>
                <a:ea typeface="微软雅黑" pitchFamily="34" charset="-122"/>
              </a:rPr>
              <a:t>键可恢复</a:t>
            </a:r>
            <a:endParaRPr lang="en-US" altLang="zh-CN" sz="16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200" dirty="0" smtClean="0">
              <a:latin typeface="微软雅黑" pitchFamily="34" charset="-122"/>
              <a:ea typeface="微软雅黑" pitchFamily="34" charset="-122"/>
            </a:endParaRPr>
          </a:p>
          <a:p>
            <a:pPr lvl="1" eaLnBrk="1" hangingPunct="1">
              <a:buFont typeface="Arial" charset="0"/>
              <a:buNone/>
            </a:pPr>
            <a:endParaRPr lang="zh-CN" altLang="en-US" sz="1600" dirty="0" smtClean="0">
              <a:solidFill>
                <a:srgbClr val="262626"/>
              </a:solidFill>
              <a:latin typeface="微软雅黑" pitchFamily="34" charset="-122"/>
              <a:ea typeface="微软雅黑" pitchFamily="34" charset="-122"/>
            </a:endParaRPr>
          </a:p>
          <a:p>
            <a:pPr eaLnBrk="1" hangingPunct="1">
              <a:buFontTx/>
              <a:buBlip>
                <a:blip r:embed="rId3"/>
              </a:buBlip>
            </a:pPr>
            <a:endParaRPr lang="en-US" altLang="zh-CN" sz="1600" dirty="0" smtClean="0">
              <a:solidFill>
                <a:srgbClr val="262626"/>
              </a:solidFill>
              <a:latin typeface="微软雅黑" pitchFamily="34" charset="-122"/>
              <a:ea typeface="微软雅黑" pitchFamily="34" charset="-122"/>
            </a:endParaRPr>
          </a:p>
        </p:txBody>
      </p:sp>
      <p:sp>
        <p:nvSpPr>
          <p:cNvPr id="56322"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账务处理</a:t>
            </a:r>
          </a:p>
        </p:txBody>
      </p:sp>
      <p:pic>
        <p:nvPicPr>
          <p:cNvPr id="56324" name="Picture 4"/>
          <p:cNvPicPr>
            <a:picLocks noChangeAspect="1" noChangeArrowheads="1"/>
          </p:cNvPicPr>
          <p:nvPr/>
        </p:nvPicPr>
        <p:blipFill>
          <a:blip r:embed="rId4"/>
          <a:srcRect/>
          <a:stretch>
            <a:fillRect/>
          </a:stretch>
        </p:blipFill>
        <p:spPr bwMode="auto">
          <a:xfrm>
            <a:off x="1619250" y="555625"/>
            <a:ext cx="5600700" cy="4392613"/>
          </a:xfrm>
          <a:prstGeom prst="rect">
            <a:avLst/>
          </a:prstGeom>
          <a:noFill/>
        </p:spPr>
      </p:pic>
      <p:pic>
        <p:nvPicPr>
          <p:cNvPr id="56325" name="Picture 5"/>
          <p:cNvPicPr>
            <a:picLocks noChangeAspect="1" noChangeArrowheads="1"/>
          </p:cNvPicPr>
          <p:nvPr/>
        </p:nvPicPr>
        <p:blipFill>
          <a:blip r:embed="rId5"/>
          <a:srcRect/>
          <a:stretch>
            <a:fillRect/>
          </a:stretch>
        </p:blipFill>
        <p:spPr bwMode="auto">
          <a:xfrm>
            <a:off x="2484438" y="771525"/>
            <a:ext cx="3409950" cy="3381375"/>
          </a:xfrm>
          <a:prstGeom prst="rect">
            <a:avLst/>
          </a:prstGeom>
          <a:noFill/>
        </p:spPr>
      </p:pic>
      <p:pic>
        <p:nvPicPr>
          <p:cNvPr id="56326" name="Picture 6"/>
          <p:cNvPicPr>
            <a:picLocks noChangeAspect="1" noChangeArrowheads="1"/>
          </p:cNvPicPr>
          <p:nvPr/>
        </p:nvPicPr>
        <p:blipFill>
          <a:blip r:embed="rId6"/>
          <a:srcRect/>
          <a:stretch>
            <a:fillRect/>
          </a:stretch>
        </p:blipFill>
        <p:spPr bwMode="auto">
          <a:xfrm>
            <a:off x="1214414" y="571486"/>
            <a:ext cx="5572164" cy="192882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blinds(horizontal)">
                                      <p:cBhvr>
                                        <p:cTn id="18" dur="500"/>
                                        <p:tgtEl>
                                          <p:spTgt spid="563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56324"/>
                                        </p:tgtEl>
                                      </p:cBhvr>
                                    </p:animEffect>
                                    <p:set>
                                      <p:cBhvr>
                                        <p:cTn id="23" dur="1" fill="hold">
                                          <p:stCondLst>
                                            <p:cond delay="499"/>
                                          </p:stCondLst>
                                        </p:cTn>
                                        <p:tgtEl>
                                          <p:spTgt spid="563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6325"/>
                                        </p:tgtEl>
                                        <p:attrNameLst>
                                          <p:attrName>style.visibility</p:attrName>
                                        </p:attrNameLst>
                                      </p:cBhvr>
                                      <p:to>
                                        <p:strVal val="visible"/>
                                      </p:to>
                                    </p:set>
                                    <p:animEffect transition="in" filter="blinds(horizontal)">
                                      <p:cBhvr>
                                        <p:cTn id="28" dur="500"/>
                                        <p:tgtEl>
                                          <p:spTgt spid="563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56325"/>
                                        </p:tgtEl>
                                      </p:cBhvr>
                                    </p:animEffect>
                                    <p:set>
                                      <p:cBhvr>
                                        <p:cTn id="33" dur="1" fill="hold">
                                          <p:stCondLst>
                                            <p:cond delay="499"/>
                                          </p:stCondLst>
                                        </p:cTn>
                                        <p:tgtEl>
                                          <p:spTgt spid="5632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blinds(horizontal)">
                                      <p:cBhvr>
                                        <p:cTn id="38" dur="500"/>
                                        <p:tgtEl>
                                          <p:spTgt spid="2">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blinds(horizontal)">
                                      <p:cBhvr>
                                        <p:cTn id="41" dur="500"/>
                                        <p:tgtEl>
                                          <p:spTgt spid="2">
                                            <p:txEl>
                                              <p:pRg st="7" end="7"/>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linds(horizontal)">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56326"/>
                                        </p:tgtEl>
                                        <p:attrNameLst>
                                          <p:attrName>style.visibility</p:attrName>
                                        </p:attrNameLst>
                                      </p:cBhvr>
                                      <p:to>
                                        <p:strVal val="visible"/>
                                      </p:to>
                                    </p:set>
                                    <p:animEffect transition="in" filter="blinds(horizontal)">
                                      <p:cBhvr>
                                        <p:cTn id="49"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7</a:t>
            </a:r>
            <a:r>
              <a:rPr lang="zh-CN" altLang="en-US" sz="1800" smtClean="0">
                <a:latin typeface="微软雅黑" pitchFamily="34" charset="-122"/>
                <a:ea typeface="微软雅黑" pitchFamily="34" charset="-122"/>
              </a:rPr>
              <a:t>：结转损益时提示除数为零</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原因：损益类科目使用外币核算，凭证录入时录入了本币位金额，原币金额为空。</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方案：修改凭证，将该损益类科目原币金额补录</a:t>
            </a:r>
            <a:endParaRPr lang="en-US" altLang="zh-CN" sz="1600" smtClean="0">
              <a:latin typeface="微软雅黑" pitchFamily="34" charset="-122"/>
              <a:ea typeface="微软雅黑" pitchFamily="34" charset="-122"/>
            </a:endParaRPr>
          </a:p>
          <a:p>
            <a:pPr eaLnBrk="1" hangingPunct="1">
              <a:buFont typeface="Arial" charset="0"/>
              <a:buNone/>
            </a:pPr>
            <a:endParaRPr lang="en-US" altLang="zh-CN" sz="1800" smtClean="0">
              <a:latin typeface="微软雅黑" pitchFamily="34" charset="-122"/>
              <a:ea typeface="微软雅黑" pitchFamily="34" charset="-122"/>
            </a:endParaRPr>
          </a:p>
          <a:p>
            <a:pPr eaLnBrk="1" hangingPunct="1">
              <a:buFont typeface="Arial" charset="0"/>
              <a:buNone/>
            </a:pPr>
            <a:endParaRPr lang="en-US" altLang="zh-CN" sz="1800" smtClean="0">
              <a:latin typeface="微软雅黑" pitchFamily="34" charset="-122"/>
              <a:ea typeface="微软雅黑" pitchFamily="34" charset="-122"/>
            </a:endParaRPr>
          </a:p>
          <a:p>
            <a:pPr eaLnBrk="1" hangingPunct="1">
              <a:buFont typeface="Arial" charset="0"/>
              <a:buNone/>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8</a:t>
            </a:r>
            <a:r>
              <a:rPr lang="zh-CN" altLang="en-US" sz="1800" smtClean="0">
                <a:latin typeface="微软雅黑" pitchFamily="34" charset="-122"/>
                <a:ea typeface="微软雅黑" pitchFamily="34" charset="-122"/>
              </a:rPr>
              <a:t>：新增的二级科目在多栏式明细账中查询不到数据</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修改多栏式明细账的方案</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通过自动编排快速引入新增科目</a:t>
            </a:r>
            <a:endParaRPr lang="en-US" altLang="zh-CN" sz="16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sz="1600" smtClean="0">
              <a:solidFill>
                <a:srgbClr val="262626"/>
              </a:solidFill>
              <a:latin typeface="微软雅黑" pitchFamily="34" charset="-122"/>
              <a:ea typeface="微软雅黑" pitchFamily="34" charset="-122"/>
            </a:endParaRPr>
          </a:p>
        </p:txBody>
      </p:sp>
      <p:sp>
        <p:nvSpPr>
          <p:cNvPr id="58370"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账务处理</a:t>
            </a:r>
          </a:p>
        </p:txBody>
      </p:sp>
      <p:pic>
        <p:nvPicPr>
          <p:cNvPr id="58372" name="Picture 4"/>
          <p:cNvPicPr>
            <a:picLocks noChangeAspect="1" noChangeArrowheads="1"/>
          </p:cNvPicPr>
          <p:nvPr/>
        </p:nvPicPr>
        <p:blipFill>
          <a:blip r:embed="rId4"/>
          <a:srcRect/>
          <a:stretch>
            <a:fillRect/>
          </a:stretch>
        </p:blipFill>
        <p:spPr bwMode="auto">
          <a:xfrm>
            <a:off x="2339975" y="700088"/>
            <a:ext cx="4276725" cy="3771900"/>
          </a:xfrm>
          <a:prstGeom prst="rect">
            <a:avLst/>
          </a:prstGeom>
          <a:noFill/>
        </p:spPr>
      </p:pic>
      <p:pic>
        <p:nvPicPr>
          <p:cNvPr id="58373" name="Picture 5"/>
          <p:cNvPicPr>
            <a:picLocks noChangeAspect="1" noChangeArrowheads="1"/>
          </p:cNvPicPr>
          <p:nvPr/>
        </p:nvPicPr>
        <p:blipFill>
          <a:blip r:embed="rId5"/>
          <a:srcRect/>
          <a:stretch>
            <a:fillRect/>
          </a:stretch>
        </p:blipFill>
        <p:spPr bwMode="auto">
          <a:xfrm>
            <a:off x="1258888" y="1131888"/>
            <a:ext cx="6230937" cy="2857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blinds(horizontal)">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8372"/>
                                        </p:tgtEl>
                                        <p:attrNameLst>
                                          <p:attrName>style.visibility</p:attrName>
                                        </p:attrNameLst>
                                      </p:cBhvr>
                                      <p:to>
                                        <p:strVal val="visible"/>
                                      </p:to>
                                    </p:set>
                                    <p:animEffect transition="in" filter="blinds(horizontal)">
                                      <p:cBhvr>
                                        <p:cTn id="29" dur="500"/>
                                        <p:tgtEl>
                                          <p:spTgt spid="5837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58372"/>
                                        </p:tgtEl>
                                      </p:cBhvr>
                                    </p:animEffect>
                                    <p:set>
                                      <p:cBhvr>
                                        <p:cTn id="34" dur="1" fill="hold">
                                          <p:stCondLst>
                                            <p:cond delay="499"/>
                                          </p:stCondLst>
                                        </p:cTn>
                                        <p:tgtEl>
                                          <p:spTgt spid="583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8373"/>
                                        </p:tgtEl>
                                        <p:attrNameLst>
                                          <p:attrName>style.visibility</p:attrName>
                                        </p:attrNameLst>
                                      </p:cBhvr>
                                      <p:to>
                                        <p:strVal val="visible"/>
                                      </p:to>
                                    </p:set>
                                    <p:animEffect transition="in" filter="blinds(horizontal)">
                                      <p:cBhvr>
                                        <p:cTn id="39"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9</a:t>
            </a:r>
            <a:r>
              <a:rPr lang="zh-CN" altLang="en-US" sz="1800" smtClean="0">
                <a:latin typeface="微软雅黑" pitchFamily="34" charset="-122"/>
                <a:ea typeface="微软雅黑" pitchFamily="34" charset="-122"/>
              </a:rPr>
              <a:t>：如何设置凭证套打不打印表格线</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在会计分录序时簿界面，文件</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打印凭证</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套打设置</a:t>
            </a:r>
            <a:endParaRPr lang="en-US" altLang="zh-CN" sz="1600" smtClean="0">
              <a:latin typeface="微软雅黑" pitchFamily="34" charset="-122"/>
              <a:ea typeface="微软雅黑" pitchFamily="34" charset="-122"/>
            </a:endParaRPr>
          </a:p>
          <a:p>
            <a:pPr lvl="1"/>
            <a:r>
              <a:rPr lang="zh-CN" altLang="en-US" sz="1600" smtClean="0">
                <a:solidFill>
                  <a:srgbClr val="262626"/>
                </a:solidFill>
                <a:latin typeface="微软雅黑" pitchFamily="34" charset="-122"/>
                <a:ea typeface="微软雅黑" pitchFamily="34" charset="-122"/>
              </a:rPr>
              <a:t>取消打印第一层</a:t>
            </a:r>
          </a:p>
          <a:p>
            <a:pPr lvl="1"/>
            <a:endParaRPr lang="en-US" altLang="zh-CN" sz="16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10</a:t>
            </a:r>
            <a:r>
              <a:rPr lang="zh-CN" altLang="en-US" sz="1800" smtClean="0">
                <a:latin typeface="微软雅黑" pitchFamily="34" charset="-122"/>
                <a:ea typeface="微软雅黑" pitchFamily="34" charset="-122"/>
              </a:rPr>
              <a:t>：凭证录入时如何将已录入的金额转换到另一方</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在凭证录入界面，光标定位于要转换的金额栏上，按</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空格</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键进行切换。</a:t>
            </a:r>
            <a:endParaRPr lang="en-US" altLang="zh-CN" sz="1600" smtClean="0">
              <a:latin typeface="微软雅黑" pitchFamily="34" charset="-122"/>
              <a:ea typeface="微软雅黑" pitchFamily="34" charset="-122"/>
            </a:endParaRPr>
          </a:p>
          <a:p>
            <a:pPr eaLnBrk="1" hangingPunct="1">
              <a:buFontTx/>
              <a:buBlip>
                <a:blip r:embed="rId3"/>
              </a:buBlip>
            </a:pPr>
            <a:endParaRPr lang="en-US" altLang="zh-CN" sz="1200" smtClean="0">
              <a:latin typeface="微软雅黑" pitchFamily="34" charset="-122"/>
              <a:ea typeface="微软雅黑" pitchFamily="34" charset="-122"/>
            </a:endParaRPr>
          </a:p>
          <a:p>
            <a:pPr lvl="1" eaLnBrk="1" hangingPunct="1">
              <a:buFont typeface="Arial" charset="0"/>
              <a:buNone/>
            </a:pPr>
            <a:endParaRPr lang="zh-CN" altLang="en-US" sz="1600" smtClean="0">
              <a:solidFill>
                <a:srgbClr val="262626"/>
              </a:solidFill>
              <a:latin typeface="微软雅黑" pitchFamily="34" charset="-122"/>
              <a:ea typeface="微软雅黑" pitchFamily="34" charset="-122"/>
            </a:endParaRPr>
          </a:p>
          <a:p>
            <a:pPr eaLnBrk="1" hangingPunct="1">
              <a:buFontTx/>
              <a:buBlip>
                <a:blip r:embed="rId3"/>
              </a:buBlip>
            </a:pPr>
            <a:endParaRPr lang="en-US" altLang="zh-CN" sz="1600" smtClean="0">
              <a:solidFill>
                <a:srgbClr val="262626"/>
              </a:solidFill>
              <a:latin typeface="微软雅黑" pitchFamily="34" charset="-122"/>
              <a:ea typeface="微软雅黑" pitchFamily="34" charset="-122"/>
            </a:endParaRPr>
          </a:p>
        </p:txBody>
      </p:sp>
      <p:sp>
        <p:nvSpPr>
          <p:cNvPr id="74755"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账务处理</a:t>
            </a:r>
          </a:p>
        </p:txBody>
      </p:sp>
      <p:pic>
        <p:nvPicPr>
          <p:cNvPr id="74756" name="Picture 4"/>
          <p:cNvPicPr>
            <a:picLocks noChangeAspect="1" noChangeArrowheads="1"/>
          </p:cNvPicPr>
          <p:nvPr/>
        </p:nvPicPr>
        <p:blipFill>
          <a:blip r:embed="rId4"/>
          <a:srcRect/>
          <a:stretch>
            <a:fillRect/>
          </a:stretch>
        </p:blipFill>
        <p:spPr bwMode="auto">
          <a:xfrm>
            <a:off x="1547813" y="915988"/>
            <a:ext cx="5391150" cy="29813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4756"/>
                                        </p:tgtEl>
                                        <p:attrNameLst>
                                          <p:attrName>style.visibility</p:attrName>
                                        </p:attrNameLst>
                                      </p:cBhvr>
                                      <p:to>
                                        <p:strVal val="visible"/>
                                      </p:to>
                                    </p:set>
                                    <p:animEffect transition="in" filter="blinds(horizontal)">
                                      <p:cBhvr>
                                        <p:cTn id="18" dur="500"/>
                                        <p:tgtEl>
                                          <p:spTgt spid="7475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74756"/>
                                        </p:tgtEl>
                                      </p:cBhvr>
                                    </p:animEffect>
                                    <p:set>
                                      <p:cBhvr>
                                        <p:cTn id="23" dur="1" fill="hold">
                                          <p:stCondLst>
                                            <p:cond delay="499"/>
                                          </p:stCondLst>
                                        </p:cTn>
                                        <p:tgtEl>
                                          <p:spTgt spid="747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linds(horizontal)">
                                      <p:cBhvr>
                                        <p:cTn id="28" dur="500"/>
                                        <p:tgtEl>
                                          <p:spTgt spid="2">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linds(horizontal)">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11</a:t>
            </a:r>
            <a:r>
              <a:rPr lang="zh-CN" altLang="en-US" sz="1800" dirty="0" smtClean="0">
                <a:latin typeface="微软雅黑" pitchFamily="34" charset="-122"/>
                <a:ea typeface="微软雅黑" pitchFamily="34" charset="-122"/>
              </a:rPr>
              <a:t>：年结后查询多栏式明细账不显示年初余额</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系统参数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财务参数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勾选</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多栏账成本类科目期初余额从余额表取数</a:t>
            </a:r>
            <a:r>
              <a:rPr lang="en-US" altLang="zh-CN" sz="1600" dirty="0" smtClean="0">
                <a:latin typeface="微软雅黑" pitchFamily="34" charset="-122"/>
                <a:ea typeface="微软雅黑" pitchFamily="34" charset="-122"/>
              </a:rPr>
              <a:t>】</a:t>
            </a:r>
            <a:endParaRPr lang="en-US" altLang="zh-CN" sz="1800" dirty="0" smtClean="0">
              <a:latin typeface="微软雅黑" pitchFamily="34" charset="-122"/>
              <a:ea typeface="微软雅黑" pitchFamily="34" charset="-122"/>
            </a:endParaRPr>
          </a:p>
          <a:p>
            <a:pPr eaLnBrk="1" hangingPunct="1">
              <a:buFont typeface="Arial" charset="0"/>
              <a:buNone/>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12</a:t>
            </a:r>
            <a:r>
              <a:rPr lang="zh-CN" altLang="en-US" sz="1800" dirty="0" smtClean="0">
                <a:latin typeface="微软雅黑" pitchFamily="34" charset="-122"/>
                <a:ea typeface="微软雅黑" pitchFamily="34" charset="-122"/>
              </a:rPr>
              <a:t>：期末调汇提示“本期不需要调汇”</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检查是否存在会计科目核算外币，且勾选“期末调汇”</a:t>
            </a:r>
            <a:endParaRPr lang="en-US" altLang="zh-CN" sz="1600" dirty="0" smtClean="0">
              <a:latin typeface="微软雅黑" pitchFamily="34" charset="-122"/>
              <a:ea typeface="微软雅黑" pitchFamily="34" charset="-122"/>
            </a:endParaRPr>
          </a:p>
          <a:p>
            <a:pPr lvl="1"/>
            <a:r>
              <a:rPr lang="zh-CN" altLang="en-US" sz="1600" dirty="0" smtClean="0">
                <a:solidFill>
                  <a:srgbClr val="262626"/>
                </a:solidFill>
                <a:latin typeface="微软雅黑" pitchFamily="34" charset="-122"/>
                <a:ea typeface="微软雅黑" pitchFamily="34" charset="-122"/>
              </a:rPr>
              <a:t>是否有外币凭证，且凭证已过账</a:t>
            </a:r>
            <a:endParaRPr lang="en-US" altLang="zh-CN" sz="1600" dirty="0" smtClean="0">
              <a:solidFill>
                <a:srgbClr val="262626"/>
              </a:solidFill>
              <a:latin typeface="微软雅黑" pitchFamily="34" charset="-122"/>
              <a:ea typeface="微软雅黑" pitchFamily="34" charset="-122"/>
            </a:endParaRPr>
          </a:p>
          <a:p>
            <a:pPr lvl="1"/>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外币余额*调整汇率</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调整前本位币</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是否</a:t>
            </a:r>
            <a:r>
              <a:rPr lang="zh-CN" altLang="en-US" sz="1600" dirty="0">
                <a:solidFill>
                  <a:srgbClr val="262626"/>
                </a:solidFill>
                <a:latin typeface="微软雅黑" pitchFamily="34" charset="-122"/>
                <a:ea typeface="微软雅黑" pitchFamily="34" charset="-122"/>
              </a:rPr>
              <a:t>等于</a:t>
            </a:r>
            <a:r>
              <a:rPr lang="zh-CN" altLang="en-US" sz="1600" dirty="0" smtClean="0">
                <a:solidFill>
                  <a:srgbClr val="262626"/>
                </a:solidFill>
                <a:latin typeface="微软雅黑" pitchFamily="34" charset="-122"/>
                <a:ea typeface="微软雅黑" pitchFamily="34" charset="-122"/>
              </a:rPr>
              <a:t>零</a:t>
            </a:r>
          </a:p>
          <a:p>
            <a:pPr eaLnBrk="1" hangingPunct="1">
              <a:buFontTx/>
              <a:buBlip>
                <a:blip r:embed="rId3"/>
              </a:buBlip>
            </a:pPr>
            <a:endParaRPr lang="en-US" altLang="zh-CN" sz="1600" dirty="0" smtClean="0">
              <a:solidFill>
                <a:srgbClr val="262626"/>
              </a:solidFill>
              <a:latin typeface="微软雅黑" pitchFamily="34" charset="-122"/>
              <a:ea typeface="微软雅黑" pitchFamily="34" charset="-122"/>
            </a:endParaRPr>
          </a:p>
        </p:txBody>
      </p:sp>
      <p:sp>
        <p:nvSpPr>
          <p:cNvPr id="60418"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账务处理</a:t>
            </a:r>
          </a:p>
        </p:txBody>
      </p:sp>
      <p:pic>
        <p:nvPicPr>
          <p:cNvPr id="60420" name="Picture 4"/>
          <p:cNvPicPr>
            <a:picLocks noChangeAspect="1" noChangeArrowheads="1"/>
          </p:cNvPicPr>
          <p:nvPr/>
        </p:nvPicPr>
        <p:blipFill>
          <a:blip r:embed="rId4"/>
          <a:srcRect/>
          <a:stretch>
            <a:fillRect/>
          </a:stretch>
        </p:blipFill>
        <p:spPr bwMode="auto">
          <a:xfrm>
            <a:off x="1907704" y="699541"/>
            <a:ext cx="5400675" cy="41036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0420"/>
                                        </p:tgtEl>
                                        <p:attrNameLst>
                                          <p:attrName>style.visibility</p:attrName>
                                        </p:attrNameLst>
                                      </p:cBhvr>
                                      <p:to>
                                        <p:strVal val="visible"/>
                                      </p:to>
                                    </p:set>
                                    <p:animEffect transition="in" filter="blinds(horizontal)">
                                      <p:cBhvr>
                                        <p:cTn id="15" dur="500"/>
                                        <p:tgtEl>
                                          <p:spTgt spid="604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60420"/>
                                        </p:tgtEl>
                                      </p:cBhvr>
                                    </p:animEffect>
                                    <p:set>
                                      <p:cBhvr>
                                        <p:cTn id="20" dur="1" fill="hold">
                                          <p:stCondLst>
                                            <p:cond delay="499"/>
                                          </p:stCondLst>
                                        </p:cTn>
                                        <p:tgtEl>
                                          <p:spTgt spid="604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linds(horizontal)">
                                      <p:cBhvr>
                                        <p:cTn id="25" dur="500"/>
                                        <p:tgtEl>
                                          <p:spTgt spid="2">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linds(horizontal)">
                                      <p:cBhvr>
                                        <p:cTn id="28" dur="500"/>
                                        <p:tgtEl>
                                          <p:spTgt spid="2">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linds(horizontal)">
                                      <p:cBhvr>
                                        <p:cTn id="31" dur="500"/>
                                        <p:tgtEl>
                                          <p:spTgt spid="2">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blinds(horizontal)">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1</a:t>
            </a:r>
            <a:r>
              <a:rPr lang="zh-CN" altLang="en-US" sz="1800" smtClean="0">
                <a:latin typeface="微软雅黑" pitchFamily="34" charset="-122"/>
                <a:ea typeface="微软雅黑" pitchFamily="34" charset="-122"/>
              </a:rPr>
              <a:t>：资产负债表不平衡原因分析</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重算报表</a:t>
            </a:r>
          </a:p>
          <a:p>
            <a:pPr lvl="1"/>
            <a:r>
              <a:rPr lang="zh-CN" altLang="en-US" sz="1600" smtClean="0">
                <a:latin typeface="微软雅黑" pitchFamily="34" charset="-122"/>
                <a:ea typeface="微软雅黑" pitchFamily="34" charset="-122"/>
              </a:rPr>
              <a:t>所有业务是否处理完成</a:t>
            </a:r>
            <a:r>
              <a:rPr 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例如</a:t>
            </a:r>
            <a:r>
              <a:rPr lang="en-US"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是否结转损益、凭证是否过账</a:t>
            </a:r>
            <a:endParaRPr lang="en-US"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本期是否存在新增的一级科目</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检查比较容易出现错误的项目公式是否正确，例如：应收应付项目、预收预付、存货、未分配利润</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与科目余额表对比检查</a:t>
            </a:r>
            <a:endParaRPr lang="en-US" sz="1600" smtClean="0">
              <a:latin typeface="微软雅黑" pitchFamily="34" charset="-122"/>
              <a:ea typeface="微软雅黑" pitchFamily="34" charset="-122"/>
            </a:endParaRPr>
          </a:p>
          <a:p>
            <a:pPr eaLnBrk="1" hangingPunct="1">
              <a:buFont typeface="Arial" charset="0"/>
              <a:buNone/>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2</a:t>
            </a:r>
            <a:r>
              <a:rPr lang="zh-CN" altLang="en-US" sz="1800" smtClean="0">
                <a:latin typeface="微软雅黑" pitchFamily="34" charset="-122"/>
                <a:ea typeface="微软雅黑" pitchFamily="34" charset="-122"/>
              </a:rPr>
              <a:t>：利润表上期金额数据为空</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重算报表</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公式取数参数的期间是否正确</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上期是否为手工结转损益</a:t>
            </a:r>
            <a:endParaRPr lang="en-US" altLang="zh-CN" sz="16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项目公式是否正确</a:t>
            </a:r>
            <a:endParaRPr lang="en-US" altLang="zh-CN" sz="1800" smtClean="0">
              <a:latin typeface="微软雅黑" pitchFamily="34" charset="-122"/>
              <a:ea typeface="微软雅黑" pitchFamily="34" charset="-122"/>
            </a:endParaRPr>
          </a:p>
          <a:p>
            <a:pPr eaLnBrk="1" hangingPunct="1">
              <a:buFont typeface="Arial" charset="0"/>
              <a:buNone/>
            </a:pPr>
            <a:endParaRPr lang="en-US" altLang="zh-CN" sz="1800" smtClean="0">
              <a:latin typeface="微软雅黑" pitchFamily="34" charset="-122"/>
              <a:ea typeface="微软雅黑" pitchFamily="34" charset="-122"/>
            </a:endParaRPr>
          </a:p>
        </p:txBody>
      </p:sp>
      <p:sp>
        <p:nvSpPr>
          <p:cNvPr id="62466"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报表与分析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blinds(horizontal)">
                                      <p:cBhvr>
                                        <p:cTn id="33" dur="500"/>
                                        <p:tgtEl>
                                          <p:spTgt spid="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blinds(horizontal)">
                                      <p:cBhvr>
                                        <p:cTn id="36" dur="500"/>
                                        <p:tgtEl>
                                          <p:spTgt spid="2">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blinds(horizontal)">
                                      <p:cBhvr>
                                        <p:cTn id="3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：利润表中财务费用数据与科目余额表中的本期发生额不一致</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一般为财务费用核算利息收入</a:t>
            </a:r>
            <a:r>
              <a:rPr lang="en-US" alt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发生额录入了贷方</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修改凭证，贷方发生额修改为借方红字</a:t>
            </a:r>
            <a:endParaRPr lang="en-US" altLang="en-US" sz="1600" dirty="0" smtClean="0">
              <a:latin typeface="微软雅黑" pitchFamily="34" charset="-122"/>
              <a:ea typeface="微软雅黑" pitchFamily="34" charset="-122"/>
            </a:endParaRPr>
          </a:p>
          <a:p>
            <a:pPr eaLnBrk="1" hangingPunct="1">
              <a:buFont typeface="Arial" charset="0"/>
              <a:buNone/>
            </a:pPr>
            <a:endParaRPr lang="en-US" altLang="zh-CN" sz="1800" dirty="0" smtClean="0">
              <a:latin typeface="微软雅黑" pitchFamily="34" charset="-122"/>
              <a:ea typeface="微软雅黑" pitchFamily="34" charset="-122"/>
            </a:endParaRPr>
          </a:p>
          <a:p>
            <a:pPr eaLnBrk="1" hangingPunct="1">
              <a:buFontTx/>
              <a:buBlip>
                <a:blip r:embed="rId3"/>
              </a:buBlip>
            </a:pPr>
            <a:endParaRPr lang="zh-CN" altLang="en-US"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：在我的报表中查看不到报表</a:t>
            </a:r>
            <a:endParaRPr lang="en-US" altLang="zh-CN" sz="18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检查用户权限，非系统管理员需通过</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报表权限控制</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进行授权</a:t>
            </a:r>
          </a:p>
          <a:p>
            <a:pPr lvl="1"/>
            <a:r>
              <a:rPr lang="zh-CN" altLang="en-US" sz="1600" dirty="0" smtClean="0">
                <a:latin typeface="微软雅黑" pitchFamily="34" charset="-122"/>
                <a:ea typeface="微软雅黑" pitchFamily="34" charset="-122"/>
              </a:rPr>
              <a:t>通过自定义报表引入对应的会计制度报表模板</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自定义报表是否隐藏报表</a:t>
            </a:r>
            <a:endParaRPr lang="en-US" altLang="zh-CN" sz="1800" dirty="0" smtClean="0">
              <a:latin typeface="微软雅黑" pitchFamily="34" charset="-122"/>
              <a:ea typeface="微软雅黑" pitchFamily="34" charset="-122"/>
            </a:endParaRPr>
          </a:p>
          <a:p>
            <a:pPr eaLnBrk="1" hangingPunct="1">
              <a:buFontTx/>
              <a:buBlip>
                <a:blip r:embed="rId3"/>
              </a:buBlip>
            </a:pPr>
            <a:endParaRPr lang="en-US" altLang="zh-CN" sz="1800" dirty="0" smtClean="0">
              <a:latin typeface="微软雅黑" pitchFamily="34" charset="-122"/>
              <a:ea typeface="微软雅黑" pitchFamily="34" charset="-122"/>
            </a:endParaRPr>
          </a:p>
          <a:p>
            <a:pPr eaLnBrk="1" hangingPunct="1">
              <a:buFont typeface="Arial" charset="0"/>
              <a:buNone/>
            </a:pPr>
            <a:endParaRPr lang="en-US" sz="1600" dirty="0" smtClean="0">
              <a:solidFill>
                <a:srgbClr val="262626"/>
              </a:solidFill>
              <a:latin typeface="微软雅黑" pitchFamily="34" charset="-122"/>
              <a:ea typeface="微软雅黑" pitchFamily="34" charset="-122"/>
            </a:endParaRPr>
          </a:p>
        </p:txBody>
      </p:sp>
      <p:sp>
        <p:nvSpPr>
          <p:cNvPr id="64514"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报表与分析</a:t>
            </a:r>
          </a:p>
        </p:txBody>
      </p:sp>
      <p:pic>
        <p:nvPicPr>
          <p:cNvPr id="64517" name="Picture 5"/>
          <p:cNvPicPr>
            <a:picLocks noChangeAspect="1" noChangeArrowheads="1"/>
          </p:cNvPicPr>
          <p:nvPr/>
        </p:nvPicPr>
        <p:blipFill>
          <a:blip r:embed="rId4"/>
          <a:srcRect/>
          <a:stretch>
            <a:fillRect/>
          </a:stretch>
        </p:blipFill>
        <p:spPr bwMode="auto">
          <a:xfrm>
            <a:off x="539750" y="700088"/>
            <a:ext cx="7272338" cy="3865562"/>
          </a:xfrm>
          <a:prstGeom prst="rect">
            <a:avLst/>
          </a:prstGeom>
          <a:noFill/>
        </p:spPr>
      </p:pic>
      <p:pic>
        <p:nvPicPr>
          <p:cNvPr id="64518" name="Picture 6"/>
          <p:cNvPicPr>
            <a:picLocks noChangeAspect="1" noChangeArrowheads="1"/>
          </p:cNvPicPr>
          <p:nvPr/>
        </p:nvPicPr>
        <p:blipFill>
          <a:blip r:embed="rId5"/>
          <a:srcRect/>
          <a:stretch>
            <a:fillRect/>
          </a:stretch>
        </p:blipFill>
        <p:spPr bwMode="auto">
          <a:xfrm>
            <a:off x="900113" y="627063"/>
            <a:ext cx="6192837" cy="4295775"/>
          </a:xfrm>
          <a:prstGeom prst="rect">
            <a:avLst/>
          </a:prstGeom>
          <a:noFill/>
        </p:spPr>
      </p:pic>
      <p:pic>
        <p:nvPicPr>
          <p:cNvPr id="64519" name="Picture 7"/>
          <p:cNvPicPr>
            <a:picLocks noChangeAspect="1" noChangeArrowheads="1"/>
          </p:cNvPicPr>
          <p:nvPr/>
        </p:nvPicPr>
        <p:blipFill>
          <a:blip r:embed="rId6"/>
          <a:srcRect/>
          <a:stretch>
            <a:fillRect/>
          </a:stretch>
        </p:blipFill>
        <p:spPr bwMode="auto">
          <a:xfrm>
            <a:off x="1187450" y="771525"/>
            <a:ext cx="5943600" cy="3571875"/>
          </a:xfrm>
          <a:prstGeom prst="rect">
            <a:avLst/>
          </a:prstGeom>
          <a:noFill/>
          <a:ln w="9525">
            <a:noFill/>
            <a:miter lim="800000"/>
            <a:headEnd/>
            <a:tailEnd/>
          </a:ln>
          <a:effectLst/>
        </p:spPr>
      </p:pic>
      <p:pic>
        <p:nvPicPr>
          <p:cNvPr id="64520" name="Picture 8"/>
          <p:cNvPicPr>
            <a:picLocks noChangeAspect="1" noChangeArrowheads="1"/>
          </p:cNvPicPr>
          <p:nvPr/>
        </p:nvPicPr>
        <p:blipFill>
          <a:blip r:embed="rId7"/>
          <a:srcRect/>
          <a:stretch>
            <a:fillRect/>
          </a:stretch>
        </p:blipFill>
        <p:spPr bwMode="auto">
          <a:xfrm>
            <a:off x="1042988" y="1419225"/>
            <a:ext cx="5915025" cy="2647950"/>
          </a:xfrm>
          <a:prstGeom prst="rect">
            <a:avLst/>
          </a:prstGeom>
          <a:noFill/>
          <a:ln w="9525">
            <a:noFill/>
            <a:miter lim="800000"/>
            <a:headEnd/>
            <a:tailEnd/>
          </a:ln>
          <a:effectLst/>
        </p:spPr>
      </p:pic>
      <p:pic>
        <p:nvPicPr>
          <p:cNvPr id="64521" name="Picture 9"/>
          <p:cNvPicPr>
            <a:picLocks noChangeAspect="1" noChangeArrowheads="1"/>
          </p:cNvPicPr>
          <p:nvPr/>
        </p:nvPicPr>
        <p:blipFill>
          <a:blip r:embed="rId8"/>
          <a:srcRect/>
          <a:stretch>
            <a:fillRect/>
          </a:stretch>
        </p:blipFill>
        <p:spPr bwMode="auto">
          <a:xfrm>
            <a:off x="1979613" y="1203325"/>
            <a:ext cx="4200525" cy="2743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blinds(horizontal)">
                                      <p:cBhvr>
                                        <p:cTn id="18" dur="500"/>
                                        <p:tgtEl>
                                          <p:spTgt spid="645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64517"/>
                                        </p:tgtEl>
                                      </p:cBhvr>
                                    </p:animEffect>
                                    <p:set>
                                      <p:cBhvr>
                                        <p:cTn id="23" dur="1" fill="hold">
                                          <p:stCondLst>
                                            <p:cond delay="499"/>
                                          </p:stCondLst>
                                        </p:cTn>
                                        <p:tgtEl>
                                          <p:spTgt spid="645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4518"/>
                                        </p:tgtEl>
                                        <p:attrNameLst>
                                          <p:attrName>style.visibility</p:attrName>
                                        </p:attrNameLst>
                                      </p:cBhvr>
                                      <p:to>
                                        <p:strVal val="visible"/>
                                      </p:to>
                                    </p:set>
                                    <p:animEffect transition="in" filter="blinds(horizontal)">
                                      <p:cBhvr>
                                        <p:cTn id="28" dur="500"/>
                                        <p:tgtEl>
                                          <p:spTgt spid="645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64518"/>
                                        </p:tgtEl>
                                      </p:cBhvr>
                                    </p:animEffect>
                                    <p:set>
                                      <p:cBhvr>
                                        <p:cTn id="33" dur="1" fill="hold">
                                          <p:stCondLst>
                                            <p:cond delay="499"/>
                                          </p:stCondLst>
                                        </p:cTn>
                                        <p:tgtEl>
                                          <p:spTgt spid="645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linds(horizontal)">
                                      <p:cBhvr>
                                        <p:cTn id="38" dur="500"/>
                                        <p:tgtEl>
                                          <p:spTgt spid="2">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linds(horizontal)">
                                      <p:cBhvr>
                                        <p:cTn id="41" dur="500"/>
                                        <p:tgtEl>
                                          <p:spTgt spid="2">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blinds(horizontal)">
                                      <p:cBhvr>
                                        <p:cTn id="44" dur="500"/>
                                        <p:tgtEl>
                                          <p:spTgt spid="2">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linds(horizont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4519"/>
                                        </p:tgtEl>
                                        <p:attrNameLst>
                                          <p:attrName>style.visibility</p:attrName>
                                        </p:attrNameLst>
                                      </p:cBhvr>
                                      <p:to>
                                        <p:strVal val="visible"/>
                                      </p:to>
                                    </p:set>
                                    <p:animEffect transition="in" filter="blinds(horizontal)">
                                      <p:cBhvr>
                                        <p:cTn id="52" dur="500"/>
                                        <p:tgtEl>
                                          <p:spTgt spid="645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64519"/>
                                        </p:tgtEl>
                                      </p:cBhvr>
                                    </p:animEffect>
                                    <p:set>
                                      <p:cBhvr>
                                        <p:cTn id="57" dur="1" fill="hold">
                                          <p:stCondLst>
                                            <p:cond delay="499"/>
                                          </p:stCondLst>
                                        </p:cTn>
                                        <p:tgtEl>
                                          <p:spTgt spid="645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4521"/>
                                        </p:tgtEl>
                                        <p:attrNameLst>
                                          <p:attrName>style.visibility</p:attrName>
                                        </p:attrNameLst>
                                      </p:cBhvr>
                                      <p:to>
                                        <p:strVal val="visible"/>
                                      </p:to>
                                    </p:set>
                                    <p:animEffect transition="in" filter="blinds(horizontal)">
                                      <p:cBhvr>
                                        <p:cTn id="62" dur="500"/>
                                        <p:tgtEl>
                                          <p:spTgt spid="645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64521"/>
                                        </p:tgtEl>
                                      </p:cBhvr>
                                    </p:animEffect>
                                    <p:set>
                                      <p:cBhvr>
                                        <p:cTn id="67" dur="1" fill="hold">
                                          <p:stCondLst>
                                            <p:cond delay="499"/>
                                          </p:stCondLst>
                                        </p:cTn>
                                        <p:tgtEl>
                                          <p:spTgt spid="645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64520"/>
                                        </p:tgtEl>
                                        <p:attrNameLst>
                                          <p:attrName>style.visibility</p:attrName>
                                        </p:attrNameLst>
                                      </p:cBhvr>
                                      <p:to>
                                        <p:strVal val="visible"/>
                                      </p:to>
                                    </p:set>
                                    <p:animEffect transition="in" filter="blinds(horizontal)">
                                      <p:cBhvr>
                                        <p:cTn id="72"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5</a:t>
            </a:r>
            <a:r>
              <a:rPr lang="zh-CN" altLang="en-US" sz="1800" smtClean="0">
                <a:latin typeface="微软雅黑" pitchFamily="34" charset="-122"/>
                <a:ea typeface="微软雅黑" pitchFamily="34" charset="-122"/>
              </a:rPr>
              <a:t>：表结法下如何设置资产负债表中的未分配利润公式？</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通过表间取数函数</a:t>
            </a:r>
            <a:r>
              <a:rPr lang="en-US" altLang="zh-CN" sz="1600" smtClean="0">
                <a:latin typeface="微软雅黑" pitchFamily="34" charset="-122"/>
                <a:ea typeface="微软雅黑" pitchFamily="34" charset="-122"/>
              </a:rPr>
              <a:t>REF_F</a:t>
            </a:r>
            <a:r>
              <a:rPr lang="zh-CN" altLang="en-US" sz="1600" smtClean="0">
                <a:latin typeface="微软雅黑" pitchFamily="34" charset="-122"/>
                <a:ea typeface="微软雅黑" pitchFamily="34" charset="-122"/>
              </a:rPr>
              <a:t>实现</a:t>
            </a:r>
          </a:p>
          <a:p>
            <a:pPr lvl="1"/>
            <a:r>
              <a:rPr lang="zh-CN" altLang="en-US" sz="1600" smtClean="0">
                <a:latin typeface="微软雅黑" pitchFamily="34" charset="-122"/>
                <a:ea typeface="微软雅黑" pitchFamily="34" charset="-122"/>
              </a:rPr>
              <a:t>设置资产负债表中未分配利润</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利润表中净利润累计发生额数</a:t>
            </a:r>
            <a:r>
              <a:rPr lang="en-US" altLang="zh-CN" sz="1600" smtClean="0">
                <a:latin typeface="微软雅黑" pitchFamily="34" charset="-122"/>
                <a:ea typeface="微软雅黑" pitchFamily="34" charset="-122"/>
              </a:rPr>
              <a:t>+</a:t>
            </a:r>
            <a:r>
              <a:rPr lang="zh-CN" altLang="en-US" sz="1600" smtClean="0">
                <a:latin typeface="微软雅黑" pitchFamily="34" charset="-122"/>
                <a:ea typeface="微软雅黑" pitchFamily="34" charset="-122"/>
              </a:rPr>
              <a:t>未分配利润余额。</a:t>
            </a:r>
            <a:endParaRPr lang="en-US" altLang="zh-CN" sz="1600" smtClean="0">
              <a:latin typeface="微软雅黑" pitchFamily="34" charset="-122"/>
              <a:ea typeface="微软雅黑" pitchFamily="34" charset="-122"/>
            </a:endParaRPr>
          </a:p>
          <a:p>
            <a:pPr eaLnBrk="1" hangingPunct="1">
              <a:buFontTx/>
              <a:buBlip>
                <a:blip r:embed="rId3"/>
              </a:buBlip>
            </a:pPr>
            <a:endParaRPr lang="en-US" altLang="zh-CN" sz="2000" smtClean="0">
              <a:latin typeface="微软雅黑" pitchFamily="34" charset="-122"/>
              <a:ea typeface="微软雅黑" pitchFamily="34" charset="-122"/>
            </a:endParaRPr>
          </a:p>
          <a:p>
            <a:pPr eaLnBrk="1" hangingPunct="1">
              <a:buFontTx/>
              <a:buBlip>
                <a:blip r:embed="rId3"/>
              </a:buBlip>
            </a:pPr>
            <a:endParaRPr lang="en-US" altLang="zh-CN" sz="1800" smtClean="0">
              <a:latin typeface="微软雅黑" pitchFamily="34" charset="-122"/>
              <a:ea typeface="微软雅黑" pitchFamily="34" charset="-122"/>
            </a:endParaRPr>
          </a:p>
          <a:p>
            <a:pPr eaLnBrk="1" hangingPunct="1">
              <a:buFontTx/>
              <a:buBlip>
                <a:blip r:embed="rId3"/>
              </a:buBlip>
            </a:pPr>
            <a:r>
              <a:rPr lang="zh-CN" altLang="en-US" sz="1800" smtClean="0">
                <a:latin typeface="微软雅黑" pitchFamily="34" charset="-122"/>
                <a:ea typeface="微软雅黑" pitchFamily="34" charset="-122"/>
              </a:rPr>
              <a:t>问题</a:t>
            </a:r>
            <a:r>
              <a:rPr lang="en-US" altLang="zh-CN" sz="1800" smtClean="0">
                <a:latin typeface="微软雅黑" pitchFamily="34" charset="-122"/>
                <a:ea typeface="微软雅黑" pitchFamily="34" charset="-122"/>
              </a:rPr>
              <a:t>6</a:t>
            </a:r>
            <a:r>
              <a:rPr lang="zh-CN" altLang="en-US" sz="1800" smtClean="0">
                <a:latin typeface="微软雅黑" pitchFamily="34" charset="-122"/>
                <a:ea typeface="微软雅黑" pitchFamily="34" charset="-122"/>
              </a:rPr>
              <a:t>：</a:t>
            </a:r>
            <a:r>
              <a:rPr lang="zh-CN" altLang="zh-CN" sz="1800" smtClean="0">
                <a:latin typeface="微软雅黑" pitchFamily="34" charset="-122"/>
                <a:ea typeface="微软雅黑" pitchFamily="34" charset="-122"/>
              </a:rPr>
              <a:t>资产负债表中全部显示为“#科目”</a:t>
            </a:r>
            <a:endParaRPr lang="en-US" altLang="zh-CN" sz="1800" smtClean="0">
              <a:latin typeface="微软雅黑" pitchFamily="34" charset="-122"/>
              <a:ea typeface="微软雅黑" pitchFamily="34" charset="-122"/>
            </a:endParaRPr>
          </a:p>
          <a:p>
            <a:pPr lvl="1"/>
            <a:r>
              <a:rPr lang="zh-CN" altLang="en-US" sz="1600" smtClean="0">
                <a:latin typeface="微软雅黑" pitchFamily="34" charset="-122"/>
                <a:ea typeface="微软雅黑" pitchFamily="34" charset="-122"/>
              </a:rPr>
              <a:t>原因：通过自定义报表中引入的会计科目制度模板与基础设置中会计科目引入的制度模板不一致</a:t>
            </a:r>
          </a:p>
          <a:p>
            <a:pPr lvl="1"/>
            <a:r>
              <a:rPr lang="zh-CN" altLang="en-US" sz="1600" smtClean="0">
                <a:latin typeface="微软雅黑" pitchFamily="34" charset="-122"/>
                <a:ea typeface="微软雅黑" pitchFamily="34" charset="-122"/>
              </a:rPr>
              <a:t>在自定义报表中删除报表，重新引入其他制度模板</a:t>
            </a:r>
          </a:p>
          <a:p>
            <a:pPr eaLnBrk="1" hangingPunct="1">
              <a:buFont typeface="Arial" charset="0"/>
              <a:buNone/>
            </a:pPr>
            <a:endParaRPr lang="en-US" sz="1600" smtClean="0">
              <a:solidFill>
                <a:srgbClr val="262626"/>
              </a:solidFill>
              <a:latin typeface="微软雅黑" pitchFamily="34" charset="-122"/>
              <a:ea typeface="微软雅黑" pitchFamily="34" charset="-122"/>
            </a:endParaRPr>
          </a:p>
        </p:txBody>
      </p:sp>
      <p:sp>
        <p:nvSpPr>
          <p:cNvPr id="76803" name="标题 2"/>
          <p:cNvSpPr>
            <a:spLocks noGrp="1"/>
          </p:cNvSpPr>
          <p:nvPr>
            <p:ph type="title" idx="4294967295"/>
          </p:nvPr>
        </p:nvSpPr>
        <p:spPr>
          <a:xfrm>
            <a:off x="203200" y="0"/>
            <a:ext cx="7227888" cy="520700"/>
          </a:xfrm>
        </p:spPr>
        <p:txBody>
          <a:bodyPr/>
          <a:lstStyle/>
          <a:p>
            <a:pPr algn="l" eaLnBrk="1" hangingPunct="1"/>
            <a:r>
              <a:rPr lang="zh-CN" altLang="en-US" sz="2400" smtClean="0">
                <a:latin typeface="微软雅黑" pitchFamily="34" charset="-122"/>
                <a:ea typeface="微软雅黑" pitchFamily="34" charset="-122"/>
              </a:rPr>
              <a:t>四、财务系统</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报表与分析</a:t>
            </a:r>
          </a:p>
        </p:txBody>
      </p:sp>
      <p:pic>
        <p:nvPicPr>
          <p:cNvPr id="76806" name="Picture 6"/>
          <p:cNvPicPr>
            <a:picLocks noChangeAspect="1" noChangeArrowheads="1"/>
          </p:cNvPicPr>
          <p:nvPr/>
        </p:nvPicPr>
        <p:blipFill>
          <a:blip r:embed="rId4"/>
          <a:srcRect/>
          <a:stretch>
            <a:fillRect/>
          </a:stretch>
        </p:blipFill>
        <p:spPr bwMode="auto">
          <a:xfrm>
            <a:off x="611188" y="700088"/>
            <a:ext cx="6985000" cy="4010025"/>
          </a:xfrm>
          <a:prstGeom prst="rect">
            <a:avLst/>
          </a:prstGeom>
          <a:noFill/>
        </p:spPr>
      </p:pic>
      <p:pic>
        <p:nvPicPr>
          <p:cNvPr id="76807" name="Picture 7"/>
          <p:cNvPicPr>
            <a:picLocks noChangeAspect="1" noChangeArrowheads="1"/>
          </p:cNvPicPr>
          <p:nvPr/>
        </p:nvPicPr>
        <p:blipFill>
          <a:blip r:embed="rId5"/>
          <a:srcRect/>
          <a:stretch>
            <a:fillRect/>
          </a:stretch>
        </p:blipFill>
        <p:spPr bwMode="auto">
          <a:xfrm>
            <a:off x="827088" y="1708150"/>
            <a:ext cx="6440487" cy="32861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806"/>
                                        </p:tgtEl>
                                        <p:attrNameLst>
                                          <p:attrName>style.visibility</p:attrName>
                                        </p:attrNameLst>
                                      </p:cBhvr>
                                      <p:to>
                                        <p:strVal val="visible"/>
                                      </p:to>
                                    </p:set>
                                    <p:animEffect transition="in" filter="blinds(horizontal)">
                                      <p:cBhvr>
                                        <p:cTn id="18" dur="500"/>
                                        <p:tgtEl>
                                          <p:spTgt spid="7680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76806"/>
                                        </p:tgtEl>
                                      </p:cBhvr>
                                    </p:animEffect>
                                    <p:set>
                                      <p:cBhvr>
                                        <p:cTn id="23" dur="1" fill="hold">
                                          <p:stCondLst>
                                            <p:cond delay="499"/>
                                          </p:stCondLst>
                                        </p:cTn>
                                        <p:tgtEl>
                                          <p:spTgt spid="7680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6807"/>
                                        </p:tgtEl>
                                        <p:attrNameLst>
                                          <p:attrName>style.visibility</p:attrName>
                                        </p:attrNameLst>
                                      </p:cBhvr>
                                      <p:to>
                                        <p:strVal val="visible"/>
                                      </p:to>
                                    </p:set>
                                    <p:animEffect transition="in" filter="blinds(horizontal)">
                                      <p:cBhvr>
                                        <p:cTn id="28" dur="500"/>
                                        <p:tgtEl>
                                          <p:spTgt spid="7680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76807"/>
                                        </p:tgtEl>
                                      </p:cBhvr>
                                    </p:animEffect>
                                    <p:set>
                                      <p:cBhvr>
                                        <p:cTn id="33" dur="1" fill="hold">
                                          <p:stCondLst>
                                            <p:cond delay="499"/>
                                          </p:stCondLst>
                                        </p:cTn>
                                        <p:tgtEl>
                                          <p:spTgt spid="7680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linds(horizontal)">
                                      <p:cBhvr>
                                        <p:cTn id="38" dur="500"/>
                                        <p:tgtEl>
                                          <p:spTgt spid="2">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linds(horizontal)">
                                      <p:cBhvr>
                                        <p:cTn id="41" dur="500"/>
                                        <p:tgtEl>
                                          <p:spTgt spid="2">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blinds(horizontal)">
                                      <p:cBhvr>
                                        <p:cTn id="4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3200" y="741363"/>
            <a:ext cx="8674100" cy="3852862"/>
          </a:xfrm>
        </p:spPr>
        <p:txBody>
          <a:bodyPr rtlCol="0"/>
          <a:lstStyle/>
          <a:p>
            <a:pPr eaLnBrk="1" fontAlgn="auto" hangingPunct="1">
              <a:spcAft>
                <a:spcPts val="0"/>
              </a:spcAft>
              <a:defRPr/>
            </a:pPr>
            <a:r>
              <a:rPr lang="zh-CN" altLang="en-US" sz="2800" dirty="0">
                <a:latin typeface="Franklin Gothic Book" pitchFamily="34" charset="0"/>
                <a:ea typeface="黑体" pitchFamily="2" charset="-122"/>
              </a:rPr>
              <a:t>系统环境</a:t>
            </a:r>
          </a:p>
          <a:p>
            <a:pPr eaLnBrk="1" fontAlgn="auto" hangingPunct="1">
              <a:spcAft>
                <a:spcPts val="0"/>
              </a:spcAft>
              <a:defRPr/>
            </a:pPr>
            <a:r>
              <a:rPr lang="zh-CN" altLang="en-US" sz="2800" dirty="0" smtClean="0">
                <a:latin typeface="Franklin Gothic Book" pitchFamily="34" charset="0"/>
                <a:ea typeface="黑体" pitchFamily="2" charset="-122"/>
              </a:rPr>
              <a:t>基础设置</a:t>
            </a:r>
          </a:p>
          <a:p>
            <a:pPr eaLnBrk="1" fontAlgn="auto" hangingPunct="1">
              <a:spcAft>
                <a:spcPts val="0"/>
              </a:spcAft>
              <a:defRPr/>
            </a:pPr>
            <a:r>
              <a:rPr lang="zh-CN" altLang="en-US" sz="2800" dirty="0" smtClean="0">
                <a:latin typeface="Franklin Gothic Book" pitchFamily="34" charset="0"/>
                <a:ea typeface="黑体" pitchFamily="2" charset="-122"/>
              </a:rPr>
              <a:t>业务系统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财务系统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其他</a:t>
            </a:r>
          </a:p>
        </p:txBody>
      </p:sp>
      <p:sp>
        <p:nvSpPr>
          <p:cNvPr id="8194" name="标题 2"/>
          <p:cNvSpPr>
            <a:spLocks noGrp="1"/>
          </p:cNvSpPr>
          <p:nvPr>
            <p:ph type="title"/>
          </p:nvPr>
        </p:nvSpPr>
        <p:spPr>
          <a:xfrm>
            <a:off x="203200" y="0"/>
            <a:ext cx="7227888" cy="520700"/>
          </a:xfrm>
        </p:spPr>
        <p:txBody>
          <a:bodyPr/>
          <a:lstStyle/>
          <a:p>
            <a:pPr eaLnBrk="1" hangingPunct="1"/>
            <a:r>
              <a:rPr lang="zh-CN" altLang="en-US" smtClean="0">
                <a:latin typeface="微软雅黑" pitchFamily="34" charset="-122"/>
                <a:ea typeface="微软雅黑" pitchFamily="34" charset="-122"/>
              </a:rPr>
              <a:t>目  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标题 2"/>
          <p:cNvSpPr>
            <a:spLocks/>
          </p:cNvSpPr>
          <p:nvPr/>
        </p:nvSpPr>
        <p:spPr bwMode="auto">
          <a:xfrm>
            <a:off x="203200" y="0"/>
            <a:ext cx="7227888" cy="520700"/>
          </a:xfrm>
          <a:prstGeom prst="rect">
            <a:avLst/>
          </a:prstGeom>
          <a:noFill/>
          <a:ln w="9525">
            <a:noFill/>
            <a:miter lim="800000"/>
            <a:headEnd/>
            <a:tailEnd/>
          </a:ln>
        </p:spPr>
        <p:txBody>
          <a:bodyPr anchor="ctr"/>
          <a:lstStyle/>
          <a:p>
            <a:pPr defTabSz="457200"/>
            <a:r>
              <a:rPr lang="zh-CN" altLang="en-US" sz="2400" dirty="0" smtClean="0">
                <a:latin typeface="微软雅黑" pitchFamily="34" charset="-122"/>
                <a:ea typeface="微软雅黑" pitchFamily="34" charset="-122"/>
              </a:rPr>
              <a:t>一、系统环境</a:t>
            </a:r>
            <a:endParaRPr lang="en-US" altLang="zh-CN" sz="2400" dirty="0">
              <a:latin typeface="微软雅黑" pitchFamily="34" charset="-122"/>
              <a:ea typeface="微软雅黑" pitchFamily="34" charset="-122"/>
            </a:endParaRPr>
          </a:p>
        </p:txBody>
      </p:sp>
      <p:sp>
        <p:nvSpPr>
          <p:cNvPr id="2" name="内容占位符 1"/>
          <p:cNvSpPr>
            <a:spLocks/>
          </p:cNvSpPr>
          <p:nvPr/>
        </p:nvSpPr>
        <p:spPr bwMode="auto">
          <a:xfrm>
            <a:off x="285750" y="714375"/>
            <a:ext cx="8674100" cy="3857625"/>
          </a:xfrm>
          <a:prstGeom prst="rect">
            <a:avLst/>
          </a:prstGeom>
          <a:noFill/>
          <a:ln w="9525">
            <a:noFill/>
            <a:miter lim="800000"/>
            <a:headEnd/>
            <a:tailEnd/>
          </a:ln>
        </p:spPr>
        <p:txBody>
          <a:bodyPr/>
          <a:lstStyle/>
          <a:p>
            <a:pPr marL="342900" indent="-342900" defTabSz="457200">
              <a:spcBef>
                <a:spcPct val="20000"/>
              </a:spcBef>
              <a:buFontTx/>
              <a:buBlip>
                <a:blip r:embed="rId2"/>
              </a:buBlip>
            </a:pPr>
            <a:r>
              <a:rPr lang="zh-CN" altLang="en-US" sz="1800" dirty="0" smtClean="0">
                <a:latin typeface="微软雅黑" pitchFamily="34" charset="-122"/>
                <a:ea typeface="微软雅黑" pitchFamily="34" charset="-122"/>
              </a:rPr>
              <a:t>问题</a:t>
            </a:r>
            <a:r>
              <a:rPr lang="en-US" altLang="zh-CN" sz="1800" dirty="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：登录账套提示</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列名</a:t>
            </a:r>
            <a:r>
              <a:rPr lang="en-US" altLang="zh-CN" sz="1800" dirty="0" err="1" smtClean="0">
                <a:latin typeface="微软雅黑" pitchFamily="34" charset="-122"/>
                <a:ea typeface="微软雅黑" pitchFamily="34" charset="-122"/>
              </a:rPr>
              <a:t>FPlatver</a:t>
            </a:r>
            <a:r>
              <a:rPr lang="zh-CN" altLang="en-US" sz="1800" dirty="0" smtClean="0">
                <a:latin typeface="微软雅黑" pitchFamily="34" charset="-122"/>
                <a:ea typeface="微软雅黑" pitchFamily="34" charset="-122"/>
              </a:rPr>
              <a:t>无效“</a:t>
            </a:r>
            <a:endParaRPr lang="en-US" altLang="zh-CN" sz="1800" dirty="0" smtClean="0">
              <a:latin typeface="微软雅黑" pitchFamily="34" charset="-122"/>
              <a:ea typeface="微软雅黑" pitchFamily="34" charset="-122"/>
            </a:endParaRPr>
          </a:p>
          <a:p>
            <a:pPr marL="742950" lvl="1" indent="-285750" defTabSz="457200">
              <a:spcBef>
                <a:spcPct val="20000"/>
              </a:spcBef>
              <a:buFont typeface="Arial" charset="0"/>
              <a:buChar char="–"/>
            </a:pPr>
            <a:r>
              <a:rPr lang="zh-CN" altLang="en-US" sz="1600" dirty="0">
                <a:solidFill>
                  <a:srgbClr val="262626"/>
                </a:solidFill>
                <a:latin typeface="微软雅黑" pitchFamily="34" charset="-122"/>
                <a:ea typeface="微软雅黑" pitchFamily="34" charset="-122"/>
              </a:rPr>
              <a:t>原因：应用平台版本不是最新版本</a:t>
            </a:r>
          </a:p>
          <a:p>
            <a:pPr marL="742950" lvl="1" indent="-285750" defTabSz="457200">
              <a:spcBef>
                <a:spcPct val="20000"/>
              </a:spcBef>
              <a:buFont typeface="Arial" charset="0"/>
              <a:buChar char="–"/>
            </a:pPr>
            <a:r>
              <a:rPr lang="zh-CN" altLang="en-US" sz="1600" dirty="0">
                <a:solidFill>
                  <a:srgbClr val="262626"/>
                </a:solidFill>
                <a:latin typeface="微软雅黑" pitchFamily="34" charset="-122"/>
                <a:ea typeface="微软雅黑" pitchFamily="34" charset="-122"/>
              </a:rPr>
              <a:t>清除应用平台后，手工安装最新平台程序</a:t>
            </a:r>
          </a:p>
          <a:p>
            <a:pPr marL="742950" lvl="1" indent="-285750" defTabSz="457200">
              <a:spcBef>
                <a:spcPct val="20000"/>
              </a:spcBef>
              <a:buFont typeface="Arial" charset="0"/>
              <a:buChar char="–"/>
            </a:pPr>
            <a:r>
              <a:rPr lang="zh-CN" altLang="en-US" sz="1600" dirty="0"/>
              <a:t>金蝶应用平台清理工具及最新应用平台程序</a:t>
            </a:r>
            <a:r>
              <a:rPr lang="en-US" altLang="zh-CN" sz="1600" dirty="0"/>
              <a:t>http://club.kisdee.com/forum.php?mod=viewthread&amp;tid=426869&amp;extra=page%3D1</a:t>
            </a:r>
            <a:r>
              <a:rPr lang="zh-CN" altLang="en-US" sz="1600" dirty="0" smtClean="0"/>
              <a:t/>
            </a:r>
            <a:br>
              <a:rPr lang="zh-CN" altLang="en-US" sz="1600" dirty="0" smtClean="0"/>
            </a:br>
            <a:r>
              <a:rPr lang="zh-CN" altLang="en-US" sz="1600" dirty="0" smtClean="0"/>
              <a:t/>
            </a:r>
            <a:br>
              <a:rPr lang="zh-CN" altLang="en-US" sz="1600" dirty="0" smtClean="0"/>
            </a:br>
            <a:endParaRPr lang="zh-CN" altLang="en-US" sz="1600" dirty="0" smtClean="0">
              <a:solidFill>
                <a:srgbClr val="262626"/>
              </a:solidFill>
              <a:latin typeface="微软雅黑" pitchFamily="34" charset="-122"/>
              <a:ea typeface="微软雅黑" pitchFamily="34" charset="-122"/>
            </a:endParaRPr>
          </a:p>
          <a:p>
            <a:pPr lvl="1" defTabSz="457200">
              <a:spcBef>
                <a:spcPct val="20000"/>
              </a:spcBef>
            </a:pPr>
            <a:endParaRPr lang="en-US" altLang="zh-CN" sz="1600" dirty="0">
              <a:latin typeface="微软雅黑" pitchFamily="34" charset="-122"/>
              <a:ea typeface="微软雅黑" pitchFamily="34" charset="-122"/>
            </a:endParaRPr>
          </a:p>
          <a:p>
            <a:pPr marL="742950" lvl="1" indent="-285750" defTabSz="457200">
              <a:spcBef>
                <a:spcPct val="20000"/>
              </a:spcBef>
              <a:buFont typeface="Arial" charset="0"/>
              <a:buChar char="–"/>
            </a:pPr>
            <a:endParaRPr lang="en-US" altLang="zh-CN" sz="1600" dirty="0">
              <a:latin typeface="微软雅黑" pitchFamily="34" charset="-122"/>
              <a:ea typeface="微软雅黑" pitchFamily="34" charset="-122"/>
            </a:endParaRPr>
          </a:p>
          <a:p>
            <a:pPr marL="342900" indent="-342900" defTabSz="457200">
              <a:spcBef>
                <a:spcPct val="20000"/>
              </a:spcBef>
              <a:buFontTx/>
              <a:buBlip>
                <a:blip r:embed="rId2"/>
              </a:buBlip>
            </a:pPr>
            <a:endParaRPr lang="en-US" dirty="0">
              <a:solidFill>
                <a:srgbClr val="262626"/>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285750" y="714375"/>
            <a:ext cx="8674100" cy="3857625"/>
          </a:xfrm>
        </p:spPr>
        <p:txBody>
          <a:bodyPr/>
          <a:lstStyle/>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a:t>
            </a:r>
            <a:r>
              <a:rPr lang="zh-CN" altLang="zh-CN" sz="1800" dirty="0" smtClean="0">
                <a:latin typeface="微软雅黑" pitchFamily="34" charset="-122"/>
                <a:ea typeface="微软雅黑" pitchFamily="34" charset="-122"/>
              </a:rPr>
              <a:t>如何恢复演示账套</a:t>
            </a:r>
            <a:endParaRPr lang="en-US" altLang="zh-CN" sz="1800" dirty="0" smtClean="0">
              <a:latin typeface="微软雅黑" pitchFamily="34" charset="-122"/>
              <a:ea typeface="微软雅黑" pitchFamily="34" charset="-122"/>
            </a:endParaRPr>
          </a:p>
          <a:p>
            <a:pPr lvl="1"/>
            <a:r>
              <a:rPr lang="zh-CN" altLang="zh-CN" sz="1600" dirty="0" smtClean="0">
                <a:latin typeface="微软雅黑" pitchFamily="34" charset="-122"/>
                <a:ea typeface="微软雅黑" pitchFamily="34" charset="-122"/>
              </a:rPr>
              <a:t>运行installdb.exe文件可重新恢复演示账套</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以前版本存放路径：</a:t>
            </a:r>
            <a:r>
              <a:rPr lang="zh-CN" altLang="zh-CN" sz="1600" dirty="0" smtClean="0">
                <a:latin typeface="微软雅黑" pitchFamily="34" charset="-122"/>
                <a:ea typeface="微软雅黑" pitchFamily="34" charset="-122"/>
              </a:rPr>
              <a:t>C:\WINDOWS\system32\KICCOM</a:t>
            </a:r>
            <a:endParaRPr lang="en-US" altLang="zh-CN" sz="1600" dirty="0" smtClean="0">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新版本存放路径：</a:t>
            </a:r>
            <a:r>
              <a:rPr lang="en-US" altLang="zh-CN" sz="1600" dirty="0" smtClean="0">
                <a:latin typeface="微软雅黑" pitchFamily="34" charset="-122"/>
                <a:ea typeface="微软雅黑" pitchFamily="34" charset="-122"/>
              </a:rPr>
              <a:t>C:\Program Files\</a:t>
            </a:r>
            <a:r>
              <a:rPr lang="en-US" altLang="zh-CN" sz="1600" dirty="0" err="1" smtClean="0">
                <a:latin typeface="微软雅黑" pitchFamily="34" charset="-122"/>
                <a:ea typeface="微软雅黑" pitchFamily="34" charset="-122"/>
              </a:rPr>
              <a:t>Kingdee</a:t>
            </a:r>
            <a:r>
              <a:rPr lang="en-US" altLang="zh-CN" sz="1600" dirty="0" smtClean="0">
                <a:latin typeface="微软雅黑" pitchFamily="34" charset="-122"/>
                <a:ea typeface="微软雅黑" pitchFamily="34" charset="-122"/>
              </a:rPr>
              <a:t>\KIS\profession\Common</a:t>
            </a:r>
          </a:p>
          <a:p>
            <a:pPr eaLnBrk="1" hangingPunct="1">
              <a:buFontTx/>
              <a:buBlip>
                <a:blip r:embed="rId3"/>
              </a:buBlip>
            </a:pPr>
            <a:endParaRPr lang="zh-CN" altLang="en-US" sz="1800" dirty="0" smtClean="0">
              <a:latin typeface="微软雅黑" pitchFamily="34" charset="-122"/>
              <a:ea typeface="微软雅黑" pitchFamily="34" charset="-122"/>
            </a:endParaRPr>
          </a:p>
          <a:p>
            <a:pPr eaLnBrk="1" hangingPunct="1">
              <a:buFontTx/>
              <a:buBlip>
                <a:blip r:embed="rId3"/>
              </a:buBlip>
            </a:pPr>
            <a:r>
              <a:rPr lang="zh-CN" altLang="en-US" sz="1800" dirty="0" smtClean="0">
                <a:latin typeface="微软雅黑" pitchFamily="34" charset="-122"/>
                <a:ea typeface="微软雅黑" pitchFamily="34" charset="-122"/>
              </a:rPr>
              <a:t>问题</a:t>
            </a: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：如何设置对某用户隐藏账套</a:t>
            </a:r>
            <a:endParaRPr lang="en-US" altLang="zh-CN" sz="1800" dirty="0" smtClean="0">
              <a:latin typeface="微软雅黑" pitchFamily="34" charset="-122"/>
              <a:ea typeface="微软雅黑" pitchFamily="34" charset="-122"/>
            </a:endParaRPr>
          </a:p>
          <a:p>
            <a:pPr lvl="1"/>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账套管理</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查看账套</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，对某用户取消某些账套</a:t>
            </a:r>
          </a:p>
          <a:p>
            <a:pPr eaLnBrk="1" hangingPunct="1">
              <a:buFontTx/>
              <a:buBlip>
                <a:blip r:embed="rId3"/>
              </a:buBlip>
            </a:pPr>
            <a:endParaRPr lang="zh-CN" altLang="en-US" sz="1800" dirty="0" smtClean="0">
              <a:latin typeface="微软雅黑" pitchFamily="34" charset="-122"/>
              <a:ea typeface="微软雅黑" pitchFamily="34" charset="-122"/>
            </a:endParaRPr>
          </a:p>
        </p:txBody>
      </p:sp>
      <p:sp>
        <p:nvSpPr>
          <p:cNvPr id="84995" name="标题 2"/>
          <p:cNvSpPr>
            <a:spLocks noGrp="1"/>
          </p:cNvSpPr>
          <p:nvPr>
            <p:ph type="title" idx="4294967295"/>
          </p:nvPr>
        </p:nvSpPr>
        <p:spPr>
          <a:xfrm>
            <a:off x="203200" y="0"/>
            <a:ext cx="7227888" cy="520700"/>
          </a:xfrm>
        </p:spPr>
        <p:txBody>
          <a:bodyPr/>
          <a:lstStyle/>
          <a:p>
            <a:pPr algn="l" eaLnBrk="1" hangingPunct="1"/>
            <a:r>
              <a:rPr lang="zh-CN" altLang="en-US" sz="2400" dirty="0" smtClean="0">
                <a:latin typeface="微软雅黑" pitchFamily="34" charset="-122"/>
                <a:ea typeface="微软雅黑" pitchFamily="34" charset="-122"/>
              </a:rPr>
              <a:t>五、其他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账套管理</a:t>
            </a:r>
          </a:p>
        </p:txBody>
      </p:sp>
      <p:pic>
        <p:nvPicPr>
          <p:cNvPr id="84996" name="Picture 4"/>
          <p:cNvPicPr>
            <a:picLocks noChangeAspect="1" noChangeArrowheads="1"/>
          </p:cNvPicPr>
          <p:nvPr/>
        </p:nvPicPr>
        <p:blipFill>
          <a:blip r:embed="rId4"/>
          <a:srcRect/>
          <a:stretch>
            <a:fillRect/>
          </a:stretch>
        </p:blipFill>
        <p:spPr bwMode="auto">
          <a:xfrm>
            <a:off x="1428728" y="785800"/>
            <a:ext cx="5476875" cy="37242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2428860" y="714362"/>
            <a:ext cx="3409950" cy="43243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blinds(horizontal)">
                                      <p:cBhvr>
                                        <p:cTn id="21" dur="500"/>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2051"/>
                                        </p:tgtEl>
                                      </p:cBhvr>
                                    </p:animEffect>
                                    <p:set>
                                      <p:cBhvr>
                                        <p:cTn id="26" dur="1" fill="hold">
                                          <p:stCondLst>
                                            <p:cond delay="499"/>
                                          </p:stCondLst>
                                        </p:cTn>
                                        <p:tgtEl>
                                          <p:spTgt spid="20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linds(horizontal)">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4996"/>
                                        </p:tgtEl>
                                        <p:attrNameLst>
                                          <p:attrName>style.visibility</p:attrName>
                                        </p:attrNameLst>
                                      </p:cBhvr>
                                      <p:to>
                                        <p:strVal val="visible"/>
                                      </p:to>
                                    </p:set>
                                    <p:animEffect transition="in" filter="blinds(horizontal)">
                                      <p:cBhvr>
                                        <p:cTn id="39" dur="500"/>
                                        <p:tgtEl>
                                          <p:spTgt spid="8499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84996"/>
                                        </p:tgtEl>
                                      </p:cBhvr>
                                    </p:animEffect>
                                    <p:set>
                                      <p:cBhvr>
                                        <p:cTn id="44" dur="1" fill="hold">
                                          <p:stCondLst>
                                            <p:cond delay="499"/>
                                          </p:stCondLst>
                                        </p:cTn>
                                        <p:tgtEl>
                                          <p:spTgt spid="849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标题 2"/>
          <p:cNvSpPr>
            <a:spLocks/>
          </p:cNvSpPr>
          <p:nvPr/>
        </p:nvSpPr>
        <p:spPr bwMode="auto">
          <a:xfrm>
            <a:off x="203200" y="0"/>
            <a:ext cx="7227888" cy="520700"/>
          </a:xfrm>
          <a:prstGeom prst="rect">
            <a:avLst/>
          </a:prstGeom>
          <a:noFill/>
          <a:ln w="9525">
            <a:noFill/>
            <a:miter lim="800000"/>
            <a:headEnd/>
            <a:tailEnd/>
          </a:ln>
        </p:spPr>
        <p:txBody>
          <a:bodyPr anchor="ctr"/>
          <a:lstStyle/>
          <a:p>
            <a:pPr defTabSz="457200"/>
            <a:r>
              <a:rPr lang="zh-CN" altLang="en-US" sz="2400" dirty="0">
                <a:latin typeface="微软雅黑" pitchFamily="34" charset="-122"/>
                <a:ea typeface="微软雅黑" pitchFamily="34" charset="-122"/>
              </a:rPr>
              <a:t>一</a:t>
            </a:r>
            <a:r>
              <a:rPr lang="zh-CN" altLang="en-US" sz="2400" dirty="0" smtClean="0">
                <a:latin typeface="微软雅黑" pitchFamily="34" charset="-122"/>
                <a:ea typeface="微软雅黑" pitchFamily="34" charset="-122"/>
              </a:rPr>
              <a:t>、系统环境</a:t>
            </a:r>
            <a:endParaRPr lang="en-US" altLang="zh-CN" sz="2400" dirty="0">
              <a:latin typeface="微软雅黑" pitchFamily="34" charset="-122"/>
              <a:ea typeface="微软雅黑" pitchFamily="34" charset="-122"/>
            </a:endParaRPr>
          </a:p>
        </p:txBody>
      </p:sp>
      <p:sp>
        <p:nvSpPr>
          <p:cNvPr id="2" name="内容占位符 1"/>
          <p:cNvSpPr>
            <a:spLocks/>
          </p:cNvSpPr>
          <p:nvPr/>
        </p:nvSpPr>
        <p:spPr bwMode="auto">
          <a:xfrm>
            <a:off x="285750" y="714375"/>
            <a:ext cx="8674100" cy="3857625"/>
          </a:xfrm>
          <a:prstGeom prst="rect">
            <a:avLst/>
          </a:prstGeom>
          <a:noFill/>
          <a:ln w="9525">
            <a:noFill/>
            <a:miter lim="800000"/>
            <a:headEnd/>
            <a:tailEnd/>
          </a:ln>
        </p:spPr>
        <p:txBody>
          <a:bodyPr/>
          <a:lstStyle/>
          <a:p>
            <a:pPr marL="342900" indent="-342900" defTabSz="457200">
              <a:spcBef>
                <a:spcPct val="20000"/>
              </a:spcBef>
              <a:buFontTx/>
              <a:buBlip>
                <a:blip r:embed="rId2"/>
              </a:buBlip>
            </a:pPr>
            <a:r>
              <a:rPr lang="zh-CN" altLang="en-US" sz="1800" dirty="0">
                <a:latin typeface="微软雅黑" pitchFamily="34" charset="-122"/>
                <a:ea typeface="微软雅黑" pitchFamily="34" charset="-122"/>
              </a:rPr>
              <a:t>问题</a:t>
            </a:r>
            <a:r>
              <a:rPr lang="en-US" altLang="zh-CN" sz="1800" dirty="0">
                <a:latin typeface="微软雅黑" pitchFamily="34" charset="-122"/>
                <a:ea typeface="微软雅黑" pitchFamily="34" charset="-122"/>
              </a:rPr>
              <a:t>5</a:t>
            </a:r>
            <a:r>
              <a:rPr lang="zh-CN" altLang="en-US" sz="1800" dirty="0">
                <a:latin typeface="微软雅黑" pitchFamily="34" charset="-122"/>
                <a:ea typeface="微软雅黑" pitchFamily="34" charset="-122"/>
              </a:rPr>
              <a:t>：登陆账套时提示</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服务器存在，当前用户不存在</a:t>
            </a:r>
            <a:r>
              <a:rPr lang="en-US" altLang="zh-CN" sz="1800" dirty="0">
                <a:latin typeface="微软雅黑" pitchFamily="34" charset="-122"/>
                <a:ea typeface="微软雅黑" pitchFamily="34" charset="-122"/>
              </a:rPr>
              <a:t>"</a:t>
            </a:r>
            <a:endParaRPr lang="en-US" sz="1800" dirty="0">
              <a:latin typeface="微软雅黑" pitchFamily="34" charset="-122"/>
              <a:ea typeface="微软雅黑" pitchFamily="34" charset="-122"/>
            </a:endParaRPr>
          </a:p>
          <a:p>
            <a:pPr marL="742950" lvl="1" indent="-285750" defTabSz="457200">
              <a:spcBef>
                <a:spcPct val="20000"/>
              </a:spcBef>
              <a:buFont typeface="Arial" charset="0"/>
              <a:buChar char="–"/>
            </a:pPr>
            <a:r>
              <a:rPr lang="zh-CN" altLang="en-US" sz="1600" dirty="0">
                <a:latin typeface="微软雅黑" pitchFamily="34" charset="-122"/>
                <a:ea typeface="微软雅黑" pitchFamily="34" charset="-122"/>
              </a:rPr>
              <a:t>打开企业管理器，在数据库</a:t>
            </a:r>
            <a:r>
              <a:rPr lang="zh-CN" altLang="zh-CN" sz="1600" dirty="0">
                <a:latin typeface="微软雅黑" pitchFamily="34" charset="-122"/>
                <a:ea typeface="微软雅黑" pitchFamily="34" charset="-122"/>
              </a:rPr>
              <a:t>Acctctl</a:t>
            </a:r>
            <a:r>
              <a:rPr lang="zh-CN" altLang="en-US" sz="1600" dirty="0">
                <a:latin typeface="微软雅黑" pitchFamily="34" charset="-122"/>
                <a:ea typeface="微软雅黑" pitchFamily="34" charset="-122"/>
              </a:rPr>
              <a:t>中的表</a:t>
            </a:r>
            <a:r>
              <a:rPr lang="en-US" altLang="zh-CN" sz="1600" dirty="0" err="1">
                <a:latin typeface="微软雅黑" pitchFamily="34" charset="-122"/>
                <a:ea typeface="微软雅黑" pitchFamily="34" charset="-122"/>
              </a:rPr>
              <a:t>t_acctalluser</a:t>
            </a:r>
            <a:r>
              <a:rPr lang="zh-CN" altLang="en-US" sz="1600" dirty="0">
                <a:latin typeface="微软雅黑" pitchFamily="34" charset="-122"/>
                <a:ea typeface="微软雅黑" pitchFamily="34" charset="-122"/>
              </a:rPr>
              <a:t>添加用户信息</a:t>
            </a:r>
          </a:p>
          <a:p>
            <a:pPr marL="742950" lvl="1" indent="-285750" defTabSz="457200">
              <a:spcBef>
                <a:spcPct val="20000"/>
              </a:spcBef>
              <a:buFont typeface="Arial" charset="0"/>
              <a:buChar char="–"/>
            </a:pPr>
            <a:r>
              <a:rPr lang="zh-CN" altLang="zh-CN" sz="1600" dirty="0">
                <a:latin typeface="微软雅黑" pitchFamily="34" charset="-122"/>
                <a:ea typeface="微软雅黑" pitchFamily="34" charset="-122"/>
              </a:rPr>
              <a:t>【FUserName】</a:t>
            </a:r>
            <a:r>
              <a:rPr lang="zh-CN" sz="1600" dirty="0">
                <a:latin typeface="微软雅黑" pitchFamily="34" charset="-122"/>
                <a:ea typeface="微软雅黑" pitchFamily="34" charset="-122"/>
              </a:rPr>
              <a:t>中</a:t>
            </a:r>
            <a:r>
              <a:rPr lang="zh-CN" altLang="en-US" sz="1600" dirty="0">
                <a:latin typeface="微软雅黑" pitchFamily="34" charset="-122"/>
                <a:ea typeface="微软雅黑" pitchFamily="34" charset="-122"/>
              </a:rPr>
              <a:t>录入</a:t>
            </a:r>
            <a:r>
              <a:rPr lang="zh-CN" sz="1600" dirty="0">
                <a:latin typeface="微软雅黑" pitchFamily="34" charset="-122"/>
                <a:ea typeface="微软雅黑" pitchFamily="34" charset="-122"/>
              </a:rPr>
              <a:t>账套</a:t>
            </a:r>
            <a:r>
              <a:rPr lang="zh-CN" altLang="en-US" sz="1600" dirty="0">
                <a:latin typeface="微软雅黑" pitchFamily="34" charset="-122"/>
                <a:ea typeface="微软雅黑" pitchFamily="34" charset="-122"/>
              </a:rPr>
              <a:t>中的</a:t>
            </a:r>
            <a:r>
              <a:rPr lang="zh-CN" sz="1600" dirty="0">
                <a:latin typeface="微软雅黑" pitchFamily="34" charset="-122"/>
                <a:ea typeface="微软雅黑" pitchFamily="34" charset="-122"/>
              </a:rPr>
              <a:t>用户名，</a:t>
            </a:r>
            <a:r>
              <a:rPr lang="zh-CN" altLang="zh-CN" sz="1600" dirty="0">
                <a:latin typeface="微软雅黑" pitchFamily="34" charset="-122"/>
                <a:ea typeface="微软雅黑" pitchFamily="34" charset="-122"/>
              </a:rPr>
              <a:t>【FUserAllCount】</a:t>
            </a:r>
            <a:r>
              <a:rPr lang="zh-CN" sz="1600" dirty="0">
                <a:latin typeface="微软雅黑" pitchFamily="34" charset="-122"/>
                <a:ea typeface="微软雅黑" pitchFamily="34" charset="-122"/>
              </a:rPr>
              <a:t>中</a:t>
            </a:r>
            <a:r>
              <a:rPr lang="zh-CN" altLang="en-US" sz="1600" dirty="0">
                <a:latin typeface="微软雅黑" pitchFamily="34" charset="-122"/>
                <a:ea typeface="微软雅黑" pitchFamily="34" charset="-122"/>
              </a:rPr>
              <a:t>录入</a:t>
            </a:r>
            <a:r>
              <a:rPr lang="zh-CN" sz="1600" dirty="0">
                <a:latin typeface="微软雅黑" pitchFamily="34" charset="-122"/>
                <a:ea typeface="微软雅黑" pitchFamily="34" charset="-122"/>
              </a:rPr>
              <a:t>此用户控制的账套数</a:t>
            </a:r>
            <a:r>
              <a:rPr lang="zh-CN" sz="1600" dirty="0" smtClean="0">
                <a:latin typeface="微软雅黑" pitchFamily="34" charset="-122"/>
                <a:ea typeface="微软雅黑" pitchFamily="34" charset="-122"/>
              </a:rPr>
              <a:t>量</a:t>
            </a:r>
            <a:endParaRPr lang="en-US" sz="1600" dirty="0">
              <a:latin typeface="微软雅黑" pitchFamily="34" charset="-122"/>
              <a:ea typeface="微软雅黑" pitchFamily="34" charset="-122"/>
            </a:endParaRPr>
          </a:p>
          <a:p>
            <a:pPr marL="742950" lvl="1" indent="-285750" defTabSz="457200">
              <a:spcBef>
                <a:spcPct val="20000"/>
              </a:spcBef>
              <a:buFont typeface="Arial" charset="0"/>
              <a:buChar char="–"/>
            </a:pPr>
            <a:endParaRPr lang="en-US" altLang="zh-CN" sz="1600" dirty="0">
              <a:latin typeface="微软雅黑" pitchFamily="34" charset="-122"/>
              <a:ea typeface="微软雅黑" pitchFamily="34" charset="-122"/>
            </a:endParaRPr>
          </a:p>
          <a:p>
            <a:pPr marL="742950" lvl="1" indent="-285750" defTabSz="457200">
              <a:spcBef>
                <a:spcPct val="20000"/>
              </a:spcBef>
              <a:buFont typeface="Arial" charset="0"/>
              <a:buChar char="–"/>
            </a:pPr>
            <a:endParaRPr lang="en-US" altLang="zh-CN" sz="1600" dirty="0">
              <a:latin typeface="微软雅黑" pitchFamily="34" charset="-122"/>
              <a:ea typeface="微软雅黑" pitchFamily="34" charset="-122"/>
            </a:endParaRPr>
          </a:p>
          <a:p>
            <a:pPr marL="342900" indent="-342900" defTabSz="457200">
              <a:spcBef>
                <a:spcPct val="20000"/>
              </a:spcBef>
              <a:buFontTx/>
              <a:buBlip>
                <a:blip r:embed="rId2"/>
              </a:buBlip>
            </a:pPr>
            <a:endParaRPr lang="en-US" dirty="0">
              <a:solidFill>
                <a:srgbClr val="262626"/>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srcRect/>
          <a:stretch>
            <a:fillRect/>
          </a:stretch>
        </p:blipFill>
        <p:spPr bwMode="auto">
          <a:xfrm>
            <a:off x="1979712" y="619124"/>
            <a:ext cx="3895725" cy="4048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标题 2"/>
          <p:cNvSpPr>
            <a:spLocks/>
          </p:cNvSpPr>
          <p:nvPr/>
        </p:nvSpPr>
        <p:spPr bwMode="auto">
          <a:xfrm>
            <a:off x="203200" y="0"/>
            <a:ext cx="7227888" cy="520700"/>
          </a:xfrm>
          <a:prstGeom prst="rect">
            <a:avLst/>
          </a:prstGeom>
          <a:noFill/>
          <a:ln w="9525">
            <a:noFill/>
            <a:miter lim="800000"/>
            <a:headEnd/>
            <a:tailEnd/>
          </a:ln>
        </p:spPr>
        <p:txBody>
          <a:bodyPr anchor="ctr"/>
          <a:lstStyle/>
          <a:p>
            <a:pPr defTabSz="457200"/>
            <a:r>
              <a:rPr lang="zh-CN" altLang="en-US" sz="2400" dirty="0">
                <a:latin typeface="微软雅黑" pitchFamily="34" charset="-122"/>
                <a:ea typeface="微软雅黑" pitchFamily="34" charset="-122"/>
              </a:rPr>
              <a:t>一</a:t>
            </a:r>
            <a:r>
              <a:rPr lang="zh-CN" altLang="en-US" sz="2400" dirty="0" smtClean="0">
                <a:latin typeface="微软雅黑" pitchFamily="34" charset="-122"/>
                <a:ea typeface="微软雅黑" pitchFamily="34" charset="-122"/>
              </a:rPr>
              <a:t>、系统环境</a:t>
            </a:r>
            <a:endParaRPr lang="en-US" altLang="zh-CN" sz="2400" dirty="0">
              <a:latin typeface="微软雅黑" pitchFamily="34" charset="-122"/>
              <a:ea typeface="微软雅黑" pitchFamily="34" charset="-122"/>
            </a:endParaRPr>
          </a:p>
        </p:txBody>
      </p:sp>
      <p:sp>
        <p:nvSpPr>
          <p:cNvPr id="2" name="内容占位符 1"/>
          <p:cNvSpPr>
            <a:spLocks/>
          </p:cNvSpPr>
          <p:nvPr/>
        </p:nvSpPr>
        <p:spPr bwMode="auto">
          <a:xfrm>
            <a:off x="285750" y="714375"/>
            <a:ext cx="8674100" cy="3857625"/>
          </a:xfrm>
          <a:prstGeom prst="rect">
            <a:avLst/>
          </a:prstGeom>
          <a:noFill/>
          <a:ln w="9525">
            <a:noFill/>
            <a:miter lim="800000"/>
            <a:headEnd/>
            <a:tailEnd/>
          </a:ln>
        </p:spPr>
        <p:txBody>
          <a:bodyPr/>
          <a:lstStyle/>
          <a:p>
            <a:pPr marL="342900" indent="-342900" defTabSz="457200">
              <a:spcBef>
                <a:spcPct val="20000"/>
              </a:spcBef>
              <a:buFontTx/>
              <a:buBlip>
                <a:blip r:embed="rId2"/>
              </a:buBlip>
            </a:pPr>
            <a:r>
              <a:rPr lang="zh-CN" altLang="en-US" sz="1800" dirty="0" smtClean="0">
                <a:latin typeface="微软雅黑" pitchFamily="34" charset="-122"/>
                <a:ea typeface="微软雅黑" pitchFamily="34" charset="-122"/>
              </a:rPr>
              <a:t>问题</a:t>
            </a:r>
            <a:r>
              <a:rPr lang="en-US" altLang="zh-CN" sz="1800" dirty="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登录账套管理提示</a:t>
            </a:r>
            <a:r>
              <a:rPr lang="en-US" altLang="en-US"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数据库的身份验证模式应改为混合验证模式</a:t>
            </a:r>
            <a:r>
              <a:rPr lang="en-US" altLang="en-US" sz="1800" dirty="0" smtClean="0">
                <a:latin typeface="微软雅黑" pitchFamily="34" charset="-122"/>
                <a:ea typeface="微软雅黑" pitchFamily="34" charset="-122"/>
              </a:rPr>
              <a:t>”</a:t>
            </a:r>
            <a:endParaRPr lang="en-US" altLang="en-US" sz="1800" dirty="0">
              <a:latin typeface="微软雅黑" pitchFamily="34" charset="-122"/>
              <a:ea typeface="微软雅黑" pitchFamily="34" charset="-122"/>
            </a:endParaRPr>
          </a:p>
          <a:p>
            <a:pPr marL="742950" lvl="1" indent="-285750" defTabSz="457200">
              <a:spcBef>
                <a:spcPct val="20000"/>
              </a:spcBef>
              <a:buFont typeface="Arial" charset="0"/>
              <a:buChar char="–"/>
            </a:pPr>
            <a:r>
              <a:rPr lang="zh-CN" altLang="en-US" sz="1600" dirty="0" smtClean="0">
                <a:latin typeface="微软雅黑" pitchFamily="34" charset="-122"/>
                <a:ea typeface="微软雅黑" pitchFamily="34" charset="-122"/>
              </a:rPr>
              <a:t>检查数据库身份验证模式是否为混合模式</a:t>
            </a:r>
            <a:endParaRPr lang="en-US" altLang="zh-CN" sz="1600" dirty="0" smtClean="0">
              <a:latin typeface="微软雅黑" pitchFamily="34" charset="-122"/>
              <a:ea typeface="微软雅黑" pitchFamily="34" charset="-122"/>
            </a:endParaRPr>
          </a:p>
          <a:p>
            <a:pPr marL="742950" lvl="1" indent="-285750" defTabSz="457200">
              <a:spcBef>
                <a:spcPct val="20000"/>
              </a:spcBef>
              <a:buFont typeface="Arial" charset="0"/>
              <a:buChar char="–"/>
            </a:pPr>
            <a:r>
              <a:rPr lang="zh-CN" altLang="en-US" sz="1600" dirty="0" smtClean="0">
                <a:latin typeface="微软雅黑" pitchFamily="34" charset="-122"/>
                <a:ea typeface="微软雅黑" pitchFamily="34" charset="-122"/>
              </a:rPr>
              <a:t>检查数据库服务</a:t>
            </a:r>
            <a:r>
              <a:rPr lang="en-US" altLang="en-US" sz="1600" dirty="0" smtClean="0">
                <a:latin typeface="微软雅黑" pitchFamily="34" charset="-122"/>
                <a:ea typeface="微软雅黑" pitchFamily="34" charset="-122"/>
              </a:rPr>
              <a:t>MSSQLSERVER</a:t>
            </a:r>
            <a:r>
              <a:rPr lang="zh-CN" altLang="en-US" sz="1600" dirty="0" smtClean="0">
                <a:latin typeface="微软雅黑" pitchFamily="34" charset="-122"/>
                <a:ea typeface="微软雅黑" pitchFamily="34" charset="-122"/>
              </a:rPr>
              <a:t>是否启动</a:t>
            </a:r>
            <a:endParaRPr lang="en-US" altLang="zh-CN" sz="1600" dirty="0" smtClean="0">
              <a:latin typeface="微软雅黑" pitchFamily="34" charset="-122"/>
              <a:ea typeface="微软雅黑" pitchFamily="34" charset="-122"/>
            </a:endParaRPr>
          </a:p>
          <a:p>
            <a:pPr marL="742950" lvl="1" indent="-285750" defTabSz="457200">
              <a:spcBef>
                <a:spcPct val="20000"/>
              </a:spcBef>
              <a:buFont typeface="Arial" charset="0"/>
              <a:buChar char="–"/>
            </a:pPr>
            <a:r>
              <a:rPr lang="zh-CN" altLang="en-US" sz="1600" dirty="0" smtClean="0">
                <a:latin typeface="微软雅黑" pitchFamily="34" charset="-122"/>
                <a:ea typeface="微软雅黑" pitchFamily="34" charset="-122"/>
              </a:rPr>
              <a:t>检查数据库</a:t>
            </a:r>
            <a:r>
              <a:rPr lang="en-US" altLang="en-US" sz="1600" dirty="0" err="1" smtClean="0">
                <a:latin typeface="微软雅黑" pitchFamily="34" charset="-122"/>
                <a:ea typeface="微软雅黑" pitchFamily="34" charset="-122"/>
              </a:rPr>
              <a:t>AcctCtl</a:t>
            </a:r>
            <a:r>
              <a:rPr lang="zh-CN" altLang="en-US" sz="1600" dirty="0" smtClean="0">
                <a:latin typeface="微软雅黑" pitchFamily="34" charset="-122"/>
                <a:ea typeface="微软雅黑" pitchFamily="34" charset="-122"/>
              </a:rPr>
              <a:t>数据库是否置疑，如果置疑，删除</a:t>
            </a:r>
            <a:r>
              <a:rPr lang="en-US" altLang="en-US" sz="1600" dirty="0" err="1" smtClean="0">
                <a:latin typeface="微软雅黑" pitchFamily="34" charset="-122"/>
                <a:ea typeface="微软雅黑" pitchFamily="34" charset="-122"/>
              </a:rPr>
              <a:t>AcctCtl</a:t>
            </a:r>
            <a:r>
              <a:rPr lang="zh-CN" altLang="en-US" sz="1600" dirty="0" smtClean="0">
                <a:latin typeface="微软雅黑" pitchFamily="34" charset="-122"/>
                <a:ea typeface="微软雅黑" pitchFamily="34" charset="-122"/>
              </a:rPr>
              <a:t>数据库，执行</a:t>
            </a:r>
            <a:r>
              <a:rPr lang="en-US" altLang="en-US" sz="1600" dirty="0" smtClean="0">
                <a:latin typeface="微软雅黑" pitchFamily="34" charset="-122"/>
                <a:ea typeface="微软雅黑" pitchFamily="34" charset="-122"/>
              </a:rPr>
              <a:t>InstallDB.exe</a:t>
            </a:r>
            <a:r>
              <a:rPr lang="zh-CN" altLang="en-US" sz="1600" dirty="0" smtClean="0">
                <a:latin typeface="微软雅黑" pitchFamily="34" charset="-122"/>
                <a:ea typeface="微软雅黑" pitchFamily="34" charset="-122"/>
              </a:rPr>
              <a:t>，</a:t>
            </a:r>
            <a:r>
              <a:rPr lang="en-US" altLang="en-US" sz="1600" dirty="0" smtClean="0">
                <a:latin typeface="微软雅黑" pitchFamily="34" charset="-122"/>
                <a:ea typeface="微软雅黑" pitchFamily="34" charset="-122"/>
              </a:rPr>
              <a:t> </a:t>
            </a:r>
            <a:r>
              <a:rPr lang="en-US" altLang="en-US" sz="1600" dirty="0" err="1" smtClean="0">
                <a:latin typeface="微软雅黑" pitchFamily="34" charset="-122"/>
                <a:ea typeface="微软雅黑" pitchFamily="34" charset="-122"/>
              </a:rPr>
              <a:t>AcctCtl</a:t>
            </a:r>
            <a:r>
              <a:rPr lang="zh-CN" altLang="en-US" sz="1600" dirty="0" smtClean="0">
                <a:latin typeface="微软雅黑" pitchFamily="34" charset="-122"/>
                <a:ea typeface="微软雅黑" pitchFamily="34" charset="-122"/>
              </a:rPr>
              <a:t>表</a:t>
            </a:r>
            <a:r>
              <a:rPr lang="en-US" altLang="en-US" sz="1600" dirty="0" err="1" smtClean="0">
                <a:latin typeface="微软雅黑" pitchFamily="34" charset="-122"/>
                <a:ea typeface="微软雅黑" pitchFamily="34" charset="-122"/>
              </a:rPr>
              <a:t>T_AcctAllUser</a:t>
            </a:r>
            <a:r>
              <a:rPr lang="zh-CN" altLang="en-US" sz="1600" dirty="0" smtClean="0">
                <a:latin typeface="微软雅黑" pitchFamily="34" charset="-122"/>
                <a:ea typeface="微软雅黑" pitchFamily="34" charset="-122"/>
              </a:rPr>
              <a:t>中添加用户信息</a:t>
            </a:r>
          </a:p>
          <a:p>
            <a:pPr marL="742950" lvl="1" indent="-285750" defTabSz="457200">
              <a:spcBef>
                <a:spcPct val="20000"/>
              </a:spcBef>
            </a:pPr>
            <a:endParaRPr lang="en-US" altLang="zh-CN" sz="1600" dirty="0">
              <a:latin typeface="微软雅黑" pitchFamily="34" charset="-122"/>
              <a:ea typeface="微软雅黑" pitchFamily="34" charset="-122"/>
            </a:endParaRPr>
          </a:p>
          <a:p>
            <a:pPr lvl="0" defTabSz="457200">
              <a:spcBef>
                <a:spcPct val="20000"/>
              </a:spcBef>
            </a:pPr>
            <a:r>
              <a:rPr lang="zh-CN" altLang="en-US" sz="1600" dirty="0" smtClean="0"/>
              <a:t/>
            </a:r>
            <a:br>
              <a:rPr lang="zh-CN" altLang="en-US" sz="1600" dirty="0" smtClean="0"/>
            </a:br>
            <a:endParaRPr lang="zh-CN" altLang="en-US" sz="1600" dirty="0" smtClean="0">
              <a:solidFill>
                <a:srgbClr val="262626"/>
              </a:solidFill>
              <a:latin typeface="微软雅黑" pitchFamily="34" charset="-122"/>
              <a:ea typeface="微软雅黑" pitchFamily="34" charset="-122"/>
            </a:endParaRPr>
          </a:p>
          <a:p>
            <a:pPr marL="342900" indent="-342900" defTabSz="457200">
              <a:spcBef>
                <a:spcPct val="20000"/>
              </a:spcBef>
              <a:buFontTx/>
              <a:buBlip>
                <a:blip r:embed="rId2"/>
              </a:buBlip>
            </a:pPr>
            <a:endParaRPr lang="en-US" dirty="0">
              <a:solidFill>
                <a:srgbClr val="262626"/>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srcRect/>
          <a:stretch>
            <a:fillRect/>
          </a:stretch>
        </p:blipFill>
        <p:spPr bwMode="auto">
          <a:xfrm>
            <a:off x="1857356" y="1214428"/>
            <a:ext cx="4419600" cy="3143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2428860" y="1071552"/>
            <a:ext cx="3695700" cy="37242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2214546" y="785800"/>
            <a:ext cx="3929090" cy="407196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blinds(horizontal)">
                                      <p:cBhvr>
                                        <p:cTn id="30" dur="500"/>
                                        <p:tgtEl>
                                          <p:spTgt spid="307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3075"/>
                                        </p:tgtEl>
                                      </p:cBhvr>
                                    </p:animEffect>
                                    <p:set>
                                      <p:cBhvr>
                                        <p:cTn id="35" dur="1" fill="hold">
                                          <p:stCondLst>
                                            <p:cond delay="499"/>
                                          </p:stCondLst>
                                        </p:cTn>
                                        <p:tgtEl>
                                          <p:spTgt spid="307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blinds(horizontal)">
                                      <p:cBhvr>
                                        <p:cTn id="40" dur="500"/>
                                        <p:tgtEl>
                                          <p:spTgt spid="307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076"/>
                                        </p:tgtEl>
                                      </p:cBhvr>
                                    </p:animEffect>
                                    <p:set>
                                      <p:cBhvr>
                                        <p:cTn id="45" dur="1" fill="hold">
                                          <p:stCondLst>
                                            <p:cond delay="499"/>
                                          </p:stCondLst>
                                        </p:cTn>
                                        <p:tgtEl>
                                          <p:spTgt spid="3076"/>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3200" y="741363"/>
            <a:ext cx="8674100" cy="3852862"/>
          </a:xfrm>
        </p:spPr>
        <p:txBody>
          <a:bodyPr rtlCol="0"/>
          <a:lstStyle/>
          <a:p>
            <a:pPr eaLnBrk="1" fontAlgn="auto" hangingPunct="1">
              <a:spcAft>
                <a:spcPts val="0"/>
              </a:spcAft>
              <a:defRPr/>
            </a:pPr>
            <a:r>
              <a:rPr lang="zh-CN" altLang="en-US" sz="2800" dirty="0" smtClean="0">
                <a:latin typeface="Franklin Gothic Book" pitchFamily="34" charset="0"/>
                <a:ea typeface="黑体" pitchFamily="2" charset="-122"/>
              </a:rPr>
              <a:t>系统环境</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基础设置</a:t>
            </a:r>
          </a:p>
          <a:p>
            <a:pPr eaLnBrk="1" fontAlgn="auto" hangingPunct="1">
              <a:spcAft>
                <a:spcPts val="0"/>
              </a:spcAft>
              <a:defRPr/>
            </a:pPr>
            <a:r>
              <a:rPr lang="zh-CN" altLang="en-US" sz="2800" dirty="0" smtClean="0">
                <a:latin typeface="Franklin Gothic Book" pitchFamily="34" charset="0"/>
                <a:ea typeface="黑体" pitchFamily="2" charset="-122"/>
              </a:rPr>
              <a:t>业务系统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财务系统</a:t>
            </a:r>
            <a:endParaRPr lang="en-US" altLang="zh-CN" sz="2800" dirty="0" smtClean="0">
              <a:latin typeface="Franklin Gothic Book" pitchFamily="34" charset="0"/>
              <a:ea typeface="黑体" pitchFamily="2" charset="-122"/>
            </a:endParaRPr>
          </a:p>
          <a:p>
            <a:pPr eaLnBrk="1" fontAlgn="auto" hangingPunct="1">
              <a:spcAft>
                <a:spcPts val="0"/>
              </a:spcAft>
              <a:defRPr/>
            </a:pPr>
            <a:r>
              <a:rPr lang="zh-CN" altLang="en-US" sz="2800" dirty="0" smtClean="0">
                <a:latin typeface="Franklin Gothic Book" pitchFamily="34" charset="0"/>
                <a:ea typeface="黑体" pitchFamily="2" charset="-122"/>
              </a:rPr>
              <a:t>其他</a:t>
            </a:r>
          </a:p>
        </p:txBody>
      </p:sp>
      <p:sp>
        <p:nvSpPr>
          <p:cNvPr id="8194" name="标题 2"/>
          <p:cNvSpPr>
            <a:spLocks noGrp="1"/>
          </p:cNvSpPr>
          <p:nvPr>
            <p:ph type="title"/>
          </p:nvPr>
        </p:nvSpPr>
        <p:spPr>
          <a:xfrm>
            <a:off x="203200" y="0"/>
            <a:ext cx="7227888" cy="520700"/>
          </a:xfrm>
        </p:spPr>
        <p:txBody>
          <a:bodyPr/>
          <a:lstStyle/>
          <a:p>
            <a:pPr eaLnBrk="1" hangingPunct="1"/>
            <a:r>
              <a:rPr lang="zh-CN" altLang="en-US" smtClean="0">
                <a:latin typeface="微软雅黑" pitchFamily="34" charset="-122"/>
                <a:ea typeface="微软雅黑" pitchFamily="34" charset="-122"/>
              </a:rPr>
              <a:t>目  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50" y="714375"/>
            <a:ext cx="8674100" cy="3857625"/>
          </a:xfrm>
        </p:spPr>
        <p:txBody>
          <a:bodyPr/>
          <a:lstStyle/>
          <a:p>
            <a:pPr eaLnBrk="1" hangingPunct="1">
              <a:buSzTx/>
            </a:pPr>
            <a:r>
              <a:rPr lang="zh-CN" altLang="en-US" sz="1800" dirty="0" smtClean="0">
                <a:solidFill>
                  <a:srgbClr val="262626"/>
                </a:solidFill>
                <a:latin typeface="微软雅黑" pitchFamily="34" charset="-122"/>
                <a:ea typeface="微软雅黑" pitchFamily="34" charset="-122"/>
              </a:rPr>
              <a:t>问题</a:t>
            </a:r>
            <a:r>
              <a:rPr lang="en-US" altLang="zh-CN" sz="1800" dirty="0" smtClean="0">
                <a:solidFill>
                  <a:srgbClr val="262626"/>
                </a:solidFill>
                <a:latin typeface="微软雅黑" pitchFamily="34" charset="-122"/>
                <a:ea typeface="微软雅黑" pitchFamily="34" charset="-122"/>
              </a:rPr>
              <a:t>1</a:t>
            </a:r>
            <a:r>
              <a:rPr lang="zh-CN" altLang="en-US" sz="1800" dirty="0" smtClean="0">
                <a:solidFill>
                  <a:srgbClr val="262626"/>
                </a:solidFill>
                <a:latin typeface="微软雅黑" pitchFamily="34" charset="-122"/>
                <a:ea typeface="微软雅黑" pitchFamily="34" charset="-122"/>
              </a:rPr>
              <a:t>：</a:t>
            </a:r>
            <a:r>
              <a:rPr lang="zh-CN" altLang="en-US" sz="1800" dirty="0" smtClean="0">
                <a:solidFill>
                  <a:schemeClr val="tx1"/>
                </a:solidFill>
                <a:latin typeface="微软雅黑" pitchFamily="34" charset="-122"/>
                <a:ea typeface="微软雅黑" pitchFamily="34" charset="-122"/>
              </a:rPr>
              <a:t>删除会计科目提示“已有业务发生或已被使用，不能删除或编辑”</a:t>
            </a:r>
            <a:endParaRPr lang="en-US" altLang="zh-CN" sz="1800" dirty="0" smtClean="0">
              <a:solidFill>
                <a:schemeClr val="tx1"/>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如果使用记录较少，且未结束初始化。删除使用记录，包括凭证、期初余额、引用</a:t>
            </a:r>
            <a:endParaRPr lang="en-US" altLang="zh-CN" sz="1600" dirty="0" smtClean="0">
              <a:solidFill>
                <a:srgbClr val="262626"/>
              </a:solidFill>
              <a:latin typeface="微软雅黑" pitchFamily="34" charset="-122"/>
              <a:ea typeface="微软雅黑" pitchFamily="34" charset="-122"/>
            </a:endParaRPr>
          </a:p>
          <a:p>
            <a:pPr lvl="1" eaLnBrk="1" hangingPunct="1">
              <a:buFont typeface="Arial" charset="0"/>
              <a:buNone/>
            </a:pPr>
            <a:r>
              <a:rPr lang="zh-CN" altLang="en-US" sz="1600" dirty="0" smtClean="0">
                <a:solidFill>
                  <a:srgbClr val="262626"/>
                </a:solidFill>
                <a:latin typeface="微软雅黑" pitchFamily="34" charset="-122"/>
                <a:ea typeface="微软雅黑" pitchFamily="34" charset="-122"/>
              </a:rPr>
              <a:t>    记录，打开科目初始数据界面，点击</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平衡</a:t>
            </a:r>
            <a:r>
              <a:rPr lang="en-US" altLang="zh-CN" sz="1600" dirty="0" smtClean="0">
                <a:solidFill>
                  <a:srgbClr val="262626"/>
                </a:solidFill>
                <a:latin typeface="微软雅黑" pitchFamily="34" charset="-122"/>
                <a:ea typeface="微软雅黑" pitchFamily="34" charset="-122"/>
              </a:rPr>
              <a:t>】</a:t>
            </a:r>
            <a:r>
              <a:rPr lang="zh-CN" altLang="en-US" sz="1600" dirty="0" smtClean="0">
                <a:solidFill>
                  <a:srgbClr val="262626"/>
                </a:solidFill>
                <a:latin typeface="微软雅黑" pitchFamily="34" charset="-122"/>
                <a:ea typeface="微软雅黑" pitchFamily="34" charset="-122"/>
              </a:rPr>
              <a:t>，然后再删除会计科目；</a:t>
            </a:r>
            <a:endParaRPr lang="en-US" altLang="zh-CN"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科目涉及的引用记录包括：物料对应科目、部门对应核算科目、收支类别、结算方式</a:t>
            </a:r>
            <a:endParaRPr lang="en-US" altLang="zh-CN" sz="16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如果使用记录较多，已结束财务初始化，新增科目替代，结转原科目余额，禁用原科目。</a:t>
            </a:r>
            <a:endParaRPr lang="en-US" altLang="zh-CN" sz="1600" dirty="0" smtClean="0">
              <a:solidFill>
                <a:srgbClr val="262626"/>
              </a:solidFill>
              <a:latin typeface="微软雅黑" pitchFamily="34" charset="-122"/>
              <a:ea typeface="微软雅黑" pitchFamily="34" charset="-122"/>
            </a:endParaRPr>
          </a:p>
          <a:p>
            <a:pPr eaLnBrk="1" hangingPunct="1">
              <a:buSzTx/>
            </a:pPr>
            <a:endParaRPr lang="en-US" altLang="zh-CN" sz="1800" dirty="0" smtClean="0">
              <a:solidFill>
                <a:srgbClr val="262626"/>
              </a:solidFill>
              <a:latin typeface="微软雅黑" pitchFamily="34" charset="-122"/>
              <a:ea typeface="微软雅黑" pitchFamily="34" charset="-122"/>
            </a:endParaRPr>
          </a:p>
          <a:p>
            <a:pPr eaLnBrk="1" hangingPunct="1">
              <a:buSzTx/>
            </a:pPr>
            <a:endParaRPr lang="en-US" altLang="zh-CN" sz="1800" dirty="0" smtClean="0">
              <a:solidFill>
                <a:srgbClr val="262626"/>
              </a:solidFill>
              <a:latin typeface="微软雅黑" pitchFamily="34" charset="-122"/>
              <a:ea typeface="微软雅黑" pitchFamily="34" charset="-122"/>
            </a:endParaRPr>
          </a:p>
          <a:p>
            <a:pPr eaLnBrk="1" hangingPunct="1">
              <a:buSzTx/>
            </a:pPr>
            <a:r>
              <a:rPr lang="zh-CN" altLang="en-US" sz="1800" dirty="0" smtClean="0">
                <a:solidFill>
                  <a:srgbClr val="262626"/>
                </a:solidFill>
                <a:latin typeface="微软雅黑" pitchFamily="34" charset="-122"/>
                <a:ea typeface="微软雅黑" pitchFamily="34" charset="-122"/>
              </a:rPr>
              <a:t>问题</a:t>
            </a:r>
            <a:r>
              <a:rPr lang="en-US" altLang="zh-CN" sz="1800" dirty="0" smtClean="0">
                <a:solidFill>
                  <a:srgbClr val="262626"/>
                </a:solidFill>
                <a:latin typeface="微软雅黑" pitchFamily="34" charset="-122"/>
                <a:ea typeface="微软雅黑" pitchFamily="34" charset="-122"/>
              </a:rPr>
              <a:t>2</a:t>
            </a:r>
            <a:r>
              <a:rPr lang="zh-CN" altLang="en-US" sz="1800" dirty="0" smtClean="0">
                <a:solidFill>
                  <a:srgbClr val="262626"/>
                </a:solidFill>
                <a:latin typeface="微软雅黑" pitchFamily="34" charset="-122"/>
                <a:ea typeface="微软雅黑" pitchFamily="34" charset="-122"/>
              </a:rPr>
              <a:t>：会计科目已被使用，是否可以修改外币核算？</a:t>
            </a:r>
            <a:endParaRPr lang="en-US" altLang="zh-CN" sz="1800" dirty="0" smtClean="0">
              <a:solidFill>
                <a:srgbClr val="262626"/>
              </a:solidFill>
              <a:latin typeface="微软雅黑" pitchFamily="34" charset="-122"/>
              <a:ea typeface="微软雅黑" pitchFamily="34" charset="-122"/>
            </a:endParaRPr>
          </a:p>
          <a:p>
            <a:pPr lvl="1" eaLnBrk="1" hangingPunct="1"/>
            <a:r>
              <a:rPr lang="zh-CN" altLang="en-US" sz="1600" dirty="0" smtClean="0">
                <a:solidFill>
                  <a:srgbClr val="262626"/>
                </a:solidFill>
                <a:latin typeface="微软雅黑" pitchFamily="34" charset="-122"/>
                <a:ea typeface="微软雅黑" pitchFamily="34" charset="-122"/>
              </a:rPr>
              <a:t>已使用的会计科目只能修改为核算所有币别，不能核算单一币别</a:t>
            </a:r>
            <a:endParaRPr lang="en-US" altLang="zh-CN" sz="1600" dirty="0" smtClean="0">
              <a:solidFill>
                <a:srgbClr val="262626"/>
              </a:solidFill>
              <a:latin typeface="微软雅黑" pitchFamily="34" charset="-122"/>
              <a:ea typeface="微软雅黑" pitchFamily="34" charset="-122"/>
            </a:endParaRPr>
          </a:p>
          <a:p>
            <a:pPr eaLnBrk="1" hangingPunct="1">
              <a:buSzTx/>
              <a:buFontTx/>
              <a:buNone/>
            </a:pPr>
            <a:endParaRPr lang="en-US" altLang="zh-CN" dirty="0" smtClean="0">
              <a:solidFill>
                <a:srgbClr val="262626"/>
              </a:solidFill>
              <a:latin typeface="微软雅黑" pitchFamily="34" charset="-122"/>
              <a:ea typeface="微软雅黑" pitchFamily="34" charset="-122"/>
            </a:endParaRPr>
          </a:p>
        </p:txBody>
      </p:sp>
      <p:sp>
        <p:nvSpPr>
          <p:cNvPr id="9218" name="标题 2"/>
          <p:cNvSpPr>
            <a:spLocks noGrp="1"/>
          </p:cNvSpPr>
          <p:nvPr>
            <p:ph type="title"/>
          </p:nvPr>
        </p:nvSpPr>
        <p:spPr>
          <a:xfrm>
            <a:off x="203200" y="0"/>
            <a:ext cx="7227888" cy="520700"/>
          </a:xfrm>
        </p:spPr>
        <p:txBody>
          <a:bodyPr/>
          <a:lstStyle/>
          <a:p>
            <a:pPr eaLnBrk="1" hangingPunct="1"/>
            <a:r>
              <a:rPr lang="zh-CN" altLang="en-US" dirty="0" smtClean="0">
                <a:latin typeface="微软雅黑" pitchFamily="34" charset="-122"/>
                <a:ea typeface="微软雅黑" pitchFamily="34" charset="-122"/>
              </a:rPr>
              <a:t>二、基础设置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科目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34204</TotalTime>
  <Words>4533</Words>
  <Application>Microsoft Office PowerPoint</Application>
  <PresentationFormat>全屏显示(16:9)</PresentationFormat>
  <Paragraphs>532</Paragraphs>
  <Slides>51</Slides>
  <Notes>38</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金蝶KIS专业版常见问题</vt:lpstr>
      <vt:lpstr>目  录</vt:lpstr>
      <vt:lpstr>PowerPoint 演示文稿</vt:lpstr>
      <vt:lpstr>PowerPoint 演示文稿</vt:lpstr>
      <vt:lpstr>PowerPoint 演示文稿</vt:lpstr>
      <vt:lpstr>PowerPoint 演示文稿</vt:lpstr>
      <vt:lpstr>PowerPoint 演示文稿</vt:lpstr>
      <vt:lpstr>目  录</vt:lpstr>
      <vt:lpstr>二、基础设置-科目</vt:lpstr>
      <vt:lpstr>二、基础设置-科目</vt:lpstr>
      <vt:lpstr>二、基础设置-物料</vt:lpstr>
      <vt:lpstr>二、基础设置-物料</vt:lpstr>
      <vt:lpstr>二、基础设置-BOM单</vt:lpstr>
      <vt:lpstr>二、基础设置-BOM单</vt:lpstr>
      <vt:lpstr>二、基础设置-价格资料</vt:lpstr>
      <vt:lpstr>二、基础设置-初始化</vt:lpstr>
      <vt:lpstr>二、基础设置-初始化</vt:lpstr>
      <vt:lpstr>二、基础设置-其他</vt:lpstr>
      <vt:lpstr>二、基础设置-其他</vt:lpstr>
      <vt:lpstr>目  录</vt:lpstr>
      <vt:lpstr>三、业务系统-采购管理</vt:lpstr>
      <vt:lpstr>三、业务系统-采购管理</vt:lpstr>
      <vt:lpstr>三、业务系统-销售管理</vt:lpstr>
      <vt:lpstr>三、业务系统-销售管理</vt:lpstr>
      <vt:lpstr>三、业务系统-应收应付</vt:lpstr>
      <vt:lpstr>三、业务系统-应收应付</vt:lpstr>
      <vt:lpstr>三、业务系统-生产及委外</vt:lpstr>
      <vt:lpstr>三、业务系统-生产及委外</vt:lpstr>
      <vt:lpstr>三、业务系统-生产及委外</vt:lpstr>
      <vt:lpstr>三、业务系统-仓存管理</vt:lpstr>
      <vt:lpstr>三、业务系统-存货核算</vt:lpstr>
      <vt:lpstr>三、业务系统-存货核算</vt:lpstr>
      <vt:lpstr>目  录</vt:lpstr>
      <vt:lpstr>四、财务系统-固定资产</vt:lpstr>
      <vt:lpstr>四、财务系统-固定资产</vt:lpstr>
      <vt:lpstr>四、财务系统-固定资产</vt:lpstr>
      <vt:lpstr>四、财务系统-工资管理</vt:lpstr>
      <vt:lpstr>四、财务系统-工资管理</vt:lpstr>
      <vt:lpstr>四、财务系统-出纳管理</vt:lpstr>
      <vt:lpstr>四、财务系统-账务处理</vt:lpstr>
      <vt:lpstr>PowerPoint 演示文稿</vt:lpstr>
      <vt:lpstr>四、财务系统-账务处理</vt:lpstr>
      <vt:lpstr>四、财务系统-账务处理</vt:lpstr>
      <vt:lpstr>四、财务系统-账务处理</vt:lpstr>
      <vt:lpstr>四、财务系统-账务处理</vt:lpstr>
      <vt:lpstr>四、财务系统-报表与分析</vt:lpstr>
      <vt:lpstr>四、财务系统-报表与分析</vt:lpstr>
      <vt:lpstr>四、财务系统-报表与分析</vt:lpstr>
      <vt:lpstr>目  录</vt:lpstr>
      <vt:lpstr>五、其他-账套管理</vt:lpstr>
      <vt:lpstr>PowerPoint 演示文稿</vt:lpstr>
    </vt:vector>
  </TitlesOfParts>
  <Company>市场部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金蝶国际软件集团介绍</dc:title>
  <dc:creator>kingdee</dc:creator>
  <cp:lastModifiedBy>张一君</cp:lastModifiedBy>
  <cp:revision>1713</cp:revision>
  <dcterms:created xsi:type="dcterms:W3CDTF">2005-02-25T05:47:44Z</dcterms:created>
  <dcterms:modified xsi:type="dcterms:W3CDTF">2017-05-13T05:24:20Z</dcterms:modified>
</cp:coreProperties>
</file>