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6" r:id="rId2"/>
    <p:sldMasterId id="2147483668" r:id="rId3"/>
  </p:sldMasterIdLst>
  <p:notesMasterIdLst>
    <p:notesMasterId r:id="rId50"/>
  </p:notesMasterIdLst>
  <p:handoutMasterIdLst>
    <p:handoutMasterId r:id="rId51"/>
  </p:handoutMasterIdLst>
  <p:sldIdLst>
    <p:sldId id="423" r:id="rId4"/>
    <p:sldId id="362" r:id="rId5"/>
    <p:sldId id="439" r:id="rId6"/>
    <p:sldId id="438" r:id="rId7"/>
    <p:sldId id="441" r:id="rId8"/>
    <p:sldId id="431" r:id="rId9"/>
    <p:sldId id="436" r:id="rId10"/>
    <p:sldId id="440" r:id="rId11"/>
    <p:sldId id="442" r:id="rId12"/>
    <p:sldId id="444" r:id="rId13"/>
    <p:sldId id="445" r:id="rId14"/>
    <p:sldId id="448" r:id="rId15"/>
    <p:sldId id="434" r:id="rId16"/>
    <p:sldId id="447" r:id="rId17"/>
    <p:sldId id="453" r:id="rId18"/>
    <p:sldId id="432" r:id="rId19"/>
    <p:sldId id="419" r:id="rId20"/>
    <p:sldId id="450" r:id="rId21"/>
    <p:sldId id="455" r:id="rId22"/>
    <p:sldId id="456" r:id="rId23"/>
    <p:sldId id="443" r:id="rId24"/>
    <p:sldId id="402" r:id="rId25"/>
    <p:sldId id="421" r:id="rId26"/>
    <p:sldId id="426" r:id="rId27"/>
    <p:sldId id="415" r:id="rId28"/>
    <p:sldId id="452" r:id="rId29"/>
    <p:sldId id="451"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54" r:id="rId48"/>
    <p:sldId id="424" r:id="rId49"/>
  </p:sldIdLst>
  <p:sldSz cx="9144000" cy="5143500" type="screen16x9"/>
  <p:notesSz cx="6858000" cy="9144000"/>
  <p:defaultTextStyle>
    <a:defPPr>
      <a:defRPr lang="zh-CN"/>
    </a:defPPr>
    <a:lvl1pPr algn="l" rtl="0" fontAlgn="base">
      <a:spcBef>
        <a:spcPct val="0"/>
      </a:spcBef>
      <a:spcAft>
        <a:spcPct val="0"/>
      </a:spcAft>
      <a:defRPr kumimoji="1" sz="2000" kern="1200">
        <a:solidFill>
          <a:schemeClr val="tx1"/>
        </a:solidFill>
        <a:latin typeface="宋体" panose="02010600030101010101" pitchFamily="2" charset="-122"/>
        <a:ea typeface="宋体" panose="02010600030101010101" pitchFamily="2" charset="-122"/>
        <a:cs typeface="+mn-cs"/>
      </a:defRPr>
    </a:lvl1pPr>
    <a:lvl2pPr marL="457200" algn="l" rtl="0" fontAlgn="base">
      <a:spcBef>
        <a:spcPct val="0"/>
      </a:spcBef>
      <a:spcAft>
        <a:spcPct val="0"/>
      </a:spcAft>
      <a:defRPr kumimoji="1" sz="2000" kern="1200">
        <a:solidFill>
          <a:schemeClr val="tx1"/>
        </a:solidFill>
        <a:latin typeface="宋体" panose="02010600030101010101" pitchFamily="2" charset="-122"/>
        <a:ea typeface="宋体" panose="02010600030101010101" pitchFamily="2" charset="-122"/>
        <a:cs typeface="+mn-cs"/>
      </a:defRPr>
    </a:lvl2pPr>
    <a:lvl3pPr marL="914400" algn="l" rtl="0" fontAlgn="base">
      <a:spcBef>
        <a:spcPct val="0"/>
      </a:spcBef>
      <a:spcAft>
        <a:spcPct val="0"/>
      </a:spcAft>
      <a:defRPr kumimoji="1" sz="2000" kern="1200">
        <a:solidFill>
          <a:schemeClr val="tx1"/>
        </a:solidFill>
        <a:latin typeface="宋体" panose="02010600030101010101" pitchFamily="2" charset="-122"/>
        <a:ea typeface="宋体" panose="02010600030101010101" pitchFamily="2" charset="-122"/>
        <a:cs typeface="+mn-cs"/>
      </a:defRPr>
    </a:lvl3pPr>
    <a:lvl4pPr marL="1371600" algn="l" rtl="0" fontAlgn="base">
      <a:spcBef>
        <a:spcPct val="0"/>
      </a:spcBef>
      <a:spcAft>
        <a:spcPct val="0"/>
      </a:spcAft>
      <a:defRPr kumimoji="1" sz="2000" kern="1200">
        <a:solidFill>
          <a:schemeClr val="tx1"/>
        </a:solidFill>
        <a:latin typeface="宋体" panose="02010600030101010101" pitchFamily="2" charset="-122"/>
        <a:ea typeface="宋体" panose="02010600030101010101" pitchFamily="2" charset="-122"/>
        <a:cs typeface="+mn-cs"/>
      </a:defRPr>
    </a:lvl4pPr>
    <a:lvl5pPr marL="1828800" algn="l" rtl="0" fontAlgn="base">
      <a:spcBef>
        <a:spcPct val="0"/>
      </a:spcBef>
      <a:spcAft>
        <a:spcPct val="0"/>
      </a:spcAft>
      <a:defRPr kumimoji="1" sz="20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kumimoji="1" sz="2000" kern="1200">
        <a:solidFill>
          <a:schemeClr val="tx1"/>
        </a:solidFill>
        <a:latin typeface="宋体" panose="02010600030101010101" pitchFamily="2" charset="-122"/>
        <a:ea typeface="宋体" panose="02010600030101010101" pitchFamily="2" charset="-122"/>
        <a:cs typeface="+mn-cs"/>
      </a:defRPr>
    </a:lvl6pPr>
    <a:lvl7pPr marL="2743200" algn="l" defTabSz="914400" rtl="0" eaLnBrk="1" latinLnBrk="0" hangingPunct="1">
      <a:defRPr kumimoji="1" sz="2000" kern="1200">
        <a:solidFill>
          <a:schemeClr val="tx1"/>
        </a:solidFill>
        <a:latin typeface="宋体" panose="02010600030101010101" pitchFamily="2" charset="-122"/>
        <a:ea typeface="宋体" panose="02010600030101010101" pitchFamily="2" charset="-122"/>
        <a:cs typeface="+mn-cs"/>
      </a:defRPr>
    </a:lvl7pPr>
    <a:lvl8pPr marL="3200400" algn="l" defTabSz="914400" rtl="0" eaLnBrk="1" latinLnBrk="0" hangingPunct="1">
      <a:defRPr kumimoji="1" sz="2000" kern="1200">
        <a:solidFill>
          <a:schemeClr val="tx1"/>
        </a:solidFill>
        <a:latin typeface="宋体" panose="02010600030101010101" pitchFamily="2" charset="-122"/>
        <a:ea typeface="宋体" panose="02010600030101010101" pitchFamily="2" charset="-122"/>
        <a:cs typeface="+mn-cs"/>
      </a:defRPr>
    </a:lvl8pPr>
    <a:lvl9pPr marL="3657600" algn="l" defTabSz="914400" rtl="0" eaLnBrk="1" latinLnBrk="0" hangingPunct="1">
      <a:defRPr kumimoji="1" sz="2000" kern="1200">
        <a:solidFill>
          <a:schemeClr val="tx1"/>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E67"/>
    <a:srgbClr val="00478A"/>
    <a:srgbClr val="F98301"/>
    <a:srgbClr val="41D8FF"/>
    <a:srgbClr val="FF9900"/>
    <a:srgbClr val="C47500"/>
    <a:srgbClr val="12A9D9"/>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1" autoAdjust="0"/>
    <p:restoredTop sz="86554" autoAdjust="0"/>
  </p:normalViewPr>
  <p:slideViewPr>
    <p:cSldViewPr>
      <p:cViewPr varScale="1">
        <p:scale>
          <a:sx n="78" d="100"/>
          <a:sy n="78" d="100"/>
        </p:scale>
        <p:origin x="-928" y="-64"/>
      </p:cViewPr>
      <p:guideLst>
        <p:guide orient="horz" pos="1620"/>
        <p:guide pos="2880"/>
      </p:guideLst>
    </p:cSldViewPr>
  </p:slideViewPr>
  <p:outlineViewPr>
    <p:cViewPr>
      <p:scale>
        <a:sx n="33" d="100"/>
        <a:sy n="33" d="100"/>
      </p:scale>
      <p:origin x="0" y="67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661"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buClrTx/>
              <a:buSzTx/>
              <a:buFontTx/>
              <a:buNone/>
              <a:defRPr kumimoji="0" sz="1200">
                <a:effectLst/>
                <a:latin typeface="Arial" panose="020B0604020202020204" pitchFamily="34" charset="0"/>
                <a:ea typeface="宋体" panose="02010600030101010101" pitchFamily="2" charset="-122"/>
              </a:defRPr>
            </a:lvl1pPr>
          </a:lstStyle>
          <a:p>
            <a:pPr>
              <a:defRPr/>
            </a:pPr>
            <a:endParaRPr lang="en-US" altLang="zh-CN"/>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SzTx/>
              <a:buFontTx/>
              <a:buNone/>
              <a:defRPr kumimoji="0" sz="1200">
                <a:effectLst/>
                <a:latin typeface="Arial" panose="020B0604020202020204" pitchFamily="34" charset="0"/>
                <a:ea typeface="宋体" panose="02010600030101010101" pitchFamily="2" charset="-122"/>
              </a:defRPr>
            </a:lvl1pPr>
          </a:lstStyle>
          <a:p>
            <a:pPr>
              <a:defRPr/>
            </a:pPr>
            <a:endParaRPr lang="en-US" altLang="zh-CN"/>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SzTx/>
              <a:buFontTx/>
              <a:buNone/>
              <a:defRPr kumimoji="0" sz="1200">
                <a:effectLst/>
                <a:latin typeface="Arial" panose="020B0604020202020204" pitchFamily="34" charset="0"/>
                <a:ea typeface="宋体" panose="02010600030101010101" pitchFamily="2" charset="-122"/>
              </a:defRPr>
            </a:lvl1pPr>
          </a:lstStyle>
          <a:p>
            <a:pPr>
              <a:defRPr/>
            </a:pPr>
            <a:endParaRPr lang="en-US" altLang="zh-CN"/>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kumimoji="0" sz="1200" smtClean="0">
                <a:latin typeface="Arial" panose="020B0604020202020204" pitchFamily="34" charset="0"/>
              </a:defRPr>
            </a:lvl1pPr>
          </a:lstStyle>
          <a:p>
            <a:pPr>
              <a:defRPr/>
            </a:pPr>
            <a:fld id="{F546EC33-7946-4AE1-BCC7-049363143445}" type="slidenum">
              <a:rPr lang="en-US" altLang="zh-CN"/>
              <a:t>‹#›</a:t>
            </a:fld>
            <a:endParaRPr lang="en-US" altLang="zh-CN"/>
          </a:p>
        </p:txBody>
      </p:sp>
    </p:spTree>
    <p:extLst>
      <p:ext uri="{BB962C8B-B14F-4D97-AF65-F5344CB8AC3E}">
        <p14:creationId xmlns:p14="http://schemas.microsoft.com/office/powerpoint/2010/main" val="5106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buClrTx/>
              <a:buSzTx/>
              <a:buFontTx/>
              <a:buNone/>
              <a:defRPr kumimoji="0" sz="1200">
                <a:effectLst/>
                <a:latin typeface="Arial" panose="020B0604020202020204" pitchFamily="34" charset="0"/>
                <a:ea typeface="宋体" panose="02010600030101010101" pitchFamily="2" charset="-122"/>
              </a:defRPr>
            </a:lvl1pPr>
          </a:lstStyle>
          <a:p>
            <a:pPr>
              <a:defRPr/>
            </a:pPr>
            <a:endParaRPr lang="en-US" altLang="zh-CN"/>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SzTx/>
              <a:buFontTx/>
              <a:buNone/>
              <a:defRPr kumimoji="0" sz="1200">
                <a:effectLst/>
                <a:latin typeface="Arial" panose="020B0604020202020204" pitchFamily="34" charset="0"/>
                <a:ea typeface="宋体" panose="02010600030101010101" pitchFamily="2" charset="-122"/>
              </a:defRPr>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SzTx/>
              <a:buFontTx/>
              <a:buNone/>
              <a:defRPr kumimoji="0" sz="1200">
                <a:effectLst/>
                <a:latin typeface="Arial" panose="020B0604020202020204" pitchFamily="34" charset="0"/>
                <a:ea typeface="宋体" panose="02010600030101010101" pitchFamily="2" charset="-122"/>
              </a:defRPr>
            </a:lvl1pPr>
          </a:lstStyle>
          <a:p>
            <a:pPr>
              <a:defRPr/>
            </a:pPr>
            <a:endParaRPr lang="en-US" altLang="zh-CN"/>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kumimoji="0" sz="1200" smtClean="0">
                <a:latin typeface="Arial" panose="020B0604020202020204" pitchFamily="34" charset="0"/>
              </a:defRPr>
            </a:lvl1pPr>
          </a:lstStyle>
          <a:p>
            <a:pPr>
              <a:defRPr/>
            </a:pPr>
            <a:fld id="{8BA7A0D6-8BAA-4244-AB7C-1FD0CF96A9F7}" type="slidenum">
              <a:rPr lang="en-US" altLang="zh-CN"/>
              <a:t>‹#›</a:t>
            </a:fld>
            <a:endParaRPr lang="en-US" altLang="zh-CN"/>
          </a:p>
        </p:txBody>
      </p:sp>
    </p:spTree>
    <p:extLst>
      <p:ext uri="{BB962C8B-B14F-4D97-AF65-F5344CB8AC3E}">
        <p14:creationId xmlns:p14="http://schemas.microsoft.com/office/powerpoint/2010/main" val="2126260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47C3CA4-1A3F-43E3-944D-8257F97CD276}" type="slidenum">
              <a:rPr lang="en-US" altLang="zh-CN" smtClean="0">
                <a:solidFill>
                  <a:prstClr val="black"/>
                </a:solidFill>
              </a:rPr>
              <a:t>1</a:t>
            </a:fld>
            <a:endParaRPr lang="en-US" altLang="zh-CN"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33</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34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35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36</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39</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45</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kumimoji="0" lang="zh-CN" altLang="en-US" sz="1200" dirty="0" smtClean="0">
                <a:latin typeface="微软雅黑" panose="020B0503020204020204" pitchFamily="34" charset="-122"/>
                <a:ea typeface="微软雅黑" panose="020B0503020204020204" pitchFamily="34" charset="-122"/>
              </a:rPr>
              <a:t>会计要素是，</a:t>
            </a:r>
            <a:r>
              <a:rPr lang="zh-CN" altLang="en-US" sz="1200" dirty="0" smtClean="0">
                <a:latin typeface="微软雅黑" panose="020B0503020204020204" pitchFamily="34" charset="-122"/>
                <a:ea typeface="微软雅黑" panose="020B0503020204020204" pitchFamily="34" charset="-122"/>
              </a:rPr>
              <a:t>会计要素是对会计对象所作的基本分类，是会计核算对象的具体化，是用于反映会计主体财务状况和经营成果的基本单位。</a:t>
            </a:r>
            <a:endParaRPr lang="en-US" altLang="zh-CN"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11</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12</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14</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15</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21</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BA7A0D6-8BAA-4244-AB7C-1FD0CF96A9F7}" type="slidenum">
              <a:rPr lang="en-US" altLang="zh-CN" smtClean="0"/>
              <a:t>24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spTree>
      <p:nvGrpSpPr>
        <p:cNvPr id="1" name=""/>
        <p:cNvGrpSpPr/>
        <p:nvPr/>
      </p:nvGrpSpPr>
      <p:grpSpPr>
        <a:xfrm>
          <a:off x="0" y="0"/>
          <a:ext cx="0" cy="0"/>
          <a:chOff x="0" y="0"/>
          <a:chExt cx="0" cy="0"/>
        </a:xfrm>
      </p:grpSpPr>
      <p:pic>
        <p:nvPicPr>
          <p:cNvPr id="4" name="Picture 2" descr="C:\Users\Administrator\Desktop\ppt背景-01.jpg"/>
          <p:cNvPicPr>
            <a:picLocks noChangeAspect="1" noChangeArrowheads="1"/>
          </p:cNvPicPr>
          <p:nvPr userDrawn="1"/>
        </p:nvPicPr>
        <p:blipFill>
          <a:blip r:embed="rId2" cstate="screen"/>
          <a:srcRect/>
          <a:stretch>
            <a:fillRect/>
          </a:stretch>
        </p:blipFill>
        <p:spPr bwMode="auto">
          <a:xfrm>
            <a:off x="0" y="-20638"/>
            <a:ext cx="9144000" cy="517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7"/>
          <p:cNvSpPr/>
          <p:nvPr userDrawn="1"/>
        </p:nvSpPr>
        <p:spPr bwMode="auto">
          <a:xfrm>
            <a:off x="473075" y="4767263"/>
            <a:ext cx="2874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kumimoji="0" lang="zh-CN" altLang="en-US" sz="700" dirty="0">
                <a:solidFill>
                  <a:srgbClr val="7F7F7F"/>
                </a:solidFill>
                <a:latin typeface="微软雅黑" panose="020B0503020204020204" pitchFamily="34" charset="-122"/>
                <a:ea typeface="微软雅黑" panose="020B0503020204020204" pitchFamily="34" charset="-122"/>
                <a:sym typeface="Microsoft YaHei Bold" charset="-122"/>
              </a:rPr>
              <a:t>版权所有</a:t>
            </a:r>
            <a:r>
              <a:rPr kumimoji="0" lang="en-US" altLang="zh-CN" sz="700" dirty="0">
                <a:solidFill>
                  <a:srgbClr val="7F7F7F"/>
                </a:solidFill>
                <a:latin typeface="微软雅黑" panose="020B0503020204020204" pitchFamily="34" charset="-122"/>
                <a:ea typeface="微软雅黑" panose="020B0503020204020204" pitchFamily="34" charset="-122"/>
                <a:sym typeface="Helvetica Neue" pitchFamily="2" charset="0"/>
              </a:rPr>
              <a:t>©1993-</a:t>
            </a:r>
            <a:r>
              <a:rPr kumimoji="0" lang="en-US" altLang="zh-CN" sz="700" dirty="0" smtClean="0">
                <a:solidFill>
                  <a:srgbClr val="7F7F7F"/>
                </a:solidFill>
                <a:latin typeface="微软雅黑" panose="020B0503020204020204" pitchFamily="34" charset="-122"/>
                <a:ea typeface="微软雅黑" panose="020B0503020204020204" pitchFamily="34" charset="-122"/>
                <a:sym typeface="Helvetica Neue" pitchFamily="2" charset="0"/>
              </a:rPr>
              <a:t>2016</a:t>
            </a:r>
            <a:r>
              <a:rPr kumimoji="0" lang="zh-CN" altLang="en-US" sz="700" dirty="0" smtClean="0">
                <a:solidFill>
                  <a:srgbClr val="7F7F7F"/>
                </a:solidFill>
                <a:latin typeface="微软雅黑" panose="020B0503020204020204" pitchFamily="34" charset="-122"/>
                <a:ea typeface="微软雅黑" panose="020B0503020204020204" pitchFamily="34" charset="-122"/>
                <a:sym typeface="Helvetica Neue" pitchFamily="2" charset="0"/>
              </a:rPr>
              <a:t> </a:t>
            </a:r>
            <a:r>
              <a:rPr kumimoji="0" lang="zh-CN" altLang="en-US" sz="700" dirty="0" smtClean="0">
                <a:solidFill>
                  <a:srgbClr val="7F7F7F"/>
                </a:solidFill>
                <a:latin typeface="微软雅黑" panose="020B0503020204020204" pitchFamily="34" charset="-122"/>
                <a:ea typeface="微软雅黑" panose="020B0503020204020204" pitchFamily="34" charset="-122"/>
                <a:sym typeface="Microsoft YaHei Bold" charset="-122"/>
              </a:rPr>
              <a:t>金蝶国际软件集团有限公司</a:t>
            </a:r>
            <a:endParaRPr kumimoji="0" lang="zh-CN" altLang="en-US" sz="700" dirty="0">
              <a:solidFill>
                <a:srgbClr val="7F7F7F"/>
              </a:solidFill>
              <a:latin typeface="微软雅黑" panose="020B0503020204020204" pitchFamily="34" charset="-122"/>
              <a:ea typeface="微软雅黑" panose="020B0503020204020204" pitchFamily="34" charset="-122"/>
              <a:sym typeface="Microsoft YaHei Bold" charset="-122"/>
            </a:endParaRPr>
          </a:p>
        </p:txBody>
      </p:sp>
      <p:pic>
        <p:nvPicPr>
          <p:cNvPr id="6" name="图片 5" descr="kingdee 金蝶 logo-01.png"/>
          <p:cNvPicPr>
            <a:picLocks noChangeAspect="1"/>
          </p:cNvPicPr>
          <p:nvPr userDrawn="1"/>
        </p:nvPicPr>
        <p:blipFill>
          <a:blip r:embed="rId3" cstate="screen"/>
          <a:srcRect/>
          <a:stretch>
            <a:fillRect/>
          </a:stretch>
        </p:blipFill>
        <p:spPr bwMode="auto">
          <a:xfrm>
            <a:off x="7059613" y="-20638"/>
            <a:ext cx="2265362"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userDrawn="1"/>
        </p:nvSpPr>
        <p:spPr bwMode="auto">
          <a:xfrm>
            <a:off x="6694488" y="4818063"/>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defRPr/>
            </a:pPr>
            <a:r>
              <a:rPr kumimoji="0" lang="zh-CN" altLang="en-US" sz="700" dirty="0" smtClean="0">
                <a:solidFill>
                  <a:srgbClr val="7F7F7F"/>
                </a:solidFill>
                <a:latin typeface="微软雅黑" panose="020B0503020204020204" pitchFamily="34" charset="-122"/>
                <a:ea typeface="微软雅黑" panose="020B0503020204020204" pitchFamily="34" charset="-122"/>
              </a:rPr>
              <a:t>②机密信息 严禁泄露</a:t>
            </a:r>
          </a:p>
        </p:txBody>
      </p:sp>
      <p:sp>
        <p:nvSpPr>
          <p:cNvPr id="2" name="标题 1"/>
          <p:cNvSpPr>
            <a:spLocks noGrp="1"/>
          </p:cNvSpPr>
          <p:nvPr>
            <p:ph type="ctrTitle"/>
          </p:nvPr>
        </p:nvSpPr>
        <p:spPr>
          <a:xfrm>
            <a:off x="1835696" y="1123658"/>
            <a:ext cx="6624736" cy="857514"/>
          </a:xfrm>
          <a:prstGeom prst="rect">
            <a:avLst/>
          </a:prstGeom>
        </p:spPr>
        <p:txBody>
          <a:bodyPr anchor="ctr">
            <a:normAutofit/>
          </a:bodyPr>
          <a:lstStyle>
            <a:lvl1pPr algn="r">
              <a:defRPr lang="zh-CN" altLang="en-US" sz="3200" b="1" i="0" kern="1200" dirty="0">
                <a:solidFill>
                  <a:schemeClr val="tx1">
                    <a:lumMod val="85000"/>
                    <a:lumOff val="15000"/>
                  </a:schemeClr>
                </a:solidFill>
                <a:latin typeface="Arial Black" panose="020B0A04020102020204" pitchFamily="34" charset="0"/>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4873411" y="2125188"/>
            <a:ext cx="3587021" cy="1022626"/>
          </a:xfrm>
          <a:prstGeom prst="rect">
            <a:avLst/>
          </a:prstGeom>
        </p:spPr>
        <p:txBody>
          <a:bodyPr>
            <a:normAutofit/>
          </a:bodyPr>
          <a:lstStyle>
            <a:lvl1pPr marL="342900" indent="-342900" algn="r" rtl="0" eaLnBrk="0" fontAlgn="base" hangingPunct="0">
              <a:spcBef>
                <a:spcPct val="20000"/>
              </a:spcBef>
              <a:spcAft>
                <a:spcPct val="0"/>
              </a:spcAft>
              <a:buClr>
                <a:srgbClr val="003399"/>
              </a:buClr>
              <a:buSzPct val="80000"/>
              <a:buFont typeface="Wingdings" panose="05000000000000000000" pitchFamily="2" charset="2"/>
              <a:buNone/>
              <a:defRPr lang="zh-CN" altLang="en-US" sz="1200" b="1" kern="1200" dirty="0">
                <a:solidFill>
                  <a:schemeClr val="tx1">
                    <a:lumMod val="85000"/>
                    <a:lumOff val="15000"/>
                  </a:schemeClr>
                </a:solidFill>
                <a:latin typeface="黑体" panose="02010609060101010101" pitchFamily="2" charset="-122"/>
                <a:ea typeface="微软雅黑" panose="020B0503020204020204"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常规文本">
    <p:spTree>
      <p:nvGrpSpPr>
        <p:cNvPr id="1" name=""/>
        <p:cNvGrpSpPr/>
        <p:nvPr/>
      </p:nvGrpSpPr>
      <p:grpSpPr>
        <a:xfrm>
          <a:off x="0" y="0"/>
          <a:ext cx="0" cy="0"/>
          <a:chOff x="0" y="0"/>
          <a:chExt cx="0" cy="0"/>
        </a:xfrm>
      </p:grpSpPr>
      <p:sp>
        <p:nvSpPr>
          <p:cNvPr id="7" name="Title 14"/>
          <p:cNvSpPr>
            <a:spLocks noGrp="1"/>
          </p:cNvSpPr>
          <p:nvPr>
            <p:ph type="title" hasCustomPrompt="1"/>
          </p:nvPr>
        </p:nvSpPr>
        <p:spPr>
          <a:xfrm>
            <a:off x="447523" y="205980"/>
            <a:ext cx="8239278" cy="894688"/>
          </a:xfrm>
        </p:spPr>
        <p:txBody>
          <a:bodyPr anchor="t">
            <a:normAutofit/>
          </a:bodyPr>
          <a:lstStyle>
            <a:lvl1pPr algn="l">
              <a:lnSpc>
                <a:spcPct val="100000"/>
              </a:lnSpc>
              <a:defRPr sz="2400" b="1" i="0" baseline="0">
                <a:solidFill>
                  <a:srgbClr val="1771EA"/>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
        <p:nvSpPr>
          <p:cNvPr id="8" name="Text Placeholder 11"/>
          <p:cNvSpPr>
            <a:spLocks noGrp="1"/>
          </p:cNvSpPr>
          <p:nvPr>
            <p:ph type="body" sz="quarter" idx="10"/>
          </p:nvPr>
        </p:nvSpPr>
        <p:spPr>
          <a:xfrm>
            <a:off x="447523" y="1411114"/>
            <a:ext cx="8239278" cy="3189464"/>
          </a:xfrm>
        </p:spPr>
        <p:txBody>
          <a:bodyPr/>
          <a:lstStyle>
            <a:lvl1pPr>
              <a:defRPr sz="2400" b="1" i="0">
                <a:solidFill>
                  <a:srgbClr val="837A80"/>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sz="1800" b="1" i="0">
                <a:solidFill>
                  <a:srgbClr val="837A80"/>
                </a:solidFill>
                <a:latin typeface="微软雅黑" panose="020B0503020204020204" pitchFamily="34" charset="-122"/>
                <a:ea typeface="微软雅黑" panose="020B0503020204020204" pitchFamily="34" charset="-122"/>
                <a:cs typeface="微软雅黑" panose="020B0503020204020204" pitchFamily="34" charset="-122"/>
              </a:defRPr>
            </a:lvl2pPr>
          </a:lstStyle>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1"/>
            <a:endParaRPr lang="en-US" altLang="zh-CN"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深底文本">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6565" fontAlgn="auto">
              <a:spcBef>
                <a:spcPts val="0"/>
              </a:spcBef>
              <a:spcAft>
                <a:spcPts val="0"/>
              </a:spcAft>
            </a:pPr>
            <a:endParaRPr kumimoji="0" lang="en-US" sz="1800">
              <a:solidFill>
                <a:srgbClr val="24215F"/>
              </a:solidFill>
            </a:endParaRPr>
          </a:p>
        </p:txBody>
      </p:sp>
      <p:sp>
        <p:nvSpPr>
          <p:cNvPr id="14" name="Text Box 5"/>
          <p:cNvSpPr txBox="1">
            <a:spLocks noChangeArrowheads="1"/>
          </p:cNvSpPr>
          <p:nvPr userDrawn="1"/>
        </p:nvSpPr>
        <p:spPr bwMode="auto">
          <a:xfrm>
            <a:off x="8701091" y="4802498"/>
            <a:ext cx="2301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r" defTabSz="456565" fontAlgn="auto">
              <a:spcBef>
                <a:spcPct val="50000"/>
              </a:spcBef>
              <a:spcAft>
                <a:spcPts val="0"/>
              </a:spcAft>
              <a:defRPr/>
            </a:pPr>
            <a:fld id="{046AD7C7-DE3F-5E43-A3A8-CA80750AE375}" type="slidenum">
              <a:rPr kumimoji="0" lang="en-US" altLang="zh-CN" sz="1000" smtClean="0">
                <a:solidFill>
                  <a:prstClr val="white"/>
                </a:solidFill>
                <a:latin typeface="Verdana" panose="020B0604030504040204" charset="0"/>
                <a:cs typeface="MS PGothic" panose="020B0600070205080204" charset="-128"/>
              </a:rPr>
              <a:t>‹#›</a:t>
            </a:fld>
            <a:endParaRPr kumimoji="0" lang="en-US" altLang="zh-CN" sz="1000" dirty="0" smtClean="0">
              <a:solidFill>
                <a:prstClr val="white"/>
              </a:solidFill>
              <a:latin typeface="Verdana" panose="020B0604030504040204" charset="0"/>
              <a:cs typeface="MS PGothic" panose="020B0600070205080204" charset="-128"/>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406" y="4643496"/>
            <a:ext cx="1078593" cy="370128"/>
          </a:xfrm>
          <a:prstGeom prst="rect">
            <a:avLst/>
          </a:prstGeom>
        </p:spPr>
      </p:pic>
      <p:sp>
        <p:nvSpPr>
          <p:cNvPr id="8" name="Title 14"/>
          <p:cNvSpPr>
            <a:spLocks noGrp="1"/>
          </p:cNvSpPr>
          <p:nvPr>
            <p:ph type="title" hasCustomPrompt="1"/>
          </p:nvPr>
        </p:nvSpPr>
        <p:spPr>
          <a:xfrm>
            <a:off x="445404" y="205981"/>
            <a:ext cx="8240400" cy="866465"/>
          </a:xfrm>
        </p:spPr>
        <p:txBody>
          <a:bodyPr anchor="t">
            <a:normAutofit/>
          </a:bodyPr>
          <a:lstStyle>
            <a:lvl1pPr algn="l">
              <a:lnSpc>
                <a:spcPct val="80000"/>
              </a:lnSpc>
              <a:defRPr sz="2400" b="1" i="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
        <p:nvSpPr>
          <p:cNvPr id="9" name="Text Placeholder 11"/>
          <p:cNvSpPr>
            <a:spLocks noGrp="1"/>
          </p:cNvSpPr>
          <p:nvPr>
            <p:ph type="body" sz="quarter" idx="10"/>
          </p:nvPr>
        </p:nvSpPr>
        <p:spPr>
          <a:xfrm>
            <a:off x="447523" y="1411114"/>
            <a:ext cx="8239278" cy="3189464"/>
          </a:xfrm>
        </p:spPr>
        <p:txBody>
          <a:bodyPr/>
          <a:lstStyle>
            <a:lvl1pPr>
              <a:defRPr sz="24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sz="18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stStyle>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1"/>
            <a:endParaRPr lang="en-US" altLang="zh-CN"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蓝底文本">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6565" fontAlgn="auto">
              <a:spcBef>
                <a:spcPts val="0"/>
              </a:spcBef>
              <a:spcAft>
                <a:spcPts val="0"/>
              </a:spcAft>
            </a:pPr>
            <a:endParaRPr kumimoji="0" lang="en-US" sz="1800">
              <a:solidFill>
                <a:prstClr val="white"/>
              </a:solidFill>
            </a:endParaRPr>
          </a:p>
        </p:txBody>
      </p:sp>
      <p:sp>
        <p:nvSpPr>
          <p:cNvPr id="13" name="Title 14"/>
          <p:cNvSpPr>
            <a:spLocks noGrp="1"/>
          </p:cNvSpPr>
          <p:nvPr>
            <p:ph type="title" hasCustomPrompt="1"/>
          </p:nvPr>
        </p:nvSpPr>
        <p:spPr>
          <a:xfrm>
            <a:off x="445404" y="205981"/>
            <a:ext cx="8240400" cy="866465"/>
          </a:xfrm>
        </p:spPr>
        <p:txBody>
          <a:bodyPr anchor="t">
            <a:normAutofit/>
          </a:bodyPr>
          <a:lstStyle>
            <a:lvl1pPr algn="l">
              <a:lnSpc>
                <a:spcPct val="80000"/>
              </a:lnSpc>
              <a:defRPr sz="2400" b="1" i="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
        <p:nvSpPr>
          <p:cNvPr id="14" name="Text Box 5"/>
          <p:cNvSpPr txBox="1">
            <a:spLocks noChangeArrowheads="1"/>
          </p:cNvSpPr>
          <p:nvPr userDrawn="1"/>
        </p:nvSpPr>
        <p:spPr bwMode="auto">
          <a:xfrm>
            <a:off x="8701091" y="4802498"/>
            <a:ext cx="2301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r" defTabSz="456565" fontAlgn="auto">
              <a:spcBef>
                <a:spcPct val="50000"/>
              </a:spcBef>
              <a:spcAft>
                <a:spcPts val="0"/>
              </a:spcAft>
              <a:defRPr/>
            </a:pPr>
            <a:fld id="{046AD7C7-DE3F-5E43-A3A8-CA80750AE375}" type="slidenum">
              <a:rPr kumimoji="0" lang="en-US" altLang="zh-CN" sz="1000" smtClean="0">
                <a:solidFill>
                  <a:prstClr val="white"/>
                </a:solidFill>
                <a:latin typeface="Verdana" panose="020B0604030504040204" charset="0"/>
                <a:cs typeface="MS PGothic" panose="020B0600070205080204" charset="-128"/>
              </a:rPr>
              <a:t>‹#›</a:t>
            </a:fld>
            <a:endParaRPr kumimoji="0" lang="en-US" altLang="zh-CN" sz="1000" dirty="0" smtClean="0">
              <a:solidFill>
                <a:prstClr val="white"/>
              </a:solidFill>
              <a:latin typeface="Verdana" panose="020B0604030504040204" charset="0"/>
              <a:cs typeface="MS PGothic" panose="020B0600070205080204" charset="-128"/>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406" y="4643496"/>
            <a:ext cx="1078593" cy="370128"/>
          </a:xfrm>
          <a:prstGeom prst="rect">
            <a:avLst/>
          </a:prstGeom>
        </p:spPr>
      </p:pic>
      <p:sp>
        <p:nvSpPr>
          <p:cNvPr id="7" name="Text Placeholder 11"/>
          <p:cNvSpPr>
            <a:spLocks noGrp="1"/>
          </p:cNvSpPr>
          <p:nvPr>
            <p:ph type="body" sz="quarter" idx="10"/>
          </p:nvPr>
        </p:nvSpPr>
        <p:spPr>
          <a:xfrm>
            <a:off x="447523" y="1411114"/>
            <a:ext cx="8239278" cy="3189464"/>
          </a:xfrm>
        </p:spPr>
        <p:txBody>
          <a:bodyPr/>
          <a:lstStyle>
            <a:lvl1pPr>
              <a:defRPr sz="24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sz="18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stStyle>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1"/>
            <a:endParaRPr lang="en-US" altLang="zh-CN"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绿底文本">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6565" fontAlgn="auto">
              <a:spcBef>
                <a:spcPts val="0"/>
              </a:spcBef>
              <a:spcAft>
                <a:spcPts val="0"/>
              </a:spcAft>
            </a:pPr>
            <a:endParaRPr kumimoji="0" lang="en-US" sz="1800">
              <a:solidFill>
                <a:prstClr val="white"/>
              </a:solidFill>
            </a:endParaRPr>
          </a:p>
        </p:txBody>
      </p:sp>
      <p:sp>
        <p:nvSpPr>
          <p:cNvPr id="14" name="Text Box 5"/>
          <p:cNvSpPr txBox="1">
            <a:spLocks noChangeArrowheads="1"/>
          </p:cNvSpPr>
          <p:nvPr userDrawn="1"/>
        </p:nvSpPr>
        <p:spPr bwMode="auto">
          <a:xfrm>
            <a:off x="8701091" y="4802498"/>
            <a:ext cx="2301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r" defTabSz="456565" fontAlgn="auto">
              <a:spcBef>
                <a:spcPct val="50000"/>
              </a:spcBef>
              <a:spcAft>
                <a:spcPts val="0"/>
              </a:spcAft>
              <a:defRPr/>
            </a:pPr>
            <a:fld id="{046AD7C7-DE3F-5E43-A3A8-CA80750AE375}" type="slidenum">
              <a:rPr kumimoji="0" lang="en-US" altLang="zh-CN" sz="1000" smtClean="0">
                <a:solidFill>
                  <a:prstClr val="white"/>
                </a:solidFill>
                <a:latin typeface="Verdana" panose="020B0604030504040204" charset="0"/>
                <a:cs typeface="MS PGothic" panose="020B0600070205080204" charset="-128"/>
              </a:rPr>
              <a:t>‹#›</a:t>
            </a:fld>
            <a:endParaRPr kumimoji="0" lang="en-US" altLang="zh-CN" sz="1000" dirty="0" smtClean="0">
              <a:solidFill>
                <a:prstClr val="white"/>
              </a:solidFill>
              <a:latin typeface="Verdana" panose="020B0604030504040204" charset="0"/>
              <a:cs typeface="MS PGothic" panose="020B0600070205080204" charset="-128"/>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406" y="4643496"/>
            <a:ext cx="1078593" cy="370128"/>
          </a:xfrm>
          <a:prstGeom prst="rect">
            <a:avLst/>
          </a:prstGeom>
        </p:spPr>
      </p:pic>
      <p:sp>
        <p:nvSpPr>
          <p:cNvPr id="8" name="Title 14"/>
          <p:cNvSpPr>
            <a:spLocks noGrp="1"/>
          </p:cNvSpPr>
          <p:nvPr>
            <p:ph type="title" hasCustomPrompt="1"/>
          </p:nvPr>
        </p:nvSpPr>
        <p:spPr>
          <a:xfrm>
            <a:off x="445404" y="205981"/>
            <a:ext cx="8240400" cy="866465"/>
          </a:xfrm>
        </p:spPr>
        <p:txBody>
          <a:bodyPr anchor="t">
            <a:normAutofit/>
          </a:bodyPr>
          <a:lstStyle>
            <a:lvl1pPr algn="l">
              <a:lnSpc>
                <a:spcPct val="80000"/>
              </a:lnSpc>
              <a:defRPr sz="2400" b="1" i="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
        <p:nvSpPr>
          <p:cNvPr id="9" name="Text Placeholder 11"/>
          <p:cNvSpPr>
            <a:spLocks noGrp="1"/>
          </p:cNvSpPr>
          <p:nvPr>
            <p:ph type="body" sz="quarter" idx="10"/>
          </p:nvPr>
        </p:nvSpPr>
        <p:spPr>
          <a:xfrm>
            <a:off x="447523" y="1411114"/>
            <a:ext cx="8239278" cy="3189464"/>
          </a:xfrm>
        </p:spPr>
        <p:txBody>
          <a:bodyPr/>
          <a:lstStyle>
            <a:lvl1pPr>
              <a:defRPr sz="24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sz="18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2pPr>
          </a:lstStyle>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0"/>
            <a:r>
              <a:rPr lang="en-US" altLang="zh-CN" dirty="0" smtClean="0"/>
              <a:t>Click to edit Master text styles</a:t>
            </a:r>
          </a:p>
          <a:p>
            <a:pPr lvl="1"/>
            <a:r>
              <a:rPr lang="en-US" altLang="zh-CN" dirty="0" smtClean="0"/>
              <a:t>Second level</a:t>
            </a:r>
          </a:p>
          <a:p>
            <a:pPr lvl="1"/>
            <a:endParaRPr lang="en-US" altLang="zh-CN"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1" name="Group 10"/>
          <p:cNvGrpSpPr/>
          <p:nvPr userDrawn="1"/>
        </p:nvGrpSpPr>
        <p:grpSpPr>
          <a:xfrm>
            <a:off x="-201084"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1" name="Title 14"/>
          <p:cNvSpPr>
            <a:spLocks noGrp="1"/>
          </p:cNvSpPr>
          <p:nvPr>
            <p:ph type="title" hasCustomPrompt="1"/>
          </p:nvPr>
        </p:nvSpPr>
        <p:spPr>
          <a:xfrm>
            <a:off x="447525" y="205980"/>
            <a:ext cx="8267483" cy="894688"/>
          </a:xfrm>
        </p:spPr>
        <p:txBody>
          <a:bodyPr anchor="t">
            <a:normAutofit/>
          </a:bodyPr>
          <a:lstStyle>
            <a:lvl1pPr algn="l">
              <a:lnSpc>
                <a:spcPct val="100000"/>
              </a:lnSpc>
              <a:defRPr sz="2400" b="1" i="0" baseline="0">
                <a:solidFill>
                  <a:srgbClr val="1771EA"/>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单列">
    <p:spTree>
      <p:nvGrpSpPr>
        <p:cNvPr id="1" name=""/>
        <p:cNvGrpSpPr/>
        <p:nvPr/>
      </p:nvGrpSpPr>
      <p:grpSpPr>
        <a:xfrm>
          <a:off x="0" y="0"/>
          <a:ext cx="0" cy="0"/>
          <a:chOff x="0" y="0"/>
          <a:chExt cx="0" cy="0"/>
        </a:xfrm>
      </p:grpSpPr>
      <p:sp>
        <p:nvSpPr>
          <p:cNvPr id="6" name="Title 14"/>
          <p:cNvSpPr>
            <a:spLocks noGrp="1"/>
          </p:cNvSpPr>
          <p:nvPr>
            <p:ph type="title" hasCustomPrompt="1"/>
          </p:nvPr>
        </p:nvSpPr>
        <p:spPr>
          <a:xfrm>
            <a:off x="445407" y="205981"/>
            <a:ext cx="3437165" cy="866465"/>
          </a:xfrm>
        </p:spPr>
        <p:txBody>
          <a:bodyPr anchor="t">
            <a:normAutofit/>
          </a:bodyPr>
          <a:lstStyle>
            <a:lvl1pPr algn="l">
              <a:lnSpc>
                <a:spcPct val="80000"/>
              </a:lnSpc>
              <a:defRPr sz="2400" b="1" i="0" baseline="0">
                <a:solidFill>
                  <a:srgbClr val="9F55FB"/>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
        <p:nvSpPr>
          <p:cNvPr id="3" name="Text Placeholder 4"/>
          <p:cNvSpPr>
            <a:spLocks noGrp="1"/>
          </p:cNvSpPr>
          <p:nvPr>
            <p:ph type="body" sz="quarter" idx="11" hasCustomPrompt="1"/>
          </p:nvPr>
        </p:nvSpPr>
        <p:spPr>
          <a:xfrm>
            <a:off x="444501" y="1435807"/>
            <a:ext cx="2866571" cy="3189464"/>
          </a:xfrm>
        </p:spPr>
        <p:txBody>
          <a:bodyPr>
            <a:normAutofit/>
          </a:bodyPr>
          <a:lstStyle>
            <a:lvl1pPr marL="0" marR="0" indent="0" algn="l" defTabSz="456565" rtl="0" eaLnBrk="1" fontAlgn="auto" latinLnBrk="0" hangingPunct="1">
              <a:lnSpc>
                <a:spcPct val="100000"/>
              </a:lnSpc>
              <a:spcBef>
                <a:spcPct val="20000"/>
              </a:spcBef>
              <a:spcAft>
                <a:spcPts val="0"/>
              </a:spcAft>
              <a:buClrTx/>
              <a:buSzTx/>
              <a:buFont typeface="Arial" panose="020B0604020202020204"/>
              <a:buNone/>
              <a:defRPr sz="1200">
                <a:solidFill>
                  <a:srgbClr val="837A80"/>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456565" rtl="0" eaLnBrk="1" fontAlgn="auto" latinLnBrk="0" hangingPunct="1">
              <a:lnSpc>
                <a:spcPct val="100000"/>
              </a:lnSpc>
              <a:spcBef>
                <a:spcPct val="20000"/>
              </a:spcBef>
              <a:spcAft>
                <a:spcPts val="0"/>
              </a:spcAft>
              <a:buClrTx/>
              <a:buSzTx/>
              <a:buFont typeface="Arial" panose="020B0604020202020204"/>
              <a:buNone/>
              <a:defRPr/>
            </a:pPr>
            <a:r>
              <a:rPr lang="en-US" altLang="zh-CN" dirty="0" smtClean="0"/>
              <a:t>Click to edit Master text </a:t>
            </a:r>
            <a:r>
              <a:rPr lang="en-US" altLang="zh-CN" dirty="0" err="1" smtClean="0"/>
              <a:t>styles_Click</a:t>
            </a:r>
            <a:r>
              <a:rPr lang="en-US" altLang="zh-CN" dirty="0" smtClean="0"/>
              <a:t> to edit Master text </a:t>
            </a:r>
            <a:r>
              <a:rPr lang="en-US" altLang="zh-CN" dirty="0" err="1" smtClean="0"/>
              <a:t>styles_Click</a:t>
            </a:r>
            <a:r>
              <a:rPr lang="en-US" altLang="zh-CN" dirty="0" smtClean="0"/>
              <a:t> to edit Master text </a:t>
            </a:r>
            <a:r>
              <a:rPr lang="en-US" altLang="zh-CN" dirty="0" err="1" smtClean="0"/>
              <a:t>styles_Click</a:t>
            </a:r>
            <a:r>
              <a:rPr lang="en-US" altLang="zh-CN" dirty="0" smtClean="0"/>
              <a:t> to edit Master text </a:t>
            </a:r>
            <a:r>
              <a:rPr lang="en-US" altLang="zh-CN" dirty="0" err="1" smtClean="0"/>
              <a:t>styles_Click</a:t>
            </a:r>
            <a:r>
              <a:rPr lang="en-US" altLang="zh-CN" dirty="0" smtClean="0"/>
              <a:t> to edit Master text </a:t>
            </a:r>
            <a:r>
              <a:rPr lang="en-US" altLang="zh-CN" dirty="0" err="1" smtClean="0"/>
              <a:t>styles_Click</a:t>
            </a:r>
            <a:r>
              <a:rPr lang="en-US" altLang="zh-CN" dirty="0" smtClean="0"/>
              <a:t> to edit Master text styles</a:t>
            </a:r>
          </a:p>
          <a:p>
            <a:pPr marL="0" marR="0" lvl="0" indent="0" algn="l" defTabSz="456565" rtl="0" eaLnBrk="1" fontAlgn="auto" latinLnBrk="0" hangingPunct="1">
              <a:lnSpc>
                <a:spcPct val="100000"/>
              </a:lnSpc>
              <a:spcBef>
                <a:spcPct val="20000"/>
              </a:spcBef>
              <a:spcAft>
                <a:spcPts val="0"/>
              </a:spcAft>
              <a:buClrTx/>
              <a:buSzTx/>
              <a:buFont typeface="Arial" panose="020B0604020202020204"/>
              <a:buNone/>
              <a:defRPr/>
            </a:pPr>
            <a:endParaRPr lang="en-US" altLang="zh-CN" dirty="0" smtClean="0"/>
          </a:p>
          <a:p>
            <a:pPr marL="0" marR="0" lvl="0" indent="0" algn="l" defTabSz="456565" rtl="0" eaLnBrk="1" fontAlgn="auto" latinLnBrk="0" hangingPunct="1">
              <a:lnSpc>
                <a:spcPct val="100000"/>
              </a:lnSpc>
              <a:spcBef>
                <a:spcPct val="20000"/>
              </a:spcBef>
              <a:spcAft>
                <a:spcPts val="0"/>
              </a:spcAft>
              <a:buClrTx/>
              <a:buSzTx/>
              <a:buFont typeface="Arial" panose="020B0604020202020204"/>
              <a:buNone/>
              <a:defRPr/>
            </a:pPr>
            <a:endParaRPr lang="en-US" altLang="zh-CN" dirty="0" smtClean="0"/>
          </a:p>
          <a:p>
            <a:pPr lvl="0"/>
            <a:endParaRPr lang="en-US" altLang="zh-CN"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半列">
    <p:spTree>
      <p:nvGrpSpPr>
        <p:cNvPr id="1" name=""/>
        <p:cNvGrpSpPr/>
        <p:nvPr/>
      </p:nvGrpSpPr>
      <p:grpSpPr>
        <a:xfrm>
          <a:off x="0" y="0"/>
          <a:ext cx="0" cy="0"/>
          <a:chOff x="0" y="0"/>
          <a:chExt cx="0" cy="0"/>
        </a:xfrm>
      </p:grpSpPr>
      <p:sp>
        <p:nvSpPr>
          <p:cNvPr id="6" name="Content Placeholder 17"/>
          <p:cNvSpPr>
            <a:spLocks noGrp="1"/>
          </p:cNvSpPr>
          <p:nvPr>
            <p:ph sz="quarter" idx="13" hasCustomPrompt="1"/>
          </p:nvPr>
        </p:nvSpPr>
        <p:spPr>
          <a:xfrm>
            <a:off x="444501" y="1411113"/>
            <a:ext cx="8242301" cy="3189463"/>
          </a:xfrm>
        </p:spPr>
        <p:txBody>
          <a:bodyPr>
            <a:normAutofit/>
          </a:bodyPr>
          <a:lstStyle>
            <a:lvl1pPr>
              <a:defRPr sz="2000" b="0" i="0">
                <a:solidFill>
                  <a:srgbClr val="837A80"/>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lang="en-US" dirty="0" smtClean="0"/>
              <a:t>Chart</a:t>
            </a:r>
            <a:endParaRPr lang="en-US" dirty="0"/>
          </a:p>
        </p:txBody>
      </p:sp>
      <p:sp>
        <p:nvSpPr>
          <p:cNvPr id="8" name="Title 14"/>
          <p:cNvSpPr>
            <a:spLocks noGrp="1"/>
          </p:cNvSpPr>
          <p:nvPr>
            <p:ph type="title" hasCustomPrompt="1"/>
          </p:nvPr>
        </p:nvSpPr>
        <p:spPr>
          <a:xfrm>
            <a:off x="445407" y="205981"/>
            <a:ext cx="3437165" cy="866465"/>
          </a:xfrm>
        </p:spPr>
        <p:txBody>
          <a:bodyPr anchor="t">
            <a:normAutofit/>
          </a:bodyPr>
          <a:lstStyle>
            <a:lvl1pPr algn="l">
              <a:lnSpc>
                <a:spcPct val="80000"/>
              </a:lnSpc>
              <a:defRPr sz="2400" b="1" i="0" baseline="0">
                <a:solidFill>
                  <a:srgbClr val="24BEBC"/>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纯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69715" cy="5162550"/>
          </a:xfrm>
          <a:prstGeom prst="rect">
            <a:avLst/>
          </a:prstGeom>
        </p:spPr>
      </p:pic>
      <p:sp>
        <p:nvSpPr>
          <p:cNvPr id="8" name="Title 14"/>
          <p:cNvSpPr>
            <a:spLocks noGrp="1"/>
          </p:cNvSpPr>
          <p:nvPr>
            <p:ph type="title" hasCustomPrompt="1"/>
          </p:nvPr>
        </p:nvSpPr>
        <p:spPr>
          <a:xfrm>
            <a:off x="457202" y="1671015"/>
            <a:ext cx="3425371" cy="2595587"/>
          </a:xfrm>
        </p:spPr>
        <p:txBody>
          <a:bodyPr anchor="t">
            <a:normAutofit/>
          </a:bodyPr>
          <a:lstStyle>
            <a:lvl1pPr algn="l">
              <a:lnSpc>
                <a:spcPct val="80000"/>
              </a:lnSpc>
              <a:defRPr sz="32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smtClean="0"/>
              <a:t>HEADER </a:t>
            </a:r>
            <a:r>
              <a:rPr lang="en-US" altLang="zh-CN" dirty="0" smtClean="0"/>
              <a:t>3</a:t>
            </a:r>
            <a:r>
              <a:rPr lang="en-US" dirty="0" smtClean="0"/>
              <a:t>2PT</a:t>
            </a:r>
            <a:br>
              <a:rPr lang="en-US" dirty="0" smtClean="0"/>
            </a:br>
            <a:r>
              <a:rPr lang="en-US" dirty="0" smtClean="0"/>
              <a:t>CLICK TO EDIT MASTER TITLE STYLE</a:t>
            </a:r>
            <a:endParaRPr lang="en-US" dirty="0"/>
          </a:p>
        </p:txBody>
      </p:sp>
      <p:pic>
        <p:nvPicPr>
          <p:cNvPr id="5" name="Picture 4" descr="171009_interbrand_kingdee_to jonan-28.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1" y="4257115"/>
            <a:ext cx="1692800" cy="576000"/>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00"/>
            </a:lvl3pPr>
            <a:lvl4pPr marL="1028700" indent="0" algn="ctr">
              <a:buNone/>
              <a:defRPr sz="1200"/>
            </a:lvl4pPr>
            <a:lvl5pPr marL="1371600" indent="0" algn="ctr">
              <a:buNone/>
              <a:defRPr sz="1200"/>
            </a:lvl5pPr>
            <a:lvl6pPr marL="1714500"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页脚占位符 25"/>
          <p:cNvSpPr>
            <a:spLocks noGrp="1"/>
          </p:cNvSpPr>
          <p:nvPr>
            <p:ph type="ftr" sz="quarter" idx="10"/>
          </p:nvPr>
        </p:nvSpPr>
        <p:spPr/>
        <p:txBody>
          <a:bodyPr/>
          <a:lstStyle>
            <a:lvl1pPr>
              <a:defRPr/>
            </a:lvl1pPr>
          </a:lstStyle>
          <a:p>
            <a:pPr>
              <a:defRPr/>
            </a:pPr>
            <a:r>
              <a:rPr lang="en-US" altLang="zh-CN"/>
              <a:t>P</a:t>
            </a:r>
            <a:fld id="{03863603-919C-489F-B780-52F98CDC009D}" type="slidenum">
              <a:rPr lang="en-US" altLang="zh-CN"/>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
        <p:nvSpPr>
          <p:cNvPr id="7" name="Text Box 2"/>
          <p:cNvSpPr txBox="1">
            <a:spLocks noChangeArrowheads="1"/>
          </p:cNvSpPr>
          <p:nvPr userDrawn="1"/>
        </p:nvSpPr>
        <p:spPr bwMode="auto">
          <a:xfrm>
            <a:off x="7164292" y="4876009"/>
            <a:ext cx="1622425" cy="250031"/>
          </a:xfrm>
          <a:prstGeom prst="rect">
            <a:avLst/>
          </a:prstGeom>
          <a:noFill/>
          <a:ln>
            <a:noFill/>
          </a:ln>
        </p:spPr>
        <p:txBody>
          <a:bodyPr lIns="55714" tIns="6667" rIns="55714"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00B9EF">
                    <a:lumMod val="75000"/>
                  </a:srgbClr>
                </a:solidFill>
                <a:latin typeface="微软雅黑" panose="020B0503020204020204" pitchFamily="34" charset="-122"/>
                <a:ea typeface="微软雅黑" panose="020B0503020204020204" pitchFamily="34" charset="-122"/>
              </a:rPr>
              <a:t>①</a:t>
            </a:r>
            <a:r>
              <a:rPr kumimoji="0" lang="zh-CN" altLang="en-US" sz="700" dirty="0">
                <a:solidFill>
                  <a:srgbClr val="00B9EF">
                    <a:lumMod val="75000"/>
                  </a:srgbClr>
                </a:solidFill>
                <a:latin typeface="微软雅黑" panose="020B0503020204020204" pitchFamily="34" charset="-122"/>
                <a:ea typeface="微软雅黑" panose="020B0503020204020204" pitchFamily="34" charset="-122"/>
              </a:rPr>
              <a:t> 绝密信息 严禁泄露</a:t>
            </a:r>
          </a:p>
        </p:txBody>
      </p:sp>
      <p:pic>
        <p:nvPicPr>
          <p:cNvPr id="8" name="图片 7" descr="0310金蝶品牌下属logo-00.png"/>
          <p:cNvPicPr>
            <a:picLocks noChangeAspect="1"/>
          </p:cNvPicPr>
          <p:nvPr userDrawn="1"/>
        </p:nvPicPr>
        <p:blipFill rotWithShape="1">
          <a:blip r:embed="rId2" cstate="screen">
            <a:biLevel thresh="25000"/>
          </a:blip>
          <a:srcRect/>
          <a:stretch>
            <a:fillRect/>
          </a:stretch>
        </p:blipFill>
        <p:spPr>
          <a:xfrm>
            <a:off x="7956377" y="173349"/>
            <a:ext cx="907791" cy="238162"/>
          </a:xfrm>
          <a:prstGeom prst="rect">
            <a:avLst/>
          </a:prstGeom>
        </p:spPr>
      </p:pic>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1"/>
            <a:ext cx="3886200" cy="32635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21"/>
            <a:ext cx="3886200" cy="32635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4500"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9"/>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00" b="1"/>
            </a:lvl3pPr>
            <a:lvl4pPr marL="1028700" indent="0">
              <a:buNone/>
              <a:defRPr sz="1200" b="1"/>
            </a:lvl4pPr>
            <a:lvl5pPr marL="1371600" indent="0">
              <a:buNone/>
              <a:defRPr sz="1200" b="1"/>
            </a:lvl5pPr>
            <a:lvl6pPr marL="1714500"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2" y="1878809"/>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00"/>
            </a:lvl2pPr>
            <a:lvl3pPr marL="685800" indent="0">
              <a:buNone/>
              <a:defRPr sz="900"/>
            </a:lvl3pPr>
            <a:lvl4pPr marL="1028700" indent="0">
              <a:buNone/>
              <a:defRPr sz="800"/>
            </a:lvl4pPr>
            <a:lvl5pPr marL="1371600" indent="0">
              <a:buNone/>
              <a:defRPr sz="800"/>
            </a:lvl5pPr>
            <a:lvl6pPr marL="1714500" indent="0">
              <a:buNone/>
              <a:defRPr sz="800"/>
            </a:lvl6pPr>
            <a:lvl7pPr marL="2056765" indent="0">
              <a:buNone/>
              <a:defRPr sz="800"/>
            </a:lvl7pPr>
            <a:lvl8pPr marL="2399665" indent="0">
              <a:buNone/>
              <a:defRPr sz="800"/>
            </a:lvl8pPr>
            <a:lvl9pPr marL="2742565"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hasCustomPrompt="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6765" indent="0">
              <a:buNone/>
              <a:defRPr sz="1500"/>
            </a:lvl7pPr>
            <a:lvl8pPr marL="2399665" indent="0">
              <a:buNone/>
              <a:defRPr sz="1500"/>
            </a:lvl8pPr>
            <a:lvl9pPr marL="2742565" indent="0">
              <a:buNone/>
              <a:defRPr sz="15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00"/>
            </a:lvl2pPr>
            <a:lvl3pPr marL="685800" indent="0">
              <a:buNone/>
              <a:defRPr sz="900"/>
            </a:lvl3pPr>
            <a:lvl4pPr marL="1028700" indent="0">
              <a:buNone/>
              <a:defRPr sz="800"/>
            </a:lvl4pPr>
            <a:lvl5pPr marL="1371600" indent="0">
              <a:buNone/>
              <a:defRPr sz="800"/>
            </a:lvl5pPr>
            <a:lvl6pPr marL="1714500" indent="0">
              <a:buNone/>
              <a:defRPr sz="800"/>
            </a:lvl6pPr>
            <a:lvl7pPr marL="2056765" indent="0">
              <a:buNone/>
              <a:defRPr sz="800"/>
            </a:lvl7pPr>
            <a:lvl8pPr marL="2399665" indent="0">
              <a:buNone/>
              <a:defRPr sz="800"/>
            </a:lvl8pPr>
            <a:lvl9pPr marL="2742565"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t>4/26/2018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p:wip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descr="卷页.png"/>
          <p:cNvPicPr>
            <a:picLocks noChangeAspect="1"/>
          </p:cNvPicPr>
          <p:nvPr userDrawn="1"/>
        </p:nvPicPr>
        <p:blipFill>
          <a:blip r:embed="rId2"/>
          <a:srcRect/>
          <a:stretch>
            <a:fillRect/>
          </a:stretch>
        </p:blipFill>
        <p:spPr bwMode="auto">
          <a:xfrm>
            <a:off x="0" y="0"/>
            <a:ext cx="9144000" cy="520700"/>
          </a:xfrm>
          <a:prstGeom prst="rect">
            <a:avLst/>
          </a:prstGeom>
          <a:noFill/>
          <a:ln>
            <a:noFill/>
          </a:ln>
          <a:effectLst>
            <a:outerShdw blurRad="50800" dist="38100" dir="6000003" sx="100999" sy="100999"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0310金蝶品牌下属logo-00.png"/>
          <p:cNvPicPr>
            <a:picLocks noChangeAspect="1"/>
          </p:cNvPicPr>
          <p:nvPr userDrawn="1"/>
        </p:nvPicPr>
        <p:blipFill>
          <a:blip r:embed="rId3"/>
          <a:srcRect/>
          <a:stretch>
            <a:fillRect/>
          </a:stretch>
        </p:blipFill>
        <p:spPr bwMode="auto">
          <a:xfrm>
            <a:off x="7583488" y="115888"/>
            <a:ext cx="1098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userDrawn="1"/>
        </p:nvSpPr>
        <p:spPr bwMode="auto">
          <a:xfrm>
            <a:off x="6694488" y="4818063"/>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defRPr/>
            </a:pPr>
            <a:r>
              <a:rPr kumimoji="0" lang="zh-CN" altLang="en-US" sz="700" dirty="0" smtClean="0">
                <a:solidFill>
                  <a:srgbClr val="7F7F7F"/>
                </a:solidFill>
                <a:latin typeface="微软雅黑" panose="020B0503020204020204" pitchFamily="34" charset="-122"/>
                <a:ea typeface="微软雅黑" panose="020B0503020204020204" pitchFamily="34" charset="-122"/>
              </a:rPr>
              <a:t>②机密信息 严禁泄露</a:t>
            </a:r>
          </a:p>
        </p:txBody>
      </p:sp>
      <p:sp>
        <p:nvSpPr>
          <p:cNvPr id="7" name="内容占位符 2"/>
          <p:cNvSpPr>
            <a:spLocks noGrp="1"/>
          </p:cNvSpPr>
          <p:nvPr>
            <p:ph idx="1"/>
          </p:nvPr>
        </p:nvSpPr>
        <p:spPr>
          <a:xfrm>
            <a:off x="323528" y="741974"/>
            <a:ext cx="8424936" cy="3852651"/>
          </a:xfrm>
          <a:prstGeom prst="rect">
            <a:avLst/>
          </a:prstGeom>
        </p:spPr>
        <p:txBody>
          <a:bodyPr>
            <a:normAutofit/>
          </a:bodyPr>
          <a:lstStyle>
            <a:lvl1pPr marL="342900" indent="-342900">
              <a:buSzPct val="100000"/>
              <a:buFontTx/>
              <a:buBlip>
                <a:blip r:embed="rId4"/>
              </a:buBlip>
              <a:defRPr sz="20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sz="18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2pPr>
            <a:lvl3pPr>
              <a:defRPr sz="1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sz="14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sz="14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1"/>
          <p:cNvSpPr>
            <a:spLocks noGrp="1"/>
          </p:cNvSpPr>
          <p:nvPr>
            <p:ph type="title"/>
          </p:nvPr>
        </p:nvSpPr>
        <p:spPr>
          <a:xfrm>
            <a:off x="323528" y="17716"/>
            <a:ext cx="7128197" cy="484667"/>
          </a:xfrm>
          <a:prstGeom prst="rect">
            <a:avLst/>
          </a:prstGeom>
        </p:spPr>
        <p:txBody>
          <a:bodyPr anchor="t">
            <a:normAutofit/>
          </a:bodyPr>
          <a:lstStyle>
            <a:lvl1pPr algn="l">
              <a:defRPr sz="2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dirty="0"/>
          </a:p>
        </p:txBody>
      </p:sp>
      <p:sp>
        <p:nvSpPr>
          <p:cNvPr id="8" name="页脚占位符 2"/>
          <p:cNvSpPr>
            <a:spLocks noGrp="1"/>
          </p:cNvSpPr>
          <p:nvPr>
            <p:ph type="ftr" sz="quarter" idx="10"/>
          </p:nvPr>
        </p:nvSpPr>
        <p:spPr/>
        <p:txBody>
          <a:bodyPr/>
          <a:lstStyle>
            <a:lvl1pPr>
              <a:defRPr smtClean="0"/>
            </a:lvl1pPr>
          </a:lstStyle>
          <a:p>
            <a:pPr>
              <a:defRPr/>
            </a:pPr>
            <a:r>
              <a:rPr lang="en-US" altLang="zh-CN"/>
              <a:t>P</a:t>
            </a:r>
            <a:fld id="{CCB9019C-EE14-484E-A749-6B927C2AC5D7}" type="slidenum">
              <a:rPr lang="en-US" altLang="zh-CN"/>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内容占位符 2"/>
          <p:cNvSpPr>
            <a:spLocks noGrp="1"/>
          </p:cNvSpPr>
          <p:nvPr>
            <p:ph idx="1"/>
          </p:nvPr>
        </p:nvSpPr>
        <p:spPr>
          <a:xfrm>
            <a:off x="323528" y="741977"/>
            <a:ext cx="8424936" cy="3852651"/>
          </a:xfrm>
          <a:prstGeom prst="rect">
            <a:avLst/>
          </a:prstGeom>
        </p:spPr>
        <p:txBody>
          <a:bodyPr>
            <a:normAutofit/>
          </a:bodyPr>
          <a:lstStyle>
            <a:lvl1pPr marL="342900" indent="-342900">
              <a:lnSpc>
                <a:spcPct val="150000"/>
              </a:lnSpc>
              <a:buSzPct val="100000"/>
              <a:buFontTx/>
              <a:buBlip>
                <a:blip r:embed="rId2"/>
              </a:buBlip>
              <a:defRPr sz="20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vl2pPr>
              <a:lnSpc>
                <a:spcPct val="150000"/>
              </a:lnSpc>
              <a:defRPr sz="18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2pPr>
            <a:lvl3pPr>
              <a:lnSpc>
                <a:spcPct val="150000"/>
              </a:lnSpc>
              <a:defRPr sz="16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3pPr>
            <a:lvl4pPr>
              <a:lnSpc>
                <a:spcPct val="150000"/>
              </a:lnSpc>
              <a:defRPr sz="14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4pPr>
            <a:lvl5pPr>
              <a:lnSpc>
                <a:spcPct val="150000"/>
              </a:lnSpc>
              <a:defRPr sz="14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dirty="0"/>
              <a:t>单击此处编辑母版文本样式</a:t>
            </a:r>
          </a:p>
          <a:p>
            <a:pPr lvl="1"/>
            <a:r>
              <a:rPr kumimoji="1" lang="zh-CN" altLang="en-US" dirty="0"/>
              <a:t>第二级</a:t>
            </a:r>
          </a:p>
          <a:p>
            <a:pPr lvl="2"/>
            <a:r>
              <a:rPr kumimoji="1" lang="zh-CN" altLang="en-US" dirty="0"/>
              <a:t>第三级</a:t>
            </a:r>
          </a:p>
          <a:p>
            <a:pPr lvl="3"/>
            <a:r>
              <a:rPr kumimoji="1" lang="zh-CN" altLang="en-US" dirty="0"/>
              <a:t>第四级</a:t>
            </a:r>
          </a:p>
          <a:p>
            <a:pPr lvl="4"/>
            <a:r>
              <a:rPr kumimoji="1" lang="zh-CN" altLang="en-US" dirty="0"/>
              <a:t>第五级</a:t>
            </a:r>
          </a:p>
        </p:txBody>
      </p:sp>
      <p:sp>
        <p:nvSpPr>
          <p:cNvPr id="10" name="标题 1"/>
          <p:cNvSpPr>
            <a:spLocks noGrp="1"/>
          </p:cNvSpPr>
          <p:nvPr>
            <p:ph type="title"/>
          </p:nvPr>
        </p:nvSpPr>
        <p:spPr>
          <a:xfrm>
            <a:off x="323538" y="70862"/>
            <a:ext cx="7128197" cy="484667"/>
          </a:xfrm>
          <a:prstGeom prst="rect">
            <a:avLst/>
          </a:prstGeom>
        </p:spPr>
        <p:txBody>
          <a:bodyPr anchor="t">
            <a:normAutofit/>
          </a:bodyPr>
          <a:lstStyle>
            <a:lvl1pPr algn="l">
              <a:defRPr sz="20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p>
        </p:txBody>
      </p:sp>
      <p:sp>
        <p:nvSpPr>
          <p:cNvPr id="13" name="Text Box 2"/>
          <p:cNvSpPr txBox="1">
            <a:spLocks noChangeArrowheads="1"/>
          </p:cNvSpPr>
          <p:nvPr userDrawn="1"/>
        </p:nvSpPr>
        <p:spPr bwMode="auto">
          <a:xfrm>
            <a:off x="7164292" y="4876009"/>
            <a:ext cx="1622425" cy="250031"/>
          </a:xfrm>
          <a:prstGeom prst="rect">
            <a:avLst/>
          </a:prstGeom>
          <a:noFill/>
          <a:ln>
            <a:noFill/>
          </a:ln>
        </p:spPr>
        <p:txBody>
          <a:bodyPr lIns="55714" tIns="6667" rIns="55714"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00B9EF">
                    <a:lumMod val="75000"/>
                  </a:srgbClr>
                </a:solidFill>
                <a:latin typeface="微软雅黑" panose="020B0503020204020204" pitchFamily="34" charset="-122"/>
                <a:ea typeface="微软雅黑" panose="020B0503020204020204" pitchFamily="34" charset="-122"/>
              </a:rPr>
              <a:t>①</a:t>
            </a:r>
            <a:r>
              <a:rPr kumimoji="0" lang="zh-CN" altLang="en-US" sz="700" dirty="0">
                <a:solidFill>
                  <a:srgbClr val="00B9EF">
                    <a:lumMod val="75000"/>
                  </a:srgbClr>
                </a:solidFill>
                <a:latin typeface="微软雅黑" panose="020B0503020204020204" pitchFamily="34" charset="-122"/>
                <a:ea typeface="微软雅黑" panose="020B0503020204020204" pitchFamily="34" charset="-122"/>
              </a:rPr>
              <a:t> 绝密信息 严禁泄露</a:t>
            </a:r>
          </a:p>
        </p:txBody>
      </p:sp>
      <p:pic>
        <p:nvPicPr>
          <p:cNvPr id="12" name="图片 11" descr="0310金蝶品牌下属logo-00.png"/>
          <p:cNvPicPr>
            <a:picLocks noChangeAspect="1"/>
          </p:cNvPicPr>
          <p:nvPr userDrawn="1"/>
        </p:nvPicPr>
        <p:blipFill rotWithShape="1">
          <a:blip r:embed="rId3" cstate="screen">
            <a:biLevel thresh="25000"/>
          </a:blip>
          <a:srcRect/>
          <a:stretch>
            <a:fillRect/>
          </a:stretch>
        </p:blipFill>
        <p:spPr>
          <a:xfrm>
            <a:off x="7956377" y="173349"/>
            <a:ext cx="907791" cy="238162"/>
          </a:xfrm>
          <a:prstGeom prst="rect">
            <a:avLst/>
          </a:prstGeom>
        </p:spPr>
      </p:pic>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白)">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741977"/>
            <a:ext cx="8424936" cy="3852651"/>
          </a:xfrm>
          <a:prstGeom prst="rect">
            <a:avLst/>
          </a:prstGeom>
        </p:spPr>
        <p:txBody>
          <a:bodyPr>
            <a:normAutofit/>
          </a:bodyPr>
          <a:lstStyle>
            <a:lvl1pPr marL="342900" indent="-342900">
              <a:lnSpc>
                <a:spcPct val="150000"/>
              </a:lnSpc>
              <a:buSzPct val="100000"/>
              <a:buFontTx/>
              <a:buBlip>
                <a:blip r:embed="rId2"/>
              </a:buBlip>
              <a:defRPr sz="20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vl2pPr>
              <a:lnSpc>
                <a:spcPct val="150000"/>
              </a:lnSpc>
              <a:defRPr sz="18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2pPr>
            <a:lvl3pPr>
              <a:lnSpc>
                <a:spcPct val="150000"/>
              </a:lnSpc>
              <a:defRPr sz="16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3pPr>
            <a:lvl4pPr>
              <a:lnSpc>
                <a:spcPct val="150000"/>
              </a:lnSpc>
              <a:defRPr sz="14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4pPr>
            <a:lvl5pPr>
              <a:lnSpc>
                <a:spcPct val="150000"/>
              </a:lnSpc>
              <a:defRPr sz="1400" b="0" i="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dirty="0"/>
              <a:t>单击此处编辑母版文本样式</a:t>
            </a:r>
          </a:p>
          <a:p>
            <a:pPr lvl="1"/>
            <a:r>
              <a:rPr kumimoji="1" lang="zh-CN" altLang="en-US" dirty="0"/>
              <a:t>第二级</a:t>
            </a:r>
          </a:p>
          <a:p>
            <a:pPr lvl="2"/>
            <a:r>
              <a:rPr kumimoji="1" lang="zh-CN" altLang="en-US" dirty="0"/>
              <a:t>第三级</a:t>
            </a:r>
          </a:p>
          <a:p>
            <a:pPr lvl="3"/>
            <a:r>
              <a:rPr kumimoji="1" lang="zh-CN" altLang="en-US" dirty="0"/>
              <a:t>第四级</a:t>
            </a:r>
          </a:p>
          <a:p>
            <a:pPr lvl="4"/>
            <a:r>
              <a:rPr kumimoji="1" lang="zh-CN" altLang="en-US" dirty="0"/>
              <a:t>第五级</a:t>
            </a:r>
          </a:p>
        </p:txBody>
      </p:sp>
      <p:sp>
        <p:nvSpPr>
          <p:cNvPr id="7" name="标题 1"/>
          <p:cNvSpPr>
            <a:spLocks noGrp="1"/>
          </p:cNvSpPr>
          <p:nvPr>
            <p:ph type="title"/>
          </p:nvPr>
        </p:nvSpPr>
        <p:spPr>
          <a:xfrm>
            <a:off x="323538" y="70862"/>
            <a:ext cx="7128197" cy="484667"/>
          </a:xfrm>
          <a:prstGeom prst="rect">
            <a:avLst/>
          </a:prstGeom>
        </p:spPr>
        <p:txBody>
          <a:bodyPr anchor="t">
            <a:normAutofit/>
          </a:bodyPr>
          <a:lstStyle>
            <a:lvl1pPr algn="l">
              <a:defRPr sz="20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p>
        </p:txBody>
      </p:sp>
      <p:sp>
        <p:nvSpPr>
          <p:cNvPr id="10" name="Text Box 2"/>
          <p:cNvSpPr txBox="1">
            <a:spLocks noChangeArrowheads="1"/>
          </p:cNvSpPr>
          <p:nvPr userDrawn="1"/>
        </p:nvSpPr>
        <p:spPr bwMode="auto">
          <a:xfrm>
            <a:off x="6693995" y="4817278"/>
            <a:ext cx="1622425" cy="250031"/>
          </a:xfrm>
          <a:prstGeom prst="rect">
            <a:avLst/>
          </a:prstGeom>
          <a:noFill/>
          <a:ln>
            <a:noFill/>
          </a:ln>
        </p:spPr>
        <p:txBody>
          <a:bodyPr lIns="55714" tIns="6667" rIns="55714"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FFFFFF">
                    <a:lumMod val="50000"/>
                  </a:srgbClr>
                </a:solidFill>
                <a:latin typeface="微软雅黑" panose="020B0503020204020204" pitchFamily="34" charset="-122"/>
                <a:ea typeface="微软雅黑" panose="020B0503020204020204" pitchFamily="34" charset="-122"/>
              </a:rPr>
              <a:t>①</a:t>
            </a:r>
            <a:r>
              <a:rPr kumimoji="0" lang="zh-CN" altLang="en-US" sz="700" dirty="0">
                <a:solidFill>
                  <a:srgbClr val="FFFFFF">
                    <a:lumMod val="50000"/>
                  </a:srgbClr>
                </a:solidFill>
                <a:latin typeface="微软雅黑" panose="020B0503020204020204" pitchFamily="34" charset="-122"/>
                <a:ea typeface="微软雅黑" panose="020B0503020204020204" pitchFamily="34" charset="-122"/>
              </a:rPr>
              <a:t> 绝密信息 严禁泄露</a:t>
            </a:r>
          </a:p>
        </p:txBody>
      </p:sp>
      <p:cxnSp>
        <p:nvCxnSpPr>
          <p:cNvPr id="8" name="直线连接符 7"/>
          <p:cNvCxnSpPr/>
          <p:nvPr userDrawn="1"/>
        </p:nvCxnSpPr>
        <p:spPr>
          <a:xfrm>
            <a:off x="0" y="555526"/>
            <a:ext cx="9144000" cy="0"/>
          </a:xfrm>
          <a:prstGeom prst="line">
            <a:avLst/>
          </a:prstGeom>
          <a:ln>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pic>
        <p:nvPicPr>
          <p:cNvPr id="9" name="图片 8" descr="0310金蝶品牌下属logo-00.png"/>
          <p:cNvPicPr>
            <a:picLocks noChangeAspect="1"/>
          </p:cNvPicPr>
          <p:nvPr userDrawn="1"/>
        </p:nvPicPr>
        <p:blipFill rotWithShape="1">
          <a:blip r:embed="rId3" cstate="screen">
            <a:biLevel thresh="25000"/>
          </a:blip>
          <a:srcRect/>
          <a:stretch>
            <a:fillRect/>
          </a:stretch>
        </p:blipFill>
        <p:spPr>
          <a:xfrm>
            <a:off x="7956377" y="173349"/>
            <a:ext cx="907791" cy="238162"/>
          </a:xfrm>
          <a:prstGeom prst="rect">
            <a:avLst/>
          </a:prstGeom>
        </p:spPr>
      </p:pic>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绝景">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stretch>
            <a:fillRect/>
          </a:stretch>
        </p:blipFill>
        <p:spPr>
          <a:xfrm>
            <a:off x="0" y="4"/>
            <a:ext cx="9144000" cy="5142895"/>
          </a:xfrm>
          <a:prstGeom prst="rect">
            <a:avLst/>
          </a:prstGeom>
        </p:spPr>
      </p:pic>
      <p:sp>
        <p:nvSpPr>
          <p:cNvPr id="10" name="Text Box 2"/>
          <p:cNvSpPr txBox="1">
            <a:spLocks noChangeArrowheads="1"/>
          </p:cNvSpPr>
          <p:nvPr userDrawn="1"/>
        </p:nvSpPr>
        <p:spPr bwMode="auto">
          <a:xfrm>
            <a:off x="6693995" y="4817278"/>
            <a:ext cx="1622425" cy="250031"/>
          </a:xfrm>
          <a:prstGeom prst="rect">
            <a:avLst/>
          </a:prstGeom>
          <a:noFill/>
          <a:ln>
            <a:noFill/>
          </a:ln>
        </p:spPr>
        <p:txBody>
          <a:bodyPr lIns="55714" tIns="6667" rIns="55714"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FFFFFF">
                    <a:lumMod val="95000"/>
                  </a:srgbClr>
                </a:solidFill>
                <a:latin typeface="微软雅黑" panose="020B0503020204020204" pitchFamily="34" charset="-122"/>
                <a:ea typeface="微软雅黑" panose="020B0503020204020204" pitchFamily="34" charset="-122"/>
              </a:rPr>
              <a:t>①</a:t>
            </a:r>
            <a:r>
              <a:rPr kumimoji="0" lang="zh-CN" altLang="en-US" sz="700" dirty="0">
                <a:solidFill>
                  <a:srgbClr val="FFFFFF">
                    <a:lumMod val="95000"/>
                  </a:srgbClr>
                </a:solidFill>
                <a:latin typeface="微软雅黑" panose="020B0503020204020204" pitchFamily="34" charset="-122"/>
                <a:ea typeface="微软雅黑" panose="020B0503020204020204" pitchFamily="34" charset="-122"/>
              </a:rPr>
              <a:t> 绝密信息 严禁泄露</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3" name="组合 12"/>
          <p:cNvGrpSpPr/>
          <p:nvPr userDrawn="1"/>
        </p:nvGrpSpPr>
        <p:grpSpPr>
          <a:xfrm>
            <a:off x="4716201" y="843852"/>
            <a:ext cx="3368233" cy="1782142"/>
            <a:chOff x="3491880" y="1286852"/>
            <a:chExt cx="2908770" cy="1539039"/>
          </a:xfrm>
        </p:grpSpPr>
        <p:sp>
          <p:nvSpPr>
            <p:cNvPr id="4" name="Rectangle 4"/>
            <p:cNvSpPr/>
            <p:nvPr userDrawn="1"/>
          </p:nvSpPr>
          <p:spPr bwMode="auto">
            <a:xfrm>
              <a:off x="4521566" y="1447130"/>
              <a:ext cx="1759904" cy="717499"/>
            </a:xfrm>
            <a:prstGeom prst="rect">
              <a:avLst/>
            </a:prstGeom>
            <a:noFill/>
            <a:ln>
              <a:noFill/>
            </a:ln>
          </p:spPr>
          <p:txBody>
            <a:bodyPr wrap="none" lIns="0" tIns="0" rIns="0" bIns="0" anchor="ctr">
              <a:spAutoFit/>
            </a:bodyPr>
            <a:lstStyle/>
            <a:p>
              <a:r>
                <a:rPr kumimoji="0" lang="en-US" altLang="zh-CN" sz="5400" dirty="0">
                  <a:solidFill>
                    <a:srgbClr val="FFFFFF"/>
                  </a:solidFill>
                  <a:latin typeface="Goudy Old Style" pitchFamily="18" charset="0"/>
                  <a:ea typeface="宋体" panose="02010600030101010101" pitchFamily="2" charset="-122"/>
                  <a:cs typeface="Helvetica Neue UltraLight" pitchFamily="2" charset="0"/>
                  <a:sym typeface="Helvetica Neue UltraLight" pitchFamily="2" charset="0"/>
                </a:rPr>
                <a:t>Thanks</a:t>
              </a:r>
            </a:p>
          </p:txBody>
        </p:sp>
        <p:sp>
          <p:nvSpPr>
            <p:cNvPr id="5" name="Rectangle 5"/>
            <p:cNvSpPr/>
            <p:nvPr userDrawn="1"/>
          </p:nvSpPr>
          <p:spPr bwMode="auto">
            <a:xfrm>
              <a:off x="4050688" y="2149235"/>
              <a:ext cx="1324810" cy="358820"/>
            </a:xfrm>
            <a:prstGeom prst="rect">
              <a:avLst/>
            </a:prstGeom>
            <a:noFill/>
            <a:ln>
              <a:noFill/>
            </a:ln>
          </p:spPr>
          <p:txBody>
            <a:bodyPr wrap="none" lIns="0" tIns="0" rIns="0" bIns="0" anchor="ctr">
              <a:spAutoFit/>
            </a:bodyPr>
            <a:lstStyle/>
            <a:p>
              <a:r>
                <a:rPr kumimoji="0" lang="en-US" altLang="zh-CN" sz="2700" dirty="0">
                  <a:solidFill>
                    <a:srgbClr val="FFFFFF"/>
                  </a:solidFill>
                  <a:latin typeface="Arial Narrow" panose="020B0606020202030204" pitchFamily="34" charset="0"/>
                  <a:ea typeface="宋体" panose="02010600030101010101" pitchFamily="2" charset="-122"/>
                  <a:cs typeface="Arial Narrow" panose="020B0606020202030204" pitchFamily="34" charset="0"/>
                  <a:sym typeface="Arial Narrow" panose="020B0606020202030204" pitchFamily="34" charset="0"/>
                </a:rPr>
                <a:t>terima kasih</a:t>
              </a:r>
            </a:p>
          </p:txBody>
        </p:sp>
        <p:sp>
          <p:nvSpPr>
            <p:cNvPr id="6" name="Rectangle 6"/>
            <p:cNvSpPr/>
            <p:nvPr userDrawn="1"/>
          </p:nvSpPr>
          <p:spPr bwMode="auto">
            <a:xfrm>
              <a:off x="3491880" y="1286852"/>
              <a:ext cx="886105" cy="531503"/>
            </a:xfrm>
            <a:prstGeom prst="rect">
              <a:avLst/>
            </a:prstGeom>
            <a:noFill/>
            <a:ln>
              <a:noFill/>
            </a:ln>
          </p:spPr>
          <p:txBody>
            <a:bodyPr wrap="none" lIns="0" tIns="0" rIns="0" bIns="0" anchor="ctr">
              <a:spAutoFit/>
            </a:bodyPr>
            <a:lstStyle/>
            <a:p>
              <a:r>
                <a:rPr kumimoji="0" lang="zh-CN" altLang="en-US" sz="4000" dirty="0">
                  <a:solidFill>
                    <a:srgbClr val="FFFFFF"/>
                  </a:solidFill>
                  <a:latin typeface="Arial" panose="020B0604020202020204" pitchFamily="34" charset="0"/>
                  <a:ea typeface="宋体" panose="02010600030101010101" pitchFamily="2" charset="-122"/>
                  <a:sym typeface="Arial" panose="020B0604020202020204" pitchFamily="34" charset="0"/>
                </a:rPr>
                <a:t>感謝</a:t>
              </a:r>
            </a:p>
          </p:txBody>
        </p:sp>
        <p:sp>
          <p:nvSpPr>
            <p:cNvPr id="7" name="Rectangle 7"/>
            <p:cNvSpPr/>
            <p:nvPr userDrawn="1"/>
          </p:nvSpPr>
          <p:spPr bwMode="auto">
            <a:xfrm>
              <a:off x="5199183" y="2108392"/>
              <a:ext cx="1195539" cy="717499"/>
            </a:xfrm>
            <a:prstGeom prst="rect">
              <a:avLst/>
            </a:prstGeom>
            <a:noFill/>
            <a:ln>
              <a:noFill/>
            </a:ln>
          </p:spPr>
          <p:txBody>
            <a:bodyPr wrap="none" lIns="0" tIns="0" rIns="0" bIns="0" anchor="ctr">
              <a:spAutoFit/>
            </a:bodyPr>
            <a:lstStyle/>
            <a:p>
              <a:r>
                <a:rPr kumimoji="0" lang="zh-CN" altLang="en-US" sz="5400" dirty="0">
                  <a:solidFill>
                    <a:srgbClr val="FFFFFF"/>
                  </a:solidFill>
                  <a:latin typeface="微软雅黑" panose="020B0503020204020204" pitchFamily="34" charset="-122"/>
                  <a:ea typeface="微软雅黑" panose="020B0503020204020204" pitchFamily="34" charset="-122"/>
                  <a:cs typeface="Microsoft YaHei Bold" charset="0"/>
                  <a:sym typeface="Microsoft YaHei Bold" charset="0"/>
                </a:rPr>
                <a:t>谢谢</a:t>
              </a:r>
            </a:p>
          </p:txBody>
        </p:sp>
        <p:sp>
          <p:nvSpPr>
            <p:cNvPr id="8" name="Rectangle 8"/>
            <p:cNvSpPr/>
            <p:nvPr userDrawn="1"/>
          </p:nvSpPr>
          <p:spPr bwMode="auto">
            <a:xfrm>
              <a:off x="5404367" y="1339591"/>
              <a:ext cx="996283" cy="239206"/>
            </a:xfrm>
            <a:prstGeom prst="rect">
              <a:avLst/>
            </a:prstGeom>
            <a:noFill/>
            <a:ln>
              <a:noFill/>
            </a:ln>
          </p:spPr>
          <p:txBody>
            <a:bodyPr wrap="none" lIns="0" tIns="0" rIns="0" bIns="0" anchor="ctr">
              <a:spAutoFit/>
            </a:bodyPr>
            <a:lstStyle/>
            <a:p>
              <a:r>
                <a:rPr kumimoji="0" lang="zh-CN" altLang="en-US" sz="1800" dirty="0">
                  <a:solidFill>
                    <a:srgbClr val="FFFFFF"/>
                  </a:solidFill>
                  <a:latin typeface="Arial" panose="020B0604020202020204" pitchFamily="34" charset="0"/>
                  <a:ea typeface="宋体" panose="02010600030101010101" pitchFamily="2" charset="-122"/>
                  <a:sym typeface="Arial" panose="020B0604020202020204" pitchFamily="34" charset="0"/>
                </a:rPr>
                <a:t>ありがとう</a:t>
              </a:r>
            </a:p>
          </p:txBody>
        </p:sp>
        <p:sp>
          <p:nvSpPr>
            <p:cNvPr id="9" name="Rectangle 9"/>
            <p:cNvSpPr/>
            <p:nvPr userDrawn="1"/>
          </p:nvSpPr>
          <p:spPr bwMode="auto">
            <a:xfrm>
              <a:off x="3491887" y="1869804"/>
              <a:ext cx="881822" cy="318951"/>
            </a:xfrm>
            <a:prstGeom prst="rect">
              <a:avLst/>
            </a:prstGeom>
            <a:noFill/>
            <a:ln>
              <a:noFill/>
            </a:ln>
          </p:spPr>
          <p:txBody>
            <a:bodyPr wrap="none" lIns="0" tIns="0" rIns="0" bIns="0" anchor="ctr">
              <a:spAutoFit/>
            </a:bodyPr>
            <a:lstStyle/>
            <a:p>
              <a:r>
                <a:rPr kumimoji="0" lang="en-US" altLang="zh-CN" sz="2400" dirty="0">
                  <a:solidFill>
                    <a:srgbClr val="FFFFFF"/>
                  </a:solidFill>
                  <a:latin typeface="Arial" panose="020B0604020202020204" pitchFamily="34" charset="0"/>
                  <a:ea typeface="宋体" panose="02010600030101010101" pitchFamily="2" charset="-122"/>
                  <a:cs typeface="Thonburi" charset="0"/>
                  <a:sym typeface="Arial" panose="020B0604020202020204" pitchFamily="34" charset="0"/>
                </a:rPr>
                <a:t>ขอบคุณ</a:t>
              </a:r>
            </a:p>
          </p:txBody>
        </p:sp>
      </p:grpSp>
      <p:sp>
        <p:nvSpPr>
          <p:cNvPr id="11" name="Rectangle 37"/>
          <p:cNvSpPr/>
          <p:nvPr userDrawn="1"/>
        </p:nvSpPr>
        <p:spPr bwMode="auto">
          <a:xfrm>
            <a:off x="472484" y="4767758"/>
            <a:ext cx="2875380" cy="304800"/>
          </a:xfrm>
          <a:prstGeom prst="rect">
            <a:avLst/>
          </a:prstGeom>
          <a:noFill/>
          <a:ln>
            <a:noFill/>
          </a:ln>
        </p:spPr>
        <p:txBody>
          <a:bodyPr lIns="0" tIns="0" rIns="0" bIns="0" anchor="ctr"/>
          <a:lstStyle/>
          <a:p>
            <a:r>
              <a:rPr kumimoji="0" lang="zh-CN" altLang="en-US" sz="7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版权所有</a:t>
            </a:r>
            <a:r>
              <a:rPr kumimoji="0" lang="en-US" altLang="zh-CN" sz="7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Helvetica Neue" pitchFamily="2" charset="0"/>
              </a:rPr>
              <a:t>©1993-2016 </a:t>
            </a:r>
            <a:r>
              <a:rPr kumimoji="0" lang="zh-CN" altLang="en-US" sz="7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金蝶国际软件集团有</a:t>
            </a:r>
            <a:r>
              <a:rPr kumimoji="0" lang="zh-CN" altLang="en-US" sz="7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icrosoft YaHei Bold" charset="0"/>
              </a:rPr>
              <a:t>限公司</a:t>
            </a:r>
          </a:p>
        </p:txBody>
      </p:sp>
      <p:sp>
        <p:nvSpPr>
          <p:cNvPr id="14" name="Text Box 2"/>
          <p:cNvSpPr txBox="1">
            <a:spLocks noChangeArrowheads="1"/>
          </p:cNvSpPr>
          <p:nvPr userDrawn="1"/>
        </p:nvSpPr>
        <p:spPr bwMode="auto">
          <a:xfrm>
            <a:off x="6693995" y="4817278"/>
            <a:ext cx="1622425" cy="250031"/>
          </a:xfrm>
          <a:prstGeom prst="rect">
            <a:avLst/>
          </a:prstGeom>
          <a:noFill/>
          <a:ln>
            <a:noFill/>
          </a:ln>
        </p:spPr>
        <p:txBody>
          <a:bodyPr lIns="55714" tIns="6667" rIns="55714"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FFFFFF"/>
                </a:solidFill>
                <a:latin typeface="微软雅黑" panose="020B0503020204020204" pitchFamily="34" charset="-122"/>
                <a:ea typeface="微软雅黑" panose="020B0503020204020204" pitchFamily="34" charset="-122"/>
              </a:rPr>
              <a:t>①</a:t>
            </a:r>
            <a:r>
              <a:rPr kumimoji="0" lang="zh-CN" altLang="en-US" sz="700" dirty="0">
                <a:solidFill>
                  <a:srgbClr val="FFFFFF"/>
                </a:solidFill>
                <a:latin typeface="微软雅黑" panose="020B0503020204020204" pitchFamily="34" charset="-122"/>
                <a:ea typeface="微软雅黑" panose="020B0503020204020204" pitchFamily="34" charset="-122"/>
              </a:rPr>
              <a:t> 绝密信息 严禁泄露</a:t>
            </a:r>
          </a:p>
        </p:txBody>
      </p:sp>
      <p:pic>
        <p:nvPicPr>
          <p:cNvPr id="15" name="图片 14" descr="0310金蝶品牌下属logo-00.png"/>
          <p:cNvPicPr>
            <a:picLocks noChangeAspect="1"/>
          </p:cNvPicPr>
          <p:nvPr userDrawn="1"/>
        </p:nvPicPr>
        <p:blipFill rotWithShape="1">
          <a:blip r:embed="rId3" cstate="screen">
            <a:biLevel thresh="25000"/>
          </a:blip>
          <a:srcRect/>
          <a:stretch>
            <a:fillRect/>
          </a:stretch>
        </p:blipFill>
        <p:spPr>
          <a:xfrm>
            <a:off x="395540" y="267494"/>
            <a:ext cx="1195823" cy="313728"/>
          </a:xfrm>
          <a:prstGeom prst="rect">
            <a:avLst/>
          </a:prstGeom>
        </p:spPr>
      </p:pic>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图片和文字（白）">
    <p:spTree>
      <p:nvGrpSpPr>
        <p:cNvPr id="1" name=""/>
        <p:cNvGrpSpPr/>
        <p:nvPr/>
      </p:nvGrpSpPr>
      <p:grpSpPr>
        <a:xfrm>
          <a:off x="0" y="0"/>
          <a:ext cx="0" cy="0"/>
          <a:chOff x="0" y="0"/>
          <a:chExt cx="0" cy="0"/>
        </a:xfrm>
      </p:grpSpPr>
      <p:sp>
        <p:nvSpPr>
          <p:cNvPr id="3" name="页脚占位符 2"/>
          <p:cNvSpPr>
            <a:spLocks noGrp="1"/>
          </p:cNvSpPr>
          <p:nvPr>
            <p:ph type="ftr" sz="quarter" idx="10"/>
          </p:nvPr>
        </p:nvSpPr>
        <p:spPr>
          <a:xfrm>
            <a:off x="8316417" y="4805367"/>
            <a:ext cx="576262" cy="273844"/>
          </a:xfrm>
          <a:prstGeom prst="rect">
            <a:avLst/>
          </a:prstGeom>
        </p:spPr>
        <p:txBody>
          <a:bodyPr/>
          <a:lstStyle/>
          <a:p>
            <a:r>
              <a:rPr lang="en-US" altLang="zh-CN">
                <a:solidFill>
                  <a:srgbClr val="000000"/>
                </a:solidFill>
              </a:rPr>
              <a:t>P</a:t>
            </a:r>
            <a:fld id="{2C2B0F17-0C2E-4B76-896E-50CAEF9C5C7E}" type="slidenum">
              <a:rPr lang="en-US" altLang="zh-CN" smtClean="0">
                <a:solidFill>
                  <a:srgbClr val="000000"/>
                </a:solidFill>
              </a:rPr>
              <a:t>‹#›</a:t>
            </a:fld>
            <a:endParaRPr lang="zh-CN" altLang="en-US" dirty="0">
              <a:solidFill>
                <a:srgbClr val="000000"/>
              </a:solidFill>
            </a:endParaRPr>
          </a:p>
        </p:txBody>
      </p:sp>
      <p:sp>
        <p:nvSpPr>
          <p:cNvPr id="7" name="图片占位符 2"/>
          <p:cNvSpPr>
            <a:spLocks noGrp="1"/>
          </p:cNvSpPr>
          <p:nvPr>
            <p:ph type="pic" idx="1"/>
          </p:nvPr>
        </p:nvSpPr>
        <p:spPr>
          <a:xfrm>
            <a:off x="755976" y="915966"/>
            <a:ext cx="3600000" cy="3600000"/>
          </a:xfrm>
          <a:prstGeom prst="rect">
            <a:avLst/>
          </a:prstGeom>
        </p:spPr>
        <p:txBody>
          <a:bodyPr anchor="ctr"/>
          <a:lstStyle>
            <a:lvl1pPr marL="0" indent="0" algn="ctr">
              <a:buNone/>
              <a:defRPr sz="3200">
                <a:solidFill>
                  <a:schemeClr val="bg1">
                    <a:lumMod val="50000"/>
                  </a:schemeClr>
                </a:solidFill>
              </a:defRPr>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8" name="文本占位符 3"/>
          <p:cNvSpPr>
            <a:spLocks noGrp="1"/>
          </p:cNvSpPr>
          <p:nvPr>
            <p:ph type="body" sz="half" idx="2"/>
          </p:nvPr>
        </p:nvSpPr>
        <p:spPr>
          <a:xfrm>
            <a:off x="4500392" y="915570"/>
            <a:ext cx="3600000" cy="3600400"/>
          </a:xfrm>
          <a:prstGeom prst="rect">
            <a:avLst/>
          </a:prstGeom>
        </p:spPr>
        <p:txBody>
          <a:bodyPr/>
          <a:lstStyle>
            <a:lvl1pPr marL="0" indent="0" algn="l">
              <a:buNone/>
              <a:defRPr sz="1400">
                <a:solidFill>
                  <a:schemeClr val="tx1">
                    <a:lumMod val="85000"/>
                    <a:lumOff val="15000"/>
                  </a:schemeClr>
                </a:solidFill>
              </a:defRPr>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dirty="0"/>
              <a:t>单击此处编辑母版文本样式</a:t>
            </a:r>
          </a:p>
        </p:txBody>
      </p:sp>
      <p:pic>
        <p:nvPicPr>
          <p:cNvPr id="13" name="图片 12" descr="卷页.png"/>
          <p:cNvPicPr>
            <a:picLocks noChangeAspect="1"/>
          </p:cNvPicPr>
          <p:nvPr userDrawn="1"/>
        </p:nvPicPr>
        <p:blipFill>
          <a:blip r:embed="rId2" cstate="email"/>
          <a:srcRect/>
          <a:stretch>
            <a:fillRect/>
          </a:stretch>
        </p:blipFill>
        <p:spPr>
          <a:xfrm>
            <a:off x="0" y="8"/>
            <a:ext cx="9144000" cy="520095"/>
          </a:xfrm>
          <a:prstGeom prst="rect">
            <a:avLst/>
          </a:prstGeom>
          <a:effectLst>
            <a:outerShdw blurRad="50800" dist="38100" dir="6000000" sx="101000" sy="101000" algn="tl" rotWithShape="0">
              <a:prstClr val="black">
                <a:alpha val="40000"/>
              </a:prstClr>
            </a:outerShdw>
          </a:effectLst>
        </p:spPr>
      </p:pic>
      <p:pic>
        <p:nvPicPr>
          <p:cNvPr id="14" name="图片 13" descr="0310金蝶品牌下属logo-00.png"/>
          <p:cNvPicPr>
            <a:picLocks noChangeAspect="1"/>
          </p:cNvPicPr>
          <p:nvPr userDrawn="1"/>
        </p:nvPicPr>
        <p:blipFill rotWithShape="1">
          <a:blip r:embed="rId3" cstate="screen"/>
          <a:srcRect/>
          <a:stretch>
            <a:fillRect/>
          </a:stretch>
        </p:blipFill>
        <p:spPr>
          <a:xfrm>
            <a:off x="7584003" y="116050"/>
            <a:ext cx="1097755" cy="288000"/>
          </a:xfrm>
          <a:prstGeom prst="rect">
            <a:avLst/>
          </a:prstGeom>
        </p:spPr>
      </p:pic>
      <p:sp>
        <p:nvSpPr>
          <p:cNvPr id="15" name="标题 1"/>
          <p:cNvSpPr>
            <a:spLocks noGrp="1"/>
          </p:cNvSpPr>
          <p:nvPr>
            <p:ph type="title"/>
          </p:nvPr>
        </p:nvSpPr>
        <p:spPr>
          <a:xfrm>
            <a:off x="323538" y="17723"/>
            <a:ext cx="7128197" cy="484667"/>
          </a:xfrm>
          <a:prstGeom prst="rect">
            <a:avLst/>
          </a:prstGeom>
        </p:spPr>
        <p:txBody>
          <a:bodyPr anchor="t">
            <a:normAutofit/>
          </a:bodyPr>
          <a:lstStyle>
            <a:lvl1pPr algn="l">
              <a:defRPr sz="2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p>
        </p:txBody>
      </p:sp>
      <p:sp>
        <p:nvSpPr>
          <p:cNvPr id="9" name="Text Box 2"/>
          <p:cNvSpPr txBox="1">
            <a:spLocks noChangeArrowheads="1"/>
          </p:cNvSpPr>
          <p:nvPr userDrawn="1"/>
        </p:nvSpPr>
        <p:spPr bwMode="auto">
          <a:xfrm>
            <a:off x="6693995" y="4817278"/>
            <a:ext cx="1622425" cy="250031"/>
          </a:xfrm>
          <a:prstGeom prst="rect">
            <a:avLst/>
          </a:prstGeom>
          <a:noFill/>
          <a:ln>
            <a:noFill/>
          </a:ln>
        </p:spPr>
        <p:txBody>
          <a:bodyPr lIns="55714" tIns="6667" rIns="55714"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FFFFFF">
                    <a:lumMod val="50000"/>
                  </a:srgbClr>
                </a:solidFill>
                <a:latin typeface="微软雅黑" panose="020B0503020204020204" pitchFamily="34" charset="-122"/>
                <a:ea typeface="微软雅黑" panose="020B0503020204020204" pitchFamily="34" charset="-122"/>
              </a:rPr>
              <a:t>①</a:t>
            </a:r>
            <a:r>
              <a:rPr kumimoji="0" lang="zh-CN" altLang="en-US" sz="700" dirty="0">
                <a:solidFill>
                  <a:srgbClr val="FFFFFF">
                    <a:lumMod val="50000"/>
                  </a:srgbClr>
                </a:solidFill>
                <a:latin typeface="微软雅黑" panose="020B0503020204020204" pitchFamily="34" charset="-122"/>
                <a:ea typeface="微软雅黑" panose="020B0503020204020204" pitchFamily="34" charset="-122"/>
              </a:rPr>
              <a:t> 绝密信息 严禁泄露</a:t>
            </a:r>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 - 顶部对齐">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descr="0310金蝶品牌下属logo-00.png"/>
          <p:cNvPicPr>
            <a:picLocks noChangeAspect="1"/>
          </p:cNvPicPr>
          <p:nvPr userDrawn="1"/>
        </p:nvPicPr>
        <p:blipFill rotWithShape="1">
          <a:blip r:embed="rId3" cstate="screen">
            <a:biLevel thresh="25000"/>
          </a:blip>
          <a:srcRect/>
          <a:stretch>
            <a:fillRect/>
          </a:stretch>
        </p:blipFill>
        <p:spPr>
          <a:xfrm>
            <a:off x="7956377" y="173349"/>
            <a:ext cx="907791" cy="238162"/>
          </a:xfrm>
          <a:prstGeom prst="rect">
            <a:avLst/>
          </a:prstGeom>
        </p:spPr>
      </p:pic>
      <p:sp>
        <p:nvSpPr>
          <p:cNvPr id="7" name="标题 1"/>
          <p:cNvSpPr>
            <a:spLocks noGrp="1"/>
          </p:cNvSpPr>
          <p:nvPr>
            <p:ph type="title"/>
          </p:nvPr>
        </p:nvSpPr>
        <p:spPr>
          <a:xfrm>
            <a:off x="323538" y="70862"/>
            <a:ext cx="7128197" cy="484667"/>
          </a:xfrm>
          <a:prstGeom prst="rect">
            <a:avLst/>
          </a:prstGeom>
        </p:spPr>
        <p:txBody>
          <a:bodyPr anchor="t">
            <a:normAutofit/>
          </a:bodyPr>
          <a:lstStyle>
            <a:lvl1pPr algn="l">
              <a:defRPr sz="2000" b="0" i="0">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p>
        </p:txBody>
      </p:sp>
      <p:sp>
        <p:nvSpPr>
          <p:cNvPr id="8" name="页脚占位符 2"/>
          <p:cNvSpPr>
            <a:spLocks noGrp="1"/>
          </p:cNvSpPr>
          <p:nvPr>
            <p:ph type="ftr" sz="quarter" idx="10"/>
          </p:nvPr>
        </p:nvSpPr>
        <p:spPr>
          <a:xfrm>
            <a:off x="8460435" y="4803999"/>
            <a:ext cx="576262" cy="273844"/>
          </a:xfrm>
          <a:prstGeom prst="rect">
            <a:avLst/>
          </a:prstGeom>
        </p:spPr>
        <p:txBody>
          <a:bodyPr/>
          <a:lstStyle>
            <a:lvl1pPr>
              <a:defRPr sz="1400">
                <a:solidFill>
                  <a:srgbClr val="FFFFFF"/>
                </a:solidFill>
              </a:defRPr>
            </a:lvl1pPr>
          </a:lstStyle>
          <a:p>
            <a:r>
              <a:rPr lang="en-US" altLang="zh-CN" dirty="0"/>
              <a:t>P</a:t>
            </a:r>
            <a:fld id="{2C2B0F17-0C2E-4B76-896E-50CAEF9C5C7E}" type="slidenum">
              <a:rPr lang="en-US" altLang="zh-CN" dirty="0" smtClean="0"/>
              <a:t>‹#›</a:t>
            </a:fld>
            <a:endParaRPr lang="zh-CN" altLang="en-US" dirty="0"/>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图片（白）">
    <p:spTree>
      <p:nvGrpSpPr>
        <p:cNvPr id="1" name=""/>
        <p:cNvGrpSpPr/>
        <p:nvPr/>
      </p:nvGrpSpPr>
      <p:grpSpPr>
        <a:xfrm>
          <a:off x="0" y="0"/>
          <a:ext cx="0" cy="0"/>
          <a:chOff x="0" y="0"/>
          <a:chExt cx="0" cy="0"/>
        </a:xfrm>
      </p:grpSpPr>
      <p:sp>
        <p:nvSpPr>
          <p:cNvPr id="3" name="页脚占位符 2"/>
          <p:cNvSpPr>
            <a:spLocks noGrp="1"/>
          </p:cNvSpPr>
          <p:nvPr>
            <p:ph type="ftr" sz="quarter" idx="10"/>
          </p:nvPr>
        </p:nvSpPr>
        <p:spPr>
          <a:xfrm>
            <a:off x="8316417" y="4805367"/>
            <a:ext cx="576262" cy="273844"/>
          </a:xfrm>
          <a:prstGeom prst="rect">
            <a:avLst/>
          </a:prstGeom>
        </p:spPr>
        <p:txBody>
          <a:bodyPr/>
          <a:lstStyle/>
          <a:p>
            <a:r>
              <a:rPr lang="en-US" altLang="zh-CN">
                <a:solidFill>
                  <a:srgbClr val="000000"/>
                </a:solidFill>
              </a:rPr>
              <a:t>P</a:t>
            </a:r>
            <a:fld id="{2C2B0F17-0C2E-4B76-896E-50CAEF9C5C7E}" type="slidenum">
              <a:rPr lang="en-US" altLang="zh-CN" smtClean="0">
                <a:solidFill>
                  <a:srgbClr val="000000"/>
                </a:solidFill>
              </a:rPr>
              <a:t>‹#›</a:t>
            </a:fld>
            <a:endParaRPr lang="zh-CN" altLang="en-US" dirty="0">
              <a:solidFill>
                <a:srgbClr val="000000"/>
              </a:solidFill>
            </a:endParaRPr>
          </a:p>
        </p:txBody>
      </p:sp>
      <p:sp>
        <p:nvSpPr>
          <p:cNvPr id="8" name="图片占位符 2"/>
          <p:cNvSpPr>
            <a:spLocks noGrp="1"/>
          </p:cNvSpPr>
          <p:nvPr>
            <p:ph type="pic" idx="1"/>
          </p:nvPr>
        </p:nvSpPr>
        <p:spPr>
          <a:xfrm>
            <a:off x="1792288" y="771555"/>
            <a:ext cx="5486400" cy="3168352"/>
          </a:xfrm>
          <a:prstGeom prst="rect">
            <a:avLst/>
          </a:prstGeom>
        </p:spPr>
        <p:txBody>
          <a:bodyPr anchor="ctr"/>
          <a:lstStyle>
            <a:lvl1pPr marL="0" indent="0" algn="ctr">
              <a:buNone/>
              <a:defRPr sz="3200">
                <a:solidFill>
                  <a:schemeClr val="bg1">
                    <a:lumMod val="50000"/>
                  </a:schemeClr>
                </a:solidFill>
              </a:defRPr>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9" name="文本占位符 3"/>
          <p:cNvSpPr>
            <a:spLocks noGrp="1"/>
          </p:cNvSpPr>
          <p:nvPr>
            <p:ph type="body" sz="half" idx="2"/>
          </p:nvPr>
        </p:nvSpPr>
        <p:spPr>
          <a:xfrm>
            <a:off x="1792288" y="4025904"/>
            <a:ext cx="5486400" cy="603250"/>
          </a:xfrm>
          <a:prstGeom prst="rect">
            <a:avLst/>
          </a:prstGeom>
        </p:spPr>
        <p:txBody>
          <a:bodyPr/>
          <a:lstStyle>
            <a:lvl1pPr marL="0" indent="0" algn="ctr">
              <a:buNone/>
              <a:defRPr sz="1400">
                <a:solidFill>
                  <a:schemeClr val="tx1">
                    <a:lumMod val="85000"/>
                    <a:lumOff val="15000"/>
                  </a:schemeClr>
                </a:solidFill>
              </a:defRPr>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dirty="0"/>
              <a:t>单击此处编辑母版文本样式</a:t>
            </a:r>
          </a:p>
        </p:txBody>
      </p:sp>
      <p:pic>
        <p:nvPicPr>
          <p:cNvPr id="11" name="图片 10" descr="卷页.png"/>
          <p:cNvPicPr>
            <a:picLocks noChangeAspect="1"/>
          </p:cNvPicPr>
          <p:nvPr userDrawn="1"/>
        </p:nvPicPr>
        <p:blipFill>
          <a:blip r:embed="rId2" cstate="email"/>
          <a:srcRect/>
          <a:stretch>
            <a:fillRect/>
          </a:stretch>
        </p:blipFill>
        <p:spPr>
          <a:xfrm>
            <a:off x="0" y="8"/>
            <a:ext cx="9144000" cy="520095"/>
          </a:xfrm>
          <a:prstGeom prst="rect">
            <a:avLst/>
          </a:prstGeom>
          <a:effectLst>
            <a:outerShdw blurRad="50800" dist="38100" dir="6000000" sx="101000" sy="101000" algn="tl" rotWithShape="0">
              <a:prstClr val="black">
                <a:alpha val="40000"/>
              </a:prstClr>
            </a:outerShdw>
          </a:effectLst>
        </p:spPr>
      </p:pic>
      <p:pic>
        <p:nvPicPr>
          <p:cNvPr id="12" name="图片 11" descr="0310金蝶品牌下属logo-00.png"/>
          <p:cNvPicPr>
            <a:picLocks noChangeAspect="1"/>
          </p:cNvPicPr>
          <p:nvPr userDrawn="1"/>
        </p:nvPicPr>
        <p:blipFill rotWithShape="1">
          <a:blip r:embed="rId3" cstate="screen"/>
          <a:srcRect/>
          <a:stretch>
            <a:fillRect/>
          </a:stretch>
        </p:blipFill>
        <p:spPr>
          <a:xfrm>
            <a:off x="7584011" y="116050"/>
            <a:ext cx="1097755" cy="288000"/>
          </a:xfrm>
          <a:prstGeom prst="rect">
            <a:avLst/>
          </a:prstGeom>
        </p:spPr>
      </p:pic>
      <p:sp>
        <p:nvSpPr>
          <p:cNvPr id="13" name="标题 1"/>
          <p:cNvSpPr>
            <a:spLocks noGrp="1"/>
          </p:cNvSpPr>
          <p:nvPr>
            <p:ph type="title"/>
          </p:nvPr>
        </p:nvSpPr>
        <p:spPr>
          <a:xfrm>
            <a:off x="323546" y="17726"/>
            <a:ext cx="7128197" cy="484667"/>
          </a:xfrm>
          <a:prstGeom prst="rect">
            <a:avLst/>
          </a:prstGeom>
        </p:spPr>
        <p:txBody>
          <a:bodyPr anchor="t">
            <a:normAutofit/>
          </a:bodyPr>
          <a:lstStyle>
            <a:lvl1pPr algn="l">
              <a:defRPr sz="2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dirty="0"/>
              <a:t>单击此处编辑母版标题样式</a:t>
            </a:r>
          </a:p>
        </p:txBody>
      </p:sp>
      <p:sp>
        <p:nvSpPr>
          <p:cNvPr id="10" name="Text Box 2"/>
          <p:cNvSpPr txBox="1">
            <a:spLocks noChangeArrowheads="1"/>
          </p:cNvSpPr>
          <p:nvPr userDrawn="1"/>
        </p:nvSpPr>
        <p:spPr bwMode="auto">
          <a:xfrm>
            <a:off x="6693995" y="4817281"/>
            <a:ext cx="1622425" cy="250031"/>
          </a:xfrm>
          <a:prstGeom prst="rect">
            <a:avLst/>
          </a:prstGeom>
          <a:noFill/>
          <a:ln>
            <a:noFill/>
          </a:ln>
        </p:spPr>
        <p:txBody>
          <a:bodyPr lIns="55714" tIns="6667" rIns="55714"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FFFFFF">
                    <a:lumMod val="50000"/>
                  </a:srgbClr>
                </a:solidFill>
                <a:latin typeface="微软雅黑" panose="020B0503020204020204" pitchFamily="34" charset="-122"/>
                <a:ea typeface="微软雅黑" panose="020B0503020204020204" pitchFamily="34" charset="-122"/>
              </a:rPr>
              <a:t>①</a:t>
            </a:r>
            <a:r>
              <a:rPr kumimoji="0" lang="zh-CN" altLang="en-US" sz="700" dirty="0">
                <a:solidFill>
                  <a:srgbClr val="FFFFFF">
                    <a:lumMod val="50000"/>
                  </a:srgbClr>
                </a:solidFill>
                <a:latin typeface="微软雅黑" panose="020B0503020204020204" pitchFamily="34" charset="-122"/>
                <a:ea typeface="微软雅黑" panose="020B0503020204020204" pitchFamily="34" charset="-122"/>
              </a:rPr>
              <a:t> 绝密信息 严禁泄露</a:t>
            </a:r>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标题 - 顶部对齐">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9144000" cy="5143500"/>
          </a:xfrm>
          <a:prstGeom prst="rect">
            <a:avLst/>
          </a:prstGeom>
        </p:spPr>
      </p:pic>
      <p:pic>
        <p:nvPicPr>
          <p:cNvPr id="3" name="图片 2"/>
          <p:cNvPicPr>
            <a:picLocks noChangeAspect="1"/>
          </p:cNvPicPr>
          <p:nvPr userDrawn="1"/>
        </p:nvPicPr>
        <p:blipFill>
          <a:blip r:embed="rId3"/>
          <a:stretch>
            <a:fillRect/>
          </a:stretch>
        </p:blipFill>
        <p:spPr>
          <a:xfrm>
            <a:off x="0" y="4286250"/>
            <a:ext cx="9144000" cy="857250"/>
          </a:xfrm>
          <a:prstGeom prst="rect">
            <a:avLst/>
          </a:prstGeom>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标题 - 顶部对齐">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9144000" cy="5143500"/>
          </a:xfrm>
          <a:prstGeom prst="rect">
            <a:avLst/>
          </a:prstGeom>
        </p:spPr>
      </p:pic>
      <p:pic>
        <p:nvPicPr>
          <p:cNvPr id="3" name="图片 2"/>
          <p:cNvPicPr>
            <a:picLocks noChangeAspect="1"/>
          </p:cNvPicPr>
          <p:nvPr userDrawn="1"/>
        </p:nvPicPr>
        <p:blipFill>
          <a:blip r:embed="rId3"/>
          <a:stretch>
            <a:fillRect/>
          </a:stretch>
        </p:blipFill>
        <p:spPr>
          <a:xfrm>
            <a:off x="0" y="4286250"/>
            <a:ext cx="9144000" cy="857250"/>
          </a:xfrm>
          <a:prstGeom prst="rect">
            <a:avLst/>
          </a:prstGeom>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7" name="标题占位符 1"/>
          <p:cNvSpPr>
            <a:spLocks noGrp="1"/>
          </p:cNvSpPr>
          <p:nvPr>
            <p:ph type="title"/>
          </p:nvPr>
        </p:nvSpPr>
        <p:spPr>
          <a:xfrm>
            <a:off x="251520" y="16043"/>
            <a:ext cx="7886700" cy="504057"/>
          </a:xfrm>
          <a:prstGeom prst="rect">
            <a:avLst/>
          </a:prstGeom>
        </p:spPr>
        <p:txBody>
          <a:bodyPr vert="horz" lIns="38705" tIns="19352" rIns="38705" bIns="19352" rtlCol="0" anchor="ctr">
            <a:normAutofit/>
          </a:bodyPr>
          <a:lstStyle/>
          <a:p>
            <a:r>
              <a:rPr lang="zh-CN" altLang="en-US"/>
              <a:t>单击此处编辑母版标题样式</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白)">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6694488" y="4818063"/>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defRPr/>
            </a:pPr>
            <a:r>
              <a:rPr kumimoji="0" lang="zh-CN" altLang="en-US" sz="700" dirty="0" smtClean="0">
                <a:solidFill>
                  <a:srgbClr val="7F7F7F"/>
                </a:solidFill>
                <a:latin typeface="微软雅黑" panose="020B0503020204020204" pitchFamily="34" charset="-122"/>
                <a:ea typeface="微软雅黑" panose="020B0503020204020204" pitchFamily="34" charset="-122"/>
              </a:rPr>
              <a:t>②机密信息 严禁泄露</a:t>
            </a:r>
          </a:p>
        </p:txBody>
      </p:sp>
      <p:pic>
        <p:nvPicPr>
          <p:cNvPr id="5" name="图片 4" descr="0310金蝶品牌下属logo-00.png"/>
          <p:cNvPicPr>
            <a:picLocks noChangeAspect="1"/>
          </p:cNvPicPr>
          <p:nvPr userDrawn="1"/>
        </p:nvPicPr>
        <p:blipFill>
          <a:blip r:embed="rId2"/>
          <a:srcRect/>
          <a:stretch>
            <a:fillRect/>
          </a:stretch>
        </p:blipFill>
        <p:spPr bwMode="auto">
          <a:xfrm>
            <a:off x="7583488" y="115888"/>
            <a:ext cx="1098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p:cNvSpPr>
            <a:spLocks noGrp="1"/>
          </p:cNvSpPr>
          <p:nvPr>
            <p:ph idx="1"/>
          </p:nvPr>
        </p:nvSpPr>
        <p:spPr>
          <a:xfrm>
            <a:off x="323528" y="741974"/>
            <a:ext cx="8424936" cy="3852651"/>
          </a:xfrm>
          <a:prstGeom prst="rect">
            <a:avLst/>
          </a:prstGeom>
        </p:spPr>
        <p:txBody>
          <a:bodyPr>
            <a:normAutofit/>
          </a:bodyPr>
          <a:lstStyle>
            <a:lvl1pPr marL="342900" indent="-342900">
              <a:buSzPct val="100000"/>
              <a:buFontTx/>
              <a:buBlip>
                <a:blip r:embed="rId3"/>
              </a:buBlip>
              <a:defRPr sz="20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a:defRPr sz="18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2pPr>
            <a:lvl3pPr>
              <a:defRPr sz="1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a:defRPr sz="14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4pPr>
            <a:lvl5pPr>
              <a:defRPr sz="14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标题 1"/>
          <p:cNvSpPr>
            <a:spLocks noGrp="1"/>
          </p:cNvSpPr>
          <p:nvPr>
            <p:ph type="title"/>
          </p:nvPr>
        </p:nvSpPr>
        <p:spPr>
          <a:xfrm>
            <a:off x="323528" y="17716"/>
            <a:ext cx="7128197" cy="484667"/>
          </a:xfrm>
          <a:prstGeom prst="rect">
            <a:avLst/>
          </a:prstGeom>
        </p:spPr>
        <p:txBody>
          <a:bodyPr anchor="t">
            <a:normAutofit/>
          </a:bodyPr>
          <a:lstStyle>
            <a:lvl1pPr algn="l">
              <a:defRPr sz="2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dirty="0"/>
          </a:p>
        </p:txBody>
      </p:sp>
      <p:sp>
        <p:nvSpPr>
          <p:cNvPr id="6" name="页脚占位符 2"/>
          <p:cNvSpPr>
            <a:spLocks noGrp="1"/>
          </p:cNvSpPr>
          <p:nvPr>
            <p:ph type="ftr" sz="quarter" idx="10"/>
          </p:nvPr>
        </p:nvSpPr>
        <p:spPr/>
        <p:txBody>
          <a:bodyPr/>
          <a:lstStyle>
            <a:lvl1pPr>
              <a:defRPr smtClean="0"/>
            </a:lvl1pPr>
          </a:lstStyle>
          <a:p>
            <a:pPr>
              <a:defRPr/>
            </a:pPr>
            <a:r>
              <a:rPr lang="en-US" altLang="zh-CN"/>
              <a:t>P</a:t>
            </a:r>
            <a:fld id="{EB2D96E6-1979-421B-B93F-9F21F6952825}" type="slidenum">
              <a:rPr lang="en-US" altLang="zh-CN"/>
              <a:t>‹#›</a:t>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Picture 3" descr="C:\Users\Administrator\Desktop\图片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图片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578132"/>
            <a:ext cx="9144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userDrawn="1"/>
        </p:nvSpPr>
        <p:spPr bwMode="auto">
          <a:xfrm>
            <a:off x="6694495" y="4818065"/>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08" tIns="6667" rIns="55708"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prstClr val="white">
                    <a:lumMod val="50000"/>
                  </a:prstClr>
                </a:solidFill>
                <a:latin typeface="微软雅黑" panose="020B0503020204020204" pitchFamily="34" charset="-122"/>
                <a:ea typeface="微软雅黑" panose="020B0503020204020204" pitchFamily="34" charset="-122"/>
              </a:rPr>
              <a:t>①</a:t>
            </a:r>
            <a:r>
              <a:rPr kumimoji="0" lang="zh-CN" altLang="en-US" sz="700" dirty="0">
                <a:solidFill>
                  <a:prstClr val="white">
                    <a:lumMod val="50000"/>
                  </a:prstClr>
                </a:solidFill>
                <a:latin typeface="微软雅黑" panose="020B0503020204020204" pitchFamily="34" charset="-122"/>
                <a:ea typeface="微软雅黑" panose="020B0503020204020204" pitchFamily="34" charset="-122"/>
              </a:rPr>
              <a:t> 绝密信息 严禁泄露</a:t>
            </a:r>
          </a:p>
        </p:txBody>
      </p:sp>
      <p:sp>
        <p:nvSpPr>
          <p:cNvPr id="8" name="页脚占位符 2"/>
          <p:cNvSpPr>
            <a:spLocks noGrp="1"/>
          </p:cNvSpPr>
          <p:nvPr>
            <p:ph type="ftr" sz="quarter" idx="10"/>
          </p:nvPr>
        </p:nvSpPr>
        <p:spPr>
          <a:xfrm>
            <a:off x="8316915" y="4805370"/>
            <a:ext cx="576262" cy="274637"/>
          </a:xfrm>
          <a:prstGeom prst="rect">
            <a:avLst/>
          </a:prstGeom>
        </p:spPr>
        <p:txBody>
          <a:bodyPr/>
          <a:lstStyle>
            <a:lvl1pPr>
              <a:defRPr smtClean="0"/>
            </a:lvl1pPr>
          </a:lstStyle>
          <a:p>
            <a:pPr>
              <a:defRPr/>
            </a:pPr>
            <a:r>
              <a:rPr lang="en-US" altLang="zh-CN">
                <a:solidFill>
                  <a:prstClr val="black">
                    <a:tint val="75000"/>
                  </a:prstClr>
                </a:solidFill>
              </a:rPr>
              <a:t>P</a:t>
            </a:r>
            <a:fld id="{CCB9019C-EE14-484E-A749-6B927C2AC5D7}" type="slidenum">
              <a:rPr lang="en-US" altLang="zh-CN">
                <a:solidFill>
                  <a:prstClr val="black">
                    <a:tint val="75000"/>
                  </a:prstClr>
                </a:solidFill>
              </a:rPr>
              <a:t>‹#›</a:t>
            </a:fld>
            <a:endParaRPr lang="zh-CN" altLang="en-US">
              <a:solidFill>
                <a:prstClr val="black">
                  <a:tint val="75000"/>
                </a:prstClr>
              </a:solidFill>
            </a:endParaRPr>
          </a:p>
        </p:txBody>
      </p:sp>
    </p:spTree>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和内容(白)">
    <p:spTree>
      <p:nvGrpSpPr>
        <p:cNvPr id="1" name=""/>
        <p:cNvGrpSpPr/>
        <p:nvPr/>
      </p:nvGrpSpPr>
      <p:grpSpPr>
        <a:xfrm>
          <a:off x="0" y="0"/>
          <a:ext cx="0" cy="0"/>
          <a:chOff x="0" y="0"/>
          <a:chExt cx="0" cy="0"/>
        </a:xfrm>
      </p:grpSpPr>
      <p:pic>
        <p:nvPicPr>
          <p:cNvPr id="5" name="Picture 3" descr="C:\Users\Administrator\Desktop\图片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userDrawn="1"/>
        </p:nvSpPr>
        <p:spPr bwMode="auto">
          <a:xfrm>
            <a:off x="6694495" y="4818065"/>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08" tIns="6667" rIns="55708" bIns="6667"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pPr>
            <a:r>
              <a:rPr kumimoji="0" lang="en-US" altLang="zh-CN" sz="700" dirty="0">
                <a:solidFill>
                  <a:srgbClr val="FFFFFF">
                    <a:lumMod val="50000"/>
                  </a:srgbClr>
                </a:solidFill>
                <a:latin typeface="微软雅黑" panose="020B0503020204020204" pitchFamily="34" charset="-122"/>
                <a:ea typeface="微软雅黑" panose="020B0503020204020204" pitchFamily="34" charset="-122"/>
              </a:rPr>
              <a:t>①</a:t>
            </a:r>
            <a:r>
              <a:rPr kumimoji="0" lang="zh-CN" altLang="en-US" sz="700" dirty="0">
                <a:solidFill>
                  <a:srgbClr val="FFFFFF">
                    <a:lumMod val="50000"/>
                  </a:srgbClr>
                </a:solidFill>
                <a:latin typeface="微软雅黑" panose="020B0503020204020204" pitchFamily="34" charset="-122"/>
                <a:ea typeface="微软雅黑" panose="020B0503020204020204" pitchFamily="34" charset="-122"/>
              </a:rPr>
              <a:t> 绝密信息 严禁泄露</a:t>
            </a:r>
          </a:p>
        </p:txBody>
      </p:sp>
      <p:sp>
        <p:nvSpPr>
          <p:cNvPr id="6" name="页脚占位符 2"/>
          <p:cNvSpPr>
            <a:spLocks noGrp="1"/>
          </p:cNvSpPr>
          <p:nvPr>
            <p:ph type="ftr" sz="quarter" idx="10"/>
          </p:nvPr>
        </p:nvSpPr>
        <p:spPr>
          <a:xfrm>
            <a:off x="8316915" y="4805370"/>
            <a:ext cx="576262" cy="274637"/>
          </a:xfrm>
          <a:prstGeom prst="rect">
            <a:avLst/>
          </a:prstGeom>
        </p:spPr>
        <p:txBody>
          <a:bodyPr/>
          <a:lstStyle>
            <a:lvl1pPr>
              <a:defRPr smtClean="0"/>
            </a:lvl1pPr>
          </a:lstStyle>
          <a:p>
            <a:pPr>
              <a:defRPr/>
            </a:pPr>
            <a:r>
              <a:rPr lang="en-US" altLang="zh-CN">
                <a:solidFill>
                  <a:prstClr val="black">
                    <a:tint val="75000"/>
                  </a:prstClr>
                </a:solidFill>
              </a:rPr>
              <a:t>P</a:t>
            </a:r>
            <a:fld id="{EB2D96E6-1979-421B-B93F-9F21F6952825}" type="slidenum">
              <a:rPr lang="en-US" altLang="zh-CN">
                <a:solidFill>
                  <a:prstClr val="black">
                    <a:tint val="75000"/>
                  </a:prstClr>
                </a:solidFill>
              </a:rPr>
              <a:t>‹#›</a:t>
            </a:fld>
            <a:endParaRPr lang="zh-CN" altLang="en-US">
              <a:solidFill>
                <a:prstClr val="black">
                  <a:tint val="75000"/>
                </a:prstClr>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封底">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9715" cy="5162550"/>
          </a:xfrm>
          <a:prstGeom prst="rect">
            <a:avLst/>
          </a:prstGeom>
        </p:spPr>
      </p:pic>
      <p:sp>
        <p:nvSpPr>
          <p:cNvPr id="8" name="Title 14"/>
          <p:cNvSpPr>
            <a:spLocks noGrp="1"/>
          </p:cNvSpPr>
          <p:nvPr>
            <p:ph type="title" hasCustomPrompt="1"/>
          </p:nvPr>
        </p:nvSpPr>
        <p:spPr>
          <a:xfrm>
            <a:off x="457200" y="1671013"/>
            <a:ext cx="3425371" cy="2595587"/>
          </a:xfrm>
        </p:spPr>
        <p:txBody>
          <a:bodyPr anchor="t">
            <a:normAutofit/>
          </a:bodyPr>
          <a:lstStyle>
            <a:lvl1pPr algn="l">
              <a:lnSpc>
                <a:spcPct val="80000"/>
              </a:lnSpc>
              <a:defRPr sz="3200" b="1"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dirty="0" smtClean="0"/>
              <a:t>HEADER </a:t>
            </a:r>
            <a:r>
              <a:rPr lang="en-US" altLang="zh-CN" dirty="0" smtClean="0"/>
              <a:t>3</a:t>
            </a:r>
            <a:r>
              <a:rPr lang="en-US" dirty="0" smtClean="0"/>
              <a:t>2PT</a:t>
            </a:r>
            <a:br>
              <a:rPr lang="en-US" dirty="0" smtClean="0"/>
            </a:br>
            <a:r>
              <a:rPr lang="en-US" dirty="0" smtClean="0"/>
              <a:t>CLICK TO EDIT MASTER TITLE STYLE</a:t>
            </a:r>
            <a:endParaRPr lang="en-US" dirty="0"/>
          </a:p>
        </p:txBody>
      </p:sp>
      <p:pic>
        <p:nvPicPr>
          <p:cNvPr id="5" name="Picture 4" descr="171009_interbrand_kingdee_to jonan-28.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4257115"/>
            <a:ext cx="1692800" cy="576000"/>
          </a:xfrm>
          <a:prstGeom prst="rect">
            <a:avLst/>
          </a:prstGeom>
        </p:spPr>
      </p:pic>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图片（白）">
    <p:spTree>
      <p:nvGrpSpPr>
        <p:cNvPr id="1" name=""/>
        <p:cNvGrpSpPr/>
        <p:nvPr/>
      </p:nvGrpSpPr>
      <p:grpSpPr>
        <a:xfrm>
          <a:off x="0" y="0"/>
          <a:ext cx="0" cy="0"/>
          <a:chOff x="0" y="0"/>
          <a:chExt cx="0" cy="0"/>
        </a:xfrm>
      </p:grpSpPr>
      <p:pic>
        <p:nvPicPr>
          <p:cNvPr id="5" name="图片 4" descr="卷页.png"/>
          <p:cNvPicPr>
            <a:picLocks noChangeAspect="1"/>
          </p:cNvPicPr>
          <p:nvPr userDrawn="1"/>
        </p:nvPicPr>
        <p:blipFill>
          <a:blip r:embed="rId2"/>
          <a:srcRect/>
          <a:stretch>
            <a:fillRect/>
          </a:stretch>
        </p:blipFill>
        <p:spPr bwMode="auto">
          <a:xfrm>
            <a:off x="0" y="0"/>
            <a:ext cx="9144000" cy="520700"/>
          </a:xfrm>
          <a:prstGeom prst="rect">
            <a:avLst/>
          </a:prstGeom>
          <a:noFill/>
          <a:ln>
            <a:noFill/>
          </a:ln>
          <a:effectLst>
            <a:outerShdw blurRad="50800" dist="38100" dir="6000003" sx="100999" sy="100999"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descr="0310金蝶品牌下属logo-00.png"/>
          <p:cNvPicPr>
            <a:picLocks noChangeAspect="1"/>
          </p:cNvPicPr>
          <p:nvPr userDrawn="1"/>
        </p:nvPicPr>
        <p:blipFill>
          <a:blip r:embed="rId3"/>
          <a:srcRect/>
          <a:stretch>
            <a:fillRect/>
          </a:stretch>
        </p:blipFill>
        <p:spPr bwMode="auto">
          <a:xfrm>
            <a:off x="7583488" y="115888"/>
            <a:ext cx="1098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userDrawn="1"/>
        </p:nvSpPr>
        <p:spPr bwMode="auto">
          <a:xfrm>
            <a:off x="6694488" y="4818063"/>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defRPr/>
            </a:pPr>
            <a:r>
              <a:rPr kumimoji="0" lang="zh-CN" altLang="en-US" sz="700" dirty="0" smtClean="0">
                <a:solidFill>
                  <a:srgbClr val="7F7F7F"/>
                </a:solidFill>
                <a:latin typeface="微软雅黑" panose="020B0503020204020204" pitchFamily="34" charset="-122"/>
                <a:ea typeface="微软雅黑" panose="020B0503020204020204" pitchFamily="34" charset="-122"/>
              </a:rPr>
              <a:t>②机密信息 严禁泄露</a:t>
            </a:r>
          </a:p>
        </p:txBody>
      </p:sp>
      <p:sp>
        <p:nvSpPr>
          <p:cNvPr id="8" name="图片占位符 2"/>
          <p:cNvSpPr>
            <a:spLocks noGrp="1"/>
          </p:cNvSpPr>
          <p:nvPr>
            <p:ph type="pic" idx="1"/>
          </p:nvPr>
        </p:nvSpPr>
        <p:spPr>
          <a:xfrm>
            <a:off x="1792288" y="771550"/>
            <a:ext cx="5486400" cy="3168352"/>
          </a:xfrm>
          <a:prstGeom prst="rect">
            <a:avLst/>
          </a:prstGeom>
        </p:spPr>
        <p:txBody>
          <a:bodyPr anchor="ctr"/>
          <a:lstStyle>
            <a:lvl1pPr marL="0" indent="0" algn="ctr">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9" name="文本占位符 3"/>
          <p:cNvSpPr>
            <a:spLocks noGrp="1"/>
          </p:cNvSpPr>
          <p:nvPr>
            <p:ph type="body" sz="half" idx="2"/>
          </p:nvPr>
        </p:nvSpPr>
        <p:spPr>
          <a:xfrm>
            <a:off x="1792288" y="4025900"/>
            <a:ext cx="5486400" cy="603250"/>
          </a:xfrm>
          <a:prstGeom prst="rect">
            <a:avLst/>
          </a:prstGeom>
        </p:spPr>
        <p:txBody>
          <a:bodyPr/>
          <a:lstStyle>
            <a:lvl1pPr marL="0" indent="0" algn="ctr">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3" name="标题 1"/>
          <p:cNvSpPr>
            <a:spLocks noGrp="1"/>
          </p:cNvSpPr>
          <p:nvPr>
            <p:ph type="title"/>
          </p:nvPr>
        </p:nvSpPr>
        <p:spPr>
          <a:xfrm>
            <a:off x="323528" y="17716"/>
            <a:ext cx="7128197" cy="484667"/>
          </a:xfrm>
          <a:prstGeom prst="rect">
            <a:avLst/>
          </a:prstGeom>
        </p:spPr>
        <p:txBody>
          <a:bodyPr anchor="t">
            <a:normAutofit/>
          </a:bodyPr>
          <a:lstStyle>
            <a:lvl1pPr algn="l">
              <a:defRPr sz="2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dirty="0"/>
          </a:p>
        </p:txBody>
      </p:sp>
      <p:sp>
        <p:nvSpPr>
          <p:cNvPr id="10" name="页脚占位符 2"/>
          <p:cNvSpPr>
            <a:spLocks noGrp="1"/>
          </p:cNvSpPr>
          <p:nvPr>
            <p:ph type="ftr" sz="quarter" idx="10"/>
          </p:nvPr>
        </p:nvSpPr>
        <p:spPr/>
        <p:txBody>
          <a:bodyPr/>
          <a:lstStyle>
            <a:lvl1pPr>
              <a:defRPr smtClean="0"/>
            </a:lvl1pPr>
          </a:lstStyle>
          <a:p>
            <a:pPr>
              <a:defRPr/>
            </a:pPr>
            <a:r>
              <a:rPr lang="en-US" altLang="zh-CN"/>
              <a:t>P</a:t>
            </a:r>
            <a:fld id="{0416AF7A-2A3B-4C99-B465-FAD5F11703D4}" type="slidenum">
              <a:rPr lang="en-US" altLang="zh-CN"/>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和文字（白）">
    <p:spTree>
      <p:nvGrpSpPr>
        <p:cNvPr id="1" name=""/>
        <p:cNvGrpSpPr/>
        <p:nvPr/>
      </p:nvGrpSpPr>
      <p:grpSpPr>
        <a:xfrm>
          <a:off x="0" y="0"/>
          <a:ext cx="0" cy="0"/>
          <a:chOff x="0" y="0"/>
          <a:chExt cx="0" cy="0"/>
        </a:xfrm>
      </p:grpSpPr>
      <p:pic>
        <p:nvPicPr>
          <p:cNvPr id="5" name="图片 4" descr="卷页.png"/>
          <p:cNvPicPr>
            <a:picLocks noChangeAspect="1"/>
          </p:cNvPicPr>
          <p:nvPr userDrawn="1"/>
        </p:nvPicPr>
        <p:blipFill>
          <a:blip r:embed="rId2"/>
          <a:srcRect/>
          <a:stretch>
            <a:fillRect/>
          </a:stretch>
        </p:blipFill>
        <p:spPr bwMode="auto">
          <a:xfrm>
            <a:off x="0" y="0"/>
            <a:ext cx="9144000" cy="520700"/>
          </a:xfrm>
          <a:prstGeom prst="rect">
            <a:avLst/>
          </a:prstGeom>
          <a:noFill/>
          <a:ln>
            <a:noFill/>
          </a:ln>
          <a:effectLst>
            <a:outerShdw blurRad="50800" dist="38100" dir="6000003" sx="100999" sy="100999"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 descr="0310金蝶品牌下属logo-00.png"/>
          <p:cNvPicPr>
            <a:picLocks noChangeAspect="1"/>
          </p:cNvPicPr>
          <p:nvPr userDrawn="1"/>
        </p:nvPicPr>
        <p:blipFill>
          <a:blip r:embed="rId3"/>
          <a:srcRect/>
          <a:stretch>
            <a:fillRect/>
          </a:stretch>
        </p:blipFill>
        <p:spPr bwMode="auto">
          <a:xfrm>
            <a:off x="7583488" y="115888"/>
            <a:ext cx="1098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userDrawn="1"/>
        </p:nvSpPr>
        <p:spPr bwMode="auto">
          <a:xfrm>
            <a:off x="6694488" y="4818063"/>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defRPr/>
            </a:pPr>
            <a:r>
              <a:rPr kumimoji="0" lang="zh-CN" altLang="en-US" sz="700" dirty="0" smtClean="0">
                <a:solidFill>
                  <a:srgbClr val="7F7F7F"/>
                </a:solidFill>
                <a:latin typeface="微软雅黑" panose="020B0503020204020204" pitchFamily="34" charset="-122"/>
                <a:ea typeface="微软雅黑" panose="020B0503020204020204" pitchFamily="34" charset="-122"/>
              </a:rPr>
              <a:t>②机密信息 严禁泄露</a:t>
            </a:r>
          </a:p>
        </p:txBody>
      </p:sp>
      <p:sp>
        <p:nvSpPr>
          <p:cNvPr id="7" name="图片占位符 2"/>
          <p:cNvSpPr>
            <a:spLocks noGrp="1"/>
          </p:cNvSpPr>
          <p:nvPr>
            <p:ph type="pic" idx="1"/>
          </p:nvPr>
        </p:nvSpPr>
        <p:spPr>
          <a:xfrm>
            <a:off x="755976" y="915966"/>
            <a:ext cx="3600000" cy="3600000"/>
          </a:xfrm>
          <a:prstGeom prst="rect">
            <a:avLst/>
          </a:prstGeom>
        </p:spPr>
        <p:txBody>
          <a:bodyPr anchor="ctr"/>
          <a:lstStyle>
            <a:lvl1pPr marL="0" indent="0" algn="ctr">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8" name="文本占位符 3"/>
          <p:cNvSpPr>
            <a:spLocks noGrp="1"/>
          </p:cNvSpPr>
          <p:nvPr>
            <p:ph type="body" sz="half" idx="2"/>
          </p:nvPr>
        </p:nvSpPr>
        <p:spPr>
          <a:xfrm>
            <a:off x="4500392" y="915566"/>
            <a:ext cx="3600000" cy="3600400"/>
          </a:xfrm>
          <a:prstGeom prst="rect">
            <a:avLst/>
          </a:prstGeom>
        </p:spPr>
        <p:txBody>
          <a:bodyPr/>
          <a:lstStyle>
            <a:lvl1pPr marL="0" indent="0" algn="l">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5" name="标题 1"/>
          <p:cNvSpPr>
            <a:spLocks noGrp="1"/>
          </p:cNvSpPr>
          <p:nvPr>
            <p:ph type="title"/>
          </p:nvPr>
        </p:nvSpPr>
        <p:spPr>
          <a:xfrm>
            <a:off x="323528" y="17716"/>
            <a:ext cx="7128197" cy="484667"/>
          </a:xfrm>
          <a:prstGeom prst="rect">
            <a:avLst/>
          </a:prstGeom>
        </p:spPr>
        <p:txBody>
          <a:bodyPr anchor="t">
            <a:normAutofit/>
          </a:bodyPr>
          <a:lstStyle>
            <a:lvl1pPr algn="l">
              <a:defRPr sz="2600" b="0" i="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dirty="0"/>
          </a:p>
        </p:txBody>
      </p:sp>
      <p:sp>
        <p:nvSpPr>
          <p:cNvPr id="10" name="页脚占位符 2"/>
          <p:cNvSpPr>
            <a:spLocks noGrp="1"/>
          </p:cNvSpPr>
          <p:nvPr>
            <p:ph type="ftr" sz="quarter" idx="10"/>
          </p:nvPr>
        </p:nvSpPr>
        <p:spPr/>
        <p:txBody>
          <a:bodyPr/>
          <a:lstStyle>
            <a:lvl1pPr>
              <a:defRPr smtClean="0"/>
            </a:lvl1pPr>
          </a:lstStyle>
          <a:p>
            <a:pPr>
              <a:defRPr/>
            </a:pPr>
            <a:r>
              <a:rPr lang="en-US" altLang="zh-CN"/>
              <a:t>P</a:t>
            </a:r>
            <a:fld id="{8701FA9E-0CFB-421D-944E-5E064DE94686}" type="slidenum">
              <a:rPr lang="en-US" altLang="zh-CN"/>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2" name="Picture 2" descr="C:\Users\Administrator\Desktop\ppt背景-01.jpg"/>
          <p:cNvPicPr>
            <a:picLocks noChangeAspect="1" noChangeArrowheads="1"/>
          </p:cNvPicPr>
          <p:nvPr userDrawn="1"/>
        </p:nvPicPr>
        <p:blipFill>
          <a:blip r:embed="rId2" cstate="screen"/>
          <a:srcRect/>
          <a:stretch>
            <a:fillRect/>
          </a:stretch>
        </p:blipFill>
        <p:spPr bwMode="auto">
          <a:xfrm>
            <a:off x="0" y="-20638"/>
            <a:ext cx="9144000" cy="517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12"/>
          <p:cNvGrpSpPr/>
          <p:nvPr userDrawn="1"/>
        </p:nvGrpSpPr>
        <p:grpSpPr bwMode="auto">
          <a:xfrm>
            <a:off x="4471988" y="1346200"/>
            <a:ext cx="3397250" cy="1797050"/>
            <a:chOff x="3491880" y="1283088"/>
            <a:chExt cx="2933387" cy="1551579"/>
          </a:xfrm>
        </p:grpSpPr>
        <p:sp>
          <p:nvSpPr>
            <p:cNvPr id="4" name="Rectangle 4"/>
            <p:cNvSpPr/>
            <p:nvPr userDrawn="1"/>
          </p:nvSpPr>
          <p:spPr bwMode="auto">
            <a:xfrm>
              <a:off x="4521566" y="1438354"/>
              <a:ext cx="1803166" cy="7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en-US" altLang="zh-CN" sz="5400">
                  <a:solidFill>
                    <a:srgbClr val="262626"/>
                  </a:solidFill>
                  <a:latin typeface="Goudy Old Style" pitchFamily="18" charset="0"/>
                  <a:sym typeface="Helvetica Neue UltraLight" pitchFamily="2" charset="0"/>
                </a:rPr>
                <a:t>Thanks</a:t>
              </a:r>
            </a:p>
          </p:txBody>
        </p:sp>
        <p:sp>
          <p:nvSpPr>
            <p:cNvPr id="5" name="Rectangle 5"/>
            <p:cNvSpPr/>
            <p:nvPr userDrawn="1"/>
          </p:nvSpPr>
          <p:spPr bwMode="auto">
            <a:xfrm>
              <a:off x="4050688" y="2195749"/>
              <a:ext cx="978727" cy="26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en-US" altLang="zh-CN">
                  <a:solidFill>
                    <a:srgbClr val="262626"/>
                  </a:solidFill>
                  <a:latin typeface="Arial Narrow" panose="020B0606020202030204" pitchFamily="34" charset="0"/>
                  <a:sym typeface="Arial Narrow" panose="020B0606020202030204" pitchFamily="34" charset="0"/>
                </a:rPr>
                <a:t>terima kasih</a:t>
              </a:r>
            </a:p>
          </p:txBody>
        </p:sp>
        <p:sp>
          <p:nvSpPr>
            <p:cNvPr id="6" name="Rectangle 6"/>
            <p:cNvSpPr/>
            <p:nvPr userDrawn="1"/>
          </p:nvSpPr>
          <p:spPr bwMode="auto">
            <a:xfrm>
              <a:off x="3491880" y="1283088"/>
              <a:ext cx="898392" cy="53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zh-CN" altLang="en-US" sz="4000">
                  <a:solidFill>
                    <a:srgbClr val="262626"/>
                  </a:solidFill>
                  <a:latin typeface="Arial" panose="020B0604020202020204" pitchFamily="34" charset="0"/>
                  <a:sym typeface="Arial" panose="020B0604020202020204" pitchFamily="34" charset="0"/>
                </a:rPr>
                <a:t>感謝</a:t>
              </a:r>
            </a:p>
          </p:txBody>
        </p:sp>
        <p:sp>
          <p:nvSpPr>
            <p:cNvPr id="7" name="Rectangle 7"/>
            <p:cNvSpPr/>
            <p:nvPr userDrawn="1"/>
          </p:nvSpPr>
          <p:spPr bwMode="auto">
            <a:xfrm>
              <a:off x="5199183" y="2099618"/>
              <a:ext cx="1225080" cy="7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zh-CN" altLang="en-US" sz="5400">
                  <a:solidFill>
                    <a:srgbClr val="262626"/>
                  </a:solidFill>
                  <a:latin typeface="微软雅黑" panose="020B0503020204020204" pitchFamily="34" charset="-122"/>
                  <a:ea typeface="微软雅黑" panose="020B0503020204020204" pitchFamily="34" charset="-122"/>
                  <a:sym typeface="Microsoft YaHei Bold" charset="-122"/>
                </a:rPr>
                <a:t>谢谢</a:t>
              </a:r>
            </a:p>
          </p:txBody>
        </p:sp>
        <p:sp>
          <p:nvSpPr>
            <p:cNvPr id="8" name="Rectangle 8"/>
            <p:cNvSpPr/>
            <p:nvPr userDrawn="1"/>
          </p:nvSpPr>
          <p:spPr bwMode="auto">
            <a:xfrm>
              <a:off x="5404367" y="1336687"/>
              <a:ext cx="1020900" cy="2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zh-CN" altLang="en-US" sz="1800">
                  <a:solidFill>
                    <a:srgbClr val="262626"/>
                  </a:solidFill>
                  <a:latin typeface="Arial" panose="020B0604020202020204" pitchFamily="34" charset="0"/>
                  <a:sym typeface="Arial" panose="020B0604020202020204" pitchFamily="34" charset="0"/>
                </a:rPr>
                <a:t>ありがとう</a:t>
              </a:r>
            </a:p>
          </p:txBody>
        </p:sp>
        <p:sp>
          <p:nvSpPr>
            <p:cNvPr id="9" name="Rectangle 9"/>
            <p:cNvSpPr/>
            <p:nvPr userDrawn="1"/>
          </p:nvSpPr>
          <p:spPr bwMode="auto">
            <a:xfrm>
              <a:off x="3491887" y="1869803"/>
              <a:ext cx="596650" cy="3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en-US" altLang="zh-CN" sz="2400">
                  <a:solidFill>
                    <a:srgbClr val="262626"/>
                  </a:solidFill>
                  <a:latin typeface="Arial" panose="020B0604020202020204" pitchFamily="34" charset="0"/>
                  <a:sym typeface="Arial" panose="020B0604020202020204" pitchFamily="34" charset="0"/>
                </a:rPr>
                <a:t>ขอบคุณ</a:t>
              </a:r>
            </a:p>
          </p:txBody>
        </p:sp>
      </p:grpSp>
      <p:pic>
        <p:nvPicPr>
          <p:cNvPr id="11" name="图片 12" descr="kingdee 金蝶 logo-01.png"/>
          <p:cNvPicPr>
            <a:picLocks noChangeAspect="1"/>
          </p:cNvPicPr>
          <p:nvPr userDrawn="1"/>
        </p:nvPicPr>
        <p:blipFill>
          <a:blip r:embed="rId3" cstate="screen"/>
          <a:srcRect/>
          <a:stretch>
            <a:fillRect/>
          </a:stretch>
        </p:blipFill>
        <p:spPr bwMode="auto">
          <a:xfrm>
            <a:off x="7059613" y="-20638"/>
            <a:ext cx="2265362"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p:cNvSpPr txBox="1">
            <a:spLocks noChangeArrowheads="1"/>
          </p:cNvSpPr>
          <p:nvPr userDrawn="1"/>
        </p:nvSpPr>
        <p:spPr bwMode="auto">
          <a:xfrm>
            <a:off x="6694488" y="4818063"/>
            <a:ext cx="16224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21" tIns="6668" rIns="55721" bIns="6668" anchor="ctr"/>
          <a:lstStyle>
            <a:lvl1pPr>
              <a:defRPr kumimoji="1" sz="2000">
                <a:solidFill>
                  <a:schemeClr val="tx1"/>
                </a:solidFill>
                <a:latin typeface="宋体" panose="02010600030101010101" pitchFamily="2" charset="-122"/>
                <a:ea typeface="宋体" panose="02010600030101010101" pitchFamily="2" charset="-122"/>
              </a:defRPr>
            </a:lvl1pPr>
            <a:lvl2pPr marL="742950" indent="-285750">
              <a:defRPr kumimoji="1" sz="2000">
                <a:solidFill>
                  <a:schemeClr val="tx1"/>
                </a:solidFill>
                <a:latin typeface="宋体" panose="02010600030101010101" pitchFamily="2" charset="-122"/>
                <a:ea typeface="宋体" panose="02010600030101010101" pitchFamily="2" charset="-122"/>
              </a:defRPr>
            </a:lvl2pPr>
            <a:lvl3pPr marL="1143000" indent="-228600">
              <a:defRPr kumimoji="1" sz="2000">
                <a:solidFill>
                  <a:schemeClr val="tx1"/>
                </a:solidFill>
                <a:latin typeface="宋体" panose="02010600030101010101" pitchFamily="2" charset="-122"/>
                <a:ea typeface="宋体" panose="02010600030101010101" pitchFamily="2" charset="-122"/>
              </a:defRPr>
            </a:lvl3pPr>
            <a:lvl4pPr marL="1600200" indent="-228600">
              <a:defRPr kumimoji="1" sz="2000">
                <a:solidFill>
                  <a:schemeClr val="tx1"/>
                </a:solidFill>
                <a:latin typeface="宋体" panose="02010600030101010101" pitchFamily="2" charset="-122"/>
                <a:ea typeface="宋体" panose="02010600030101010101" pitchFamily="2" charset="-122"/>
              </a:defRPr>
            </a:lvl4pPr>
            <a:lvl5pPr marL="2057400" indent="-228600">
              <a:defRPr kumimoji="1" sz="2000">
                <a:solidFill>
                  <a:schemeClr val="tx1"/>
                </a:solidFill>
                <a:latin typeface="宋体" panose="02010600030101010101" pitchFamily="2" charset="-122"/>
                <a:ea typeface="宋体" panose="02010600030101010101" pitchFamily="2" charset="-122"/>
              </a:defRPr>
            </a:lvl5pPr>
            <a:lvl6pPr marL="25146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6pPr>
            <a:lvl7pPr marL="29718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7pPr>
            <a:lvl8pPr marL="34290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8pPr>
            <a:lvl9pPr marL="3886200" indent="-228600" fontAlgn="base">
              <a:spcBef>
                <a:spcPct val="0"/>
              </a:spcBef>
              <a:spcAft>
                <a:spcPct val="0"/>
              </a:spcAft>
              <a:defRPr kumimoji="1" sz="2000">
                <a:solidFill>
                  <a:schemeClr val="tx1"/>
                </a:solidFill>
                <a:latin typeface="宋体" panose="02010600030101010101" pitchFamily="2" charset="-122"/>
                <a:ea typeface="宋体" panose="02010600030101010101" pitchFamily="2" charset="-122"/>
              </a:defRPr>
            </a:lvl9pPr>
          </a:lstStyle>
          <a:p>
            <a:pPr algn="r">
              <a:lnSpc>
                <a:spcPts val="1050"/>
              </a:lnSpc>
              <a:defRPr/>
            </a:pPr>
            <a:r>
              <a:rPr kumimoji="0" lang="zh-CN" altLang="en-US" sz="700" dirty="0" smtClean="0">
                <a:solidFill>
                  <a:srgbClr val="7F7F7F"/>
                </a:solidFill>
                <a:latin typeface="微软雅黑" panose="020B0503020204020204" pitchFamily="34" charset="-122"/>
                <a:ea typeface="微软雅黑" panose="020B0503020204020204" pitchFamily="34" charset="-122"/>
              </a:rPr>
              <a:t>②机密信息 严禁泄露</a:t>
            </a:r>
          </a:p>
        </p:txBody>
      </p:sp>
      <p:sp>
        <p:nvSpPr>
          <p:cNvPr id="14" name="Rectangle 37"/>
          <p:cNvSpPr/>
          <p:nvPr userDrawn="1"/>
        </p:nvSpPr>
        <p:spPr bwMode="auto">
          <a:xfrm>
            <a:off x="473075" y="4767263"/>
            <a:ext cx="2874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kumimoji="0" lang="zh-CN" altLang="en-US" sz="700" dirty="0">
                <a:solidFill>
                  <a:srgbClr val="7F7F7F"/>
                </a:solidFill>
                <a:latin typeface="微软雅黑" panose="020B0503020204020204" pitchFamily="34" charset="-122"/>
                <a:ea typeface="微软雅黑" panose="020B0503020204020204" pitchFamily="34" charset="-122"/>
                <a:sym typeface="Microsoft YaHei Bold" charset="-122"/>
              </a:rPr>
              <a:t>版权所有</a:t>
            </a:r>
            <a:r>
              <a:rPr kumimoji="0" lang="en-US" altLang="zh-CN" sz="700" dirty="0">
                <a:solidFill>
                  <a:srgbClr val="7F7F7F"/>
                </a:solidFill>
                <a:latin typeface="微软雅黑" panose="020B0503020204020204" pitchFamily="34" charset="-122"/>
                <a:ea typeface="微软雅黑" panose="020B0503020204020204" pitchFamily="34" charset="-122"/>
                <a:sym typeface="Helvetica Neue" pitchFamily="2" charset="0"/>
              </a:rPr>
              <a:t>©1993-</a:t>
            </a:r>
            <a:r>
              <a:rPr kumimoji="0" lang="en-US" altLang="zh-CN" sz="700" dirty="0" smtClean="0">
                <a:solidFill>
                  <a:srgbClr val="7F7F7F"/>
                </a:solidFill>
                <a:latin typeface="微软雅黑" panose="020B0503020204020204" pitchFamily="34" charset="-122"/>
                <a:ea typeface="微软雅黑" panose="020B0503020204020204" pitchFamily="34" charset="-122"/>
                <a:sym typeface="Helvetica Neue" pitchFamily="2" charset="0"/>
              </a:rPr>
              <a:t>2016</a:t>
            </a:r>
            <a:r>
              <a:rPr kumimoji="0" lang="zh-CN" altLang="en-US" sz="700" dirty="0" smtClean="0">
                <a:solidFill>
                  <a:srgbClr val="7F7F7F"/>
                </a:solidFill>
                <a:latin typeface="微软雅黑" panose="020B0503020204020204" pitchFamily="34" charset="-122"/>
                <a:ea typeface="微软雅黑" panose="020B0503020204020204" pitchFamily="34" charset="-122"/>
                <a:sym typeface="Helvetica Neue" pitchFamily="2" charset="0"/>
              </a:rPr>
              <a:t> </a:t>
            </a:r>
            <a:r>
              <a:rPr kumimoji="0" lang="zh-CN" altLang="en-US" sz="700" dirty="0" smtClean="0">
                <a:solidFill>
                  <a:srgbClr val="7F7F7F"/>
                </a:solidFill>
                <a:latin typeface="微软雅黑" panose="020B0503020204020204" pitchFamily="34" charset="-122"/>
                <a:ea typeface="微软雅黑" panose="020B0503020204020204" pitchFamily="34" charset="-122"/>
                <a:sym typeface="Microsoft YaHei Bold" charset="-122"/>
              </a:rPr>
              <a:t>金蝶国际软件集团有限公司</a:t>
            </a:r>
            <a:endParaRPr kumimoji="0" lang="zh-CN" altLang="en-US" sz="700" dirty="0">
              <a:solidFill>
                <a:srgbClr val="7F7F7F"/>
              </a:solidFill>
              <a:latin typeface="微软雅黑" panose="020B0503020204020204" pitchFamily="34" charset="-122"/>
              <a:ea typeface="微软雅黑" panose="020B0503020204020204" pitchFamily="34" charset="-122"/>
              <a:sym typeface="Microsoft YaHei Bold"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8774" y="293447"/>
            <a:ext cx="5764226" cy="4082205"/>
          </a:xfrm>
          <a:prstGeom prst="rect">
            <a:avLst/>
          </a:prstGeom>
        </p:spPr>
      </p:pic>
      <p:pic>
        <p:nvPicPr>
          <p:cNvPr id="21" name="Picture 20" descr="171009_interbrand_kingdee_to jonan-29.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 y="-13086"/>
            <a:ext cx="9180000" cy="5169677"/>
          </a:xfrm>
          <a:prstGeom prst="rect">
            <a:avLst/>
          </a:prstGeom>
        </p:spPr>
      </p:pic>
      <p:sp>
        <p:nvSpPr>
          <p:cNvPr id="10" name="Title 14"/>
          <p:cNvSpPr>
            <a:spLocks noGrp="1"/>
          </p:cNvSpPr>
          <p:nvPr>
            <p:ph type="title" hasCustomPrompt="1"/>
          </p:nvPr>
        </p:nvSpPr>
        <p:spPr>
          <a:xfrm>
            <a:off x="757962" y="538622"/>
            <a:ext cx="3853012" cy="1908518"/>
          </a:xfrm>
        </p:spPr>
        <p:txBody>
          <a:bodyPr anchor="t">
            <a:noAutofit/>
          </a:bodyPr>
          <a:lstStyle>
            <a:lvl1pPr algn="l">
              <a:lnSpc>
                <a:spcPct val="90000"/>
              </a:lnSpc>
              <a:defRPr sz="3600" b="1" i="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smtClean="0"/>
              <a:t>标题可多行</a:t>
            </a:r>
            <a:r>
              <a:rPr lang="en-US" altLang="zh-CN" dirty="0" smtClean="0"/>
              <a:t/>
            </a:r>
            <a:br>
              <a:rPr lang="en-US" altLang="zh-CN" dirty="0" smtClean="0"/>
            </a:br>
            <a:r>
              <a:rPr lang="zh-CN" altLang="en-US" dirty="0" smtClean="0"/>
              <a:t>图片可在母版替换</a:t>
            </a:r>
            <a:r>
              <a:rPr lang="en-US" altLang="zh-CN" dirty="0" smtClean="0"/>
              <a:t/>
            </a:r>
            <a:br>
              <a:rPr lang="en-US" altLang="zh-CN" dirty="0" smtClean="0"/>
            </a:br>
            <a:r>
              <a:rPr lang="en-US" dirty="0" smtClean="0"/>
              <a:t>HEADER </a:t>
            </a:r>
            <a:r>
              <a:rPr lang="en-US" altLang="zh-CN" dirty="0" smtClean="0"/>
              <a:t>36</a:t>
            </a:r>
            <a:r>
              <a:rPr lang="en-US" dirty="0" smtClean="0"/>
              <a:t>PT </a:t>
            </a:r>
            <a:br>
              <a:rPr lang="en-US" dirty="0" smtClean="0"/>
            </a:br>
            <a:endParaRPr lang="en-US" dirty="0"/>
          </a:p>
        </p:txBody>
      </p:sp>
      <p:sp>
        <p:nvSpPr>
          <p:cNvPr id="12" name="Text Placeholder 4"/>
          <p:cNvSpPr>
            <a:spLocks noGrp="1"/>
          </p:cNvSpPr>
          <p:nvPr>
            <p:ph type="body" sz="quarter" idx="13" hasCustomPrompt="1"/>
          </p:nvPr>
        </p:nvSpPr>
        <p:spPr>
          <a:xfrm>
            <a:off x="757964" y="2463135"/>
            <a:ext cx="3566583" cy="663354"/>
          </a:xfrm>
        </p:spPr>
        <p:txBody>
          <a:bodyPr>
            <a:normAutofit/>
          </a:bodyPr>
          <a:lstStyle>
            <a:lvl1pPr marL="0" marR="0" indent="0" algn="l" defTabSz="456565" rtl="0" eaLnBrk="1" fontAlgn="auto" latinLnBrk="0" hangingPunct="1">
              <a:lnSpc>
                <a:spcPct val="100000"/>
              </a:lnSpc>
              <a:spcBef>
                <a:spcPct val="20000"/>
              </a:spcBef>
              <a:spcAft>
                <a:spcPts val="0"/>
              </a:spcAft>
              <a:buClrTx/>
              <a:buSzTx/>
              <a:buFont typeface="Arial" panose="020B0604020202020204"/>
              <a:buNone/>
              <a:defRPr sz="1200" b="0" i="0">
                <a:solidFill>
                  <a:schemeClr val="bg1"/>
                </a:solidFill>
                <a:latin typeface="Microsoft YaHei Light" charset="-122"/>
                <a:ea typeface="Microsoft YaHei Light" charset="-122"/>
                <a:cs typeface="Microsoft YaHei Light" charset="-122"/>
              </a:defRPr>
            </a:lvl1pPr>
          </a:lstStyle>
          <a:p>
            <a:pPr marL="0" marR="0" lvl="0" indent="0" algn="l" defTabSz="456565" rtl="0" eaLnBrk="1" fontAlgn="auto" latinLnBrk="0" hangingPunct="1">
              <a:lnSpc>
                <a:spcPct val="100000"/>
              </a:lnSpc>
              <a:spcBef>
                <a:spcPct val="20000"/>
              </a:spcBef>
              <a:spcAft>
                <a:spcPts val="0"/>
              </a:spcAft>
              <a:buClrTx/>
              <a:buSzTx/>
              <a:buFont typeface="Arial" panose="020B0604020202020204"/>
              <a:buNone/>
              <a:defRPr/>
            </a:pPr>
            <a:r>
              <a:rPr lang="zh-CN" altLang="en-US" dirty="0" smtClean="0"/>
              <a:t>姓名</a:t>
            </a:r>
            <a:endParaRPr lang="en-US" altLang="zh-CN" dirty="0" smtClean="0"/>
          </a:p>
          <a:p>
            <a:pPr marL="0" marR="0" lvl="0" indent="0" algn="l" defTabSz="456565" rtl="0" eaLnBrk="1" fontAlgn="auto" latinLnBrk="0" hangingPunct="1">
              <a:lnSpc>
                <a:spcPct val="100000"/>
              </a:lnSpc>
              <a:spcBef>
                <a:spcPct val="20000"/>
              </a:spcBef>
              <a:spcAft>
                <a:spcPts val="0"/>
              </a:spcAft>
              <a:buClrTx/>
              <a:buSzTx/>
              <a:buFont typeface="Arial" panose="020B0604020202020204"/>
              <a:buNone/>
              <a:defRPr/>
            </a:pPr>
            <a:r>
              <a:rPr lang="zh-CN" altLang="en-US" dirty="0" smtClean="0"/>
              <a:t>演示日期</a:t>
            </a:r>
            <a:endParaRPr lang="en-US" altLang="zh-CN" dirty="0" smtClean="0"/>
          </a:p>
        </p:txBody>
      </p:sp>
      <p:grpSp>
        <p:nvGrpSpPr>
          <p:cNvPr id="13" name="Group 12"/>
          <p:cNvGrpSpPr/>
          <p:nvPr userDrawn="1"/>
        </p:nvGrpSpPr>
        <p:grpSpPr>
          <a:xfrm>
            <a:off x="9748376" y="-487160"/>
            <a:ext cx="1354668" cy="589302"/>
            <a:chOff x="9891888" y="701477"/>
            <a:chExt cx="1989130" cy="688613"/>
          </a:xfrm>
        </p:grpSpPr>
        <p:sp>
          <p:nvSpPr>
            <p:cNvPr id="14" name="Rounded Rectangular Callout 13"/>
            <p:cNvSpPr/>
            <p:nvPr userDrawn="1"/>
          </p:nvSpPr>
          <p:spPr>
            <a:xfrm>
              <a:off x="9891888" y="701477"/>
              <a:ext cx="1989130" cy="688613"/>
            </a:xfrm>
            <a:prstGeom prst="wedgeRoundRectCallout">
              <a:avLst>
                <a:gd name="adj1" fmla="val -46720"/>
                <a:gd name="adj2" fmla="val 97979"/>
                <a:gd name="adj3" fmla="val 166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565" fontAlgn="auto">
                <a:spcBef>
                  <a:spcPts val="0"/>
                </a:spcBef>
                <a:spcAft>
                  <a:spcPts val="0"/>
                </a:spcAft>
              </a:pPr>
              <a:endParaRPr kumimoji="0" lang="en-US" sz="1100">
                <a:solidFill>
                  <a:prstClr val="white"/>
                </a:solidFill>
              </a:endParaRPr>
            </a:p>
          </p:txBody>
        </p:sp>
        <p:sp>
          <p:nvSpPr>
            <p:cNvPr id="15" name="TextBox 14"/>
            <p:cNvSpPr txBox="1"/>
            <p:nvPr userDrawn="1"/>
          </p:nvSpPr>
          <p:spPr>
            <a:xfrm>
              <a:off x="9962442" y="757396"/>
              <a:ext cx="1852890" cy="539466"/>
            </a:xfrm>
            <a:prstGeom prst="rect">
              <a:avLst/>
            </a:prstGeom>
            <a:noFill/>
          </p:spPr>
          <p:txBody>
            <a:bodyPr wrap="none" rtlCol="0">
              <a:spAutoFit/>
            </a:bodyPr>
            <a:lstStyle/>
            <a:p>
              <a:pPr defTabSz="456565" fontAlgn="auto">
                <a:spcBef>
                  <a:spcPts val="0"/>
                </a:spcBef>
                <a:spcAft>
                  <a:spcPts val="0"/>
                </a:spcAft>
              </a:pPr>
              <a:r>
                <a:rPr kumimoji="0" lang="zh-CN" altLang="en-US" sz="1200" dirty="0" smtClean="0">
                  <a:solidFill>
                    <a:srgbClr val="837A80"/>
                  </a:solidFill>
                  <a:latin typeface="Calibri" panose="020F0502020204030204"/>
                  <a:ea typeface="宋体" panose="02010600030101010101" pitchFamily="2" charset="-122"/>
                </a:rPr>
                <a:t>图片在母版替换</a:t>
              </a:r>
              <a:endParaRPr kumimoji="0" lang="en-US" altLang="zh-CN" sz="1200" dirty="0" smtClean="0">
                <a:solidFill>
                  <a:srgbClr val="837A80"/>
                </a:solidFill>
                <a:latin typeface="Calibri" panose="020F0502020204030204"/>
                <a:ea typeface="宋体" panose="02010600030101010101" pitchFamily="2" charset="-122"/>
              </a:endParaRPr>
            </a:p>
            <a:p>
              <a:pPr defTabSz="456565" fontAlgn="auto">
                <a:spcBef>
                  <a:spcPts val="0"/>
                </a:spcBef>
                <a:spcAft>
                  <a:spcPts val="0"/>
                </a:spcAft>
              </a:pPr>
              <a:r>
                <a:rPr kumimoji="0" lang="zh-CN" altLang="en-US" sz="1200" dirty="0" smtClean="0">
                  <a:solidFill>
                    <a:srgbClr val="837A80"/>
                  </a:solidFill>
                  <a:latin typeface="Calibri" panose="020F0502020204030204"/>
                  <a:ea typeface="宋体" panose="02010600030101010101" pitchFamily="2" charset="-122"/>
                </a:rPr>
                <a:t>置于最底层</a:t>
              </a:r>
              <a:endParaRPr kumimoji="0" lang="en-US" sz="1200" dirty="0">
                <a:solidFill>
                  <a:srgbClr val="837A80"/>
                </a:solidFill>
                <a:latin typeface="Calibri" panose="020F0502020204030204"/>
                <a:ea typeface="宋体" panose="02010600030101010101" pitchFamily="2" charset="-122"/>
              </a:endParaRPr>
            </a:p>
          </p:txBody>
        </p:sp>
      </p:grpSp>
      <p:pic>
        <p:nvPicPr>
          <p:cNvPr id="16" name="Picture 15" descr="171009_interbrand_kingdee_to jonan-28.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1" y="4257115"/>
            <a:ext cx="1692800" cy="576000"/>
          </a:xfrm>
          <a:prstGeom prst="rect">
            <a:avLst/>
          </a:prstGeom>
        </p:spPr>
      </p:pic>
      <p:sp>
        <p:nvSpPr>
          <p:cNvPr id="9" name="Oval 8"/>
          <p:cNvSpPr/>
          <p:nvPr userDrawn="1"/>
        </p:nvSpPr>
        <p:spPr>
          <a:xfrm>
            <a:off x="7262991" y="2187849"/>
            <a:ext cx="1247074" cy="1247074"/>
          </a:xfrm>
          <a:prstGeom prst="ellipse">
            <a:avLst/>
          </a:prstGeom>
          <a:solidFill>
            <a:srgbClr val="24BEBC">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6565" fontAlgn="auto">
              <a:spcBef>
                <a:spcPts val="0"/>
              </a:spcBef>
              <a:spcAft>
                <a:spcPts val="0"/>
              </a:spcAft>
            </a:pPr>
            <a:endParaRPr kumimoji="0" lang="en-US" sz="1800">
              <a:solidFill>
                <a:prstClr val="white"/>
              </a:solidFill>
            </a:endParaRPr>
          </a:p>
        </p:txBody>
      </p:sp>
      <p:sp>
        <p:nvSpPr>
          <p:cNvPr id="19" name="Oval 18"/>
          <p:cNvSpPr/>
          <p:nvPr userDrawn="1"/>
        </p:nvSpPr>
        <p:spPr>
          <a:xfrm>
            <a:off x="4064077" y="1846216"/>
            <a:ext cx="447806" cy="447805"/>
          </a:xfrm>
          <a:prstGeom prst="ellipse">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defTabSz="456565" fontAlgn="auto">
              <a:spcBef>
                <a:spcPts val="0"/>
              </a:spcBef>
              <a:spcAft>
                <a:spcPts val="0"/>
              </a:spcAft>
            </a:pPr>
            <a:endParaRPr kumimoji="0" lang="en-US" sz="1800">
              <a:solidFill>
                <a:prstClr val="white"/>
              </a:solidFill>
            </a:endParaRPr>
          </a:p>
        </p:txBody>
      </p:sp>
      <p:sp>
        <p:nvSpPr>
          <p:cNvPr id="5" name="TextBox 4"/>
          <p:cNvSpPr txBox="1"/>
          <p:nvPr userDrawn="1"/>
        </p:nvSpPr>
        <p:spPr>
          <a:xfrm>
            <a:off x="11690874" y="4352014"/>
            <a:ext cx="184666" cy="369332"/>
          </a:xfrm>
          <a:prstGeom prst="rect">
            <a:avLst/>
          </a:prstGeom>
          <a:noFill/>
        </p:spPr>
        <p:txBody>
          <a:bodyPr wrap="none" lIns="91436" tIns="45718" rIns="91436" bIns="45718" rtlCol="0">
            <a:spAutoFit/>
          </a:bodyPr>
          <a:lstStyle/>
          <a:p>
            <a:pPr defTabSz="456565" fontAlgn="auto">
              <a:spcBef>
                <a:spcPts val="0"/>
              </a:spcBef>
              <a:spcAft>
                <a:spcPts val="0"/>
              </a:spcAft>
            </a:pPr>
            <a:endParaRPr kumimoji="0" lang="en-US" sz="1800" dirty="0">
              <a:solidFill>
                <a:prstClr val="black"/>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分栏">
    <p:spTree>
      <p:nvGrpSpPr>
        <p:cNvPr id="1" name=""/>
        <p:cNvGrpSpPr/>
        <p:nvPr/>
      </p:nvGrpSpPr>
      <p:grpSpPr>
        <a:xfrm>
          <a:off x="0" y="0"/>
          <a:ext cx="0" cy="0"/>
          <a:chOff x="0" y="0"/>
          <a:chExt cx="0" cy="0"/>
        </a:xfrm>
      </p:grpSpPr>
      <p:sp>
        <p:nvSpPr>
          <p:cNvPr id="8" name="Title 1"/>
          <p:cNvSpPr>
            <a:spLocks noGrp="1"/>
          </p:cNvSpPr>
          <p:nvPr>
            <p:ph type="title"/>
          </p:nvPr>
        </p:nvSpPr>
        <p:spPr>
          <a:xfrm>
            <a:off x="722313" y="3305176"/>
            <a:ext cx="7772400" cy="1287992"/>
          </a:xfrm>
        </p:spPr>
        <p:txBody>
          <a:bodyPr anchor="t">
            <a:normAutofit/>
          </a:bodyPr>
          <a:lstStyle>
            <a:lvl1pPr algn="l">
              <a:defRPr sz="2400" b="1" i="0" cap="all">
                <a:solidFill>
                  <a:srgbClr val="1771EA"/>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dirty="0" smtClean="0"/>
              <a:t>Click to edit Master title style</a:t>
            </a:r>
            <a:endParaRPr lang="en-US" dirty="0"/>
          </a:p>
        </p:txBody>
      </p:sp>
      <p:sp>
        <p:nvSpPr>
          <p:cNvPr id="9" name="Text Placeholder 2"/>
          <p:cNvSpPr>
            <a:spLocks noGrp="1"/>
          </p:cNvSpPr>
          <p:nvPr>
            <p:ph type="body" idx="1"/>
          </p:nvPr>
        </p:nvSpPr>
        <p:spPr>
          <a:xfrm>
            <a:off x="722313" y="2179640"/>
            <a:ext cx="7772400" cy="1125537"/>
          </a:xfrm>
        </p:spPr>
        <p:txBody>
          <a:bodyPr anchor="t">
            <a:normAutofit/>
          </a:bodyPr>
          <a:lstStyle>
            <a:lvl1pPr marL="0" indent="0">
              <a:lnSpc>
                <a:spcPct val="80000"/>
              </a:lnSpc>
              <a:buNone/>
              <a:defRPr sz="1800" b="0" i="0">
                <a:solidFill>
                  <a:srgbClr val="837A80"/>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14.jpeg"/><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页脚占位符 25"/>
          <p:cNvSpPr>
            <a:spLocks noGrp="1"/>
          </p:cNvSpPr>
          <p:nvPr>
            <p:ph type="ftr" sz="quarter" idx="3"/>
          </p:nvPr>
        </p:nvSpPr>
        <p:spPr>
          <a:xfrm>
            <a:off x="8316913" y="4805363"/>
            <a:ext cx="576262" cy="274637"/>
          </a:xfrm>
          <a:prstGeom prst="rect">
            <a:avLst/>
          </a:prstGeom>
        </p:spPr>
        <p:txBody>
          <a:bodyPr vert="horz" wrap="square" lIns="91440" tIns="45720" rIns="91440" bIns="45720" numCol="1" anchor="ctr" anchorCtr="0" compatLnSpc="1"/>
          <a:lstStyle>
            <a:lvl1pPr>
              <a:defRPr kumimoji="0" sz="700" b="1" smtClean="0">
                <a:solidFill>
                  <a:srgbClr val="7F7F7F"/>
                </a:solidFill>
                <a:latin typeface="微软雅黑" panose="020B0503020204020204" pitchFamily="34" charset="-122"/>
                <a:ea typeface="微软雅黑" panose="020B0503020204020204" pitchFamily="34" charset="-122"/>
              </a:defRPr>
            </a:lvl1pPr>
          </a:lstStyle>
          <a:p>
            <a:pPr>
              <a:defRPr/>
            </a:pPr>
            <a:r>
              <a:rPr lang="en-US" altLang="zh-CN"/>
              <a:t>P</a:t>
            </a:r>
            <a:fld id="{16E25796-3078-4A31-BAC4-7CC1737AE68A}" type="slidenum">
              <a:rPr lang="en-US" altLang="zh-CN"/>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457200" rtl="0" eaLnBrk="1" fontAlgn="base" hangingPunct="1">
        <a:spcBef>
          <a:spcPct val="0"/>
        </a:spcBef>
        <a:spcAft>
          <a:spcPct val="0"/>
        </a:spcAft>
        <a:defRPr kumimoji="1" lang="zh-CN" altLang="en-US" sz="2600" kern="1200" dirty="0">
          <a:solidFill>
            <a:schemeClr val="tx1"/>
          </a:solidFill>
          <a:latin typeface="微软雅黑" panose="020B0503020204020204" pitchFamily="34" charset="-122"/>
          <a:ea typeface="微软雅黑" panose="020B0503020204020204" pitchFamily="34" charset="-122"/>
          <a:cs typeface="+mj-cs"/>
        </a:defRPr>
      </a:lvl1pPr>
      <a:lvl2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2pPr>
      <a:lvl3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3pPr>
      <a:lvl4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4pPr>
      <a:lvl5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5pPr>
      <a:lvl6pPr marL="4572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6pPr>
      <a:lvl7pPr marL="9144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7pPr>
      <a:lvl8pPr marL="13716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8pPr>
      <a:lvl9pPr marL="18288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9pPr>
    </p:titleStyle>
    <p:bodyStyle>
      <a:lvl1pPr marL="342900" indent="-342900" algn="l" defTabSz="457200" rtl="0" eaLnBrk="1" fontAlgn="base" hangingPunct="1">
        <a:spcBef>
          <a:spcPct val="20000"/>
        </a:spcBef>
        <a:spcAft>
          <a:spcPct val="0"/>
        </a:spcAft>
        <a:buBlip>
          <a:blip r:embed="rId9"/>
        </a:buBlip>
        <a:defRPr kumimoji="1" lang="zh-CN" altLang="en-US" sz="2400" kern="1200" dirty="0">
          <a:solidFill>
            <a:srgbClr val="262626"/>
          </a:solidFill>
          <a:latin typeface="微软雅黑" panose="020B0503020204020204" pitchFamily="34" charset="-122"/>
          <a:ea typeface="微软雅黑" panose="020B0503020204020204" pitchFamily="34" charset="-122"/>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kumimoji="1" lang="zh-CN" altLang="en-US" sz="2000" kern="1200" dirty="0">
          <a:solidFill>
            <a:srgbClr val="262626"/>
          </a:solidFill>
          <a:latin typeface="微软雅黑" panose="020B0503020204020204" pitchFamily="34" charset="-122"/>
          <a:ea typeface="微软雅黑" panose="020B0503020204020204" pitchFamily="34" charset="-122"/>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umimoji="1" lang="zh-CN" altLang="en-US" kern="1200" dirty="0">
          <a:solidFill>
            <a:srgbClr val="262626"/>
          </a:solidFill>
          <a:latin typeface="微软雅黑" panose="020B0503020204020204" pitchFamily="34" charset="-122"/>
          <a:ea typeface="微软雅黑" panose="020B0503020204020204" pitchFamily="34" charset="-122"/>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umimoji="1" lang="zh-CN" altLang="en-US" kern="1200" dirty="0">
          <a:solidFill>
            <a:srgbClr val="262626"/>
          </a:solidFill>
          <a:latin typeface="微软雅黑" panose="020B0503020204020204" pitchFamily="34" charset="-122"/>
          <a:ea typeface="微软雅黑" panose="020B0503020204020204" pitchFamily="34" charset="-122"/>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umimoji="1" lang="zh-CN" altLang="en-US" kern="1200" dirty="0">
          <a:solidFill>
            <a:srgbClr val="262626"/>
          </a:solidFill>
          <a:latin typeface="微软雅黑" panose="020B0503020204020204" pitchFamily="34" charset="-122"/>
          <a:ea typeface="微软雅黑" panose="020B0503020204020204" pitchFamily="34" charset="-122"/>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64" name="Group 63"/>
          <p:cNvGrpSpPr/>
          <p:nvPr userDrawn="1"/>
        </p:nvGrpSpPr>
        <p:grpSpPr>
          <a:xfrm>
            <a:off x="453873" y="-222553"/>
            <a:ext cx="8232928" cy="169334"/>
            <a:chOff x="453872" y="-222553"/>
            <a:chExt cx="8232928" cy="186268"/>
          </a:xfrm>
        </p:grpSpPr>
        <p:grpSp>
          <p:nvGrpSpPr>
            <p:cNvPr id="13" name="Group 12"/>
            <p:cNvGrpSpPr/>
            <p:nvPr userDrawn="1"/>
          </p:nvGrpSpPr>
          <p:grpSpPr>
            <a:xfrm>
              <a:off x="3196165" y="-205619"/>
              <a:ext cx="690488" cy="169334"/>
              <a:chOff x="2818189" y="-243417"/>
              <a:chExt cx="690488" cy="243417"/>
            </a:xfrm>
          </p:grpSpPr>
          <p:grpSp>
            <p:nvGrpSpPr>
              <p:cNvPr id="14" name="Group 13"/>
              <p:cNvGrpSpPr/>
              <p:nvPr userDrawn="1"/>
            </p:nvGrpSpPr>
            <p:grpSpPr>
              <a:xfrm rot="5400000">
                <a:off x="2867502" y="-292730"/>
                <a:ext cx="243417" cy="342044"/>
                <a:chOff x="-91018" y="1216025"/>
                <a:chExt cx="243417" cy="342044"/>
              </a:xfrm>
            </p:grpSpPr>
            <p:cxnSp>
              <p:nvCxnSpPr>
                <p:cNvPr id="16" name="Straight Connector 15"/>
                <p:cNvCxnSpPr/>
                <p:nvPr userDrawn="1"/>
              </p:nvCxnSpPr>
              <p:spPr>
                <a:xfrm flipH="1">
                  <a:off x="-91018" y="15580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91018" y="12160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userDrawn="1"/>
            </p:nvCxnSpPr>
            <p:spPr>
              <a:xfrm rot="5400000" flipH="1">
                <a:off x="3386968" y="-121708"/>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userDrawn="1"/>
          </p:nvCxnSpPr>
          <p:spPr>
            <a:xfrm rot="5400000" flipH="1">
              <a:off x="369205" y="-137886"/>
              <a:ext cx="169334"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rot="5400000" flipH="1">
              <a:off x="8602133" y="-137886"/>
              <a:ext cx="169334"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40" name="Text Box 5"/>
          <p:cNvSpPr txBox="1">
            <a:spLocks noChangeArrowheads="1"/>
          </p:cNvSpPr>
          <p:nvPr userDrawn="1"/>
        </p:nvSpPr>
        <p:spPr bwMode="auto">
          <a:xfrm>
            <a:off x="8701091" y="4802498"/>
            <a:ext cx="2301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algn="r" defTabSz="456565" fontAlgn="auto">
              <a:spcBef>
                <a:spcPct val="50000"/>
              </a:spcBef>
              <a:spcAft>
                <a:spcPts val="0"/>
              </a:spcAft>
              <a:defRPr/>
            </a:pPr>
            <a:fld id="{046AD7C7-DE3F-5E43-A3A8-CA80750AE375}" type="slidenum">
              <a:rPr kumimoji="0" lang="en-US" altLang="zh-CN" sz="1000" smtClean="0">
                <a:solidFill>
                  <a:srgbClr val="837A80"/>
                </a:solidFill>
                <a:latin typeface="Verdana" panose="020B0604030504040204" charset="0"/>
                <a:cs typeface="MS PGothic" panose="020B0600070205080204" charset="-128"/>
              </a:rPr>
              <a:t>‹#›</a:t>
            </a:fld>
            <a:endParaRPr kumimoji="0" lang="en-US" altLang="zh-CN" sz="1000" dirty="0" smtClean="0">
              <a:solidFill>
                <a:srgbClr val="837A80"/>
              </a:solidFill>
              <a:latin typeface="Verdana" panose="020B0604030504040204" charset="0"/>
              <a:cs typeface="MS PGothic" panose="020B0600070205080204" charset="-128"/>
            </a:endParaRPr>
          </a:p>
        </p:txBody>
      </p:sp>
      <p:pic>
        <p:nvPicPr>
          <p:cNvPr id="41" name="Picture 40" descr="Untitled-2-0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5407" y="4643496"/>
            <a:ext cx="1078595" cy="370128"/>
          </a:xfrm>
          <a:prstGeom prst="rect">
            <a:avLst/>
          </a:prstGeom>
        </p:spPr>
      </p:pic>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565" fontAlgn="auto">
                <a:spcBef>
                  <a:spcPts val="0"/>
                </a:spcBef>
                <a:spcAft>
                  <a:spcPts val="0"/>
                </a:spcAft>
              </a:pPr>
              <a:endParaRPr kumimoji="0" lang="en-US" sz="800">
                <a:solidFill>
                  <a:prstClr val="white"/>
                </a:solidFill>
              </a:endParaRPr>
            </a:p>
          </p:txBody>
        </p:sp>
        <p:sp>
          <p:nvSpPr>
            <p:cNvPr id="44" name="TextBox 43"/>
            <p:cNvSpPr txBox="1"/>
            <p:nvPr userDrawn="1"/>
          </p:nvSpPr>
          <p:spPr>
            <a:xfrm>
              <a:off x="-1138755" y="0"/>
              <a:ext cx="378630" cy="461665"/>
            </a:xfrm>
            <a:prstGeom prst="rect">
              <a:avLst/>
            </a:prstGeom>
            <a:grpFill/>
          </p:spPr>
          <p:txBody>
            <a:bodyPr wrap="none" rtlCol="0">
              <a:spAutoFit/>
            </a:bodyPr>
            <a:lstStyle/>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R:</a:t>
              </a:r>
              <a:r>
                <a:rPr kumimoji="0" lang="en-US" altLang="zh-CN" sz="800" dirty="0" smtClean="0">
                  <a:solidFill>
                    <a:prstClr val="white"/>
                  </a:solidFill>
                  <a:latin typeface="Calibri" panose="020F0502020204030204"/>
                  <a:ea typeface="宋体" panose="02010600030101010101" pitchFamily="2" charset="-122"/>
                </a:rPr>
                <a:t>36</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G:</a:t>
              </a:r>
              <a:r>
                <a:rPr kumimoji="0" lang="en-US" altLang="zh-CN" sz="800" dirty="0" smtClean="0">
                  <a:solidFill>
                    <a:prstClr val="white"/>
                  </a:solidFill>
                  <a:latin typeface="Calibri" panose="020F0502020204030204"/>
                  <a:ea typeface="宋体" panose="02010600030101010101" pitchFamily="2" charset="-122"/>
                </a:rPr>
                <a:t>33</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B:</a:t>
              </a:r>
              <a:r>
                <a:rPr kumimoji="0" lang="en-US" altLang="zh-CN" sz="800" dirty="0" smtClean="0">
                  <a:solidFill>
                    <a:prstClr val="white"/>
                  </a:solidFill>
                  <a:latin typeface="Calibri" panose="020F0502020204030204"/>
                  <a:ea typeface="宋体" panose="02010600030101010101" pitchFamily="2" charset="-122"/>
                </a:rPr>
                <a:t>9</a:t>
              </a:r>
              <a:r>
                <a:rPr kumimoji="0" lang="en-US" sz="800" dirty="0" smtClean="0">
                  <a:solidFill>
                    <a:prstClr val="white"/>
                  </a:solidFill>
                  <a:latin typeface="Calibri" panose="020F0502020204030204"/>
                  <a:ea typeface="宋体" panose="02010600030101010101" pitchFamily="2" charset="-122"/>
                </a:rPr>
                <a:t>5</a:t>
              </a:r>
              <a:endParaRPr kumimoji="0" lang="en-US" sz="800" dirty="0">
                <a:solidFill>
                  <a:prstClr val="white"/>
                </a:solidFill>
                <a:latin typeface="Calibri" panose="020F0502020204030204"/>
                <a:ea typeface="宋体" panose="02010600030101010101" pitchFamily="2" charset="-122"/>
              </a:endParaRPr>
            </a:p>
          </p:txBody>
        </p:sp>
      </p:grpSp>
      <p:grpSp>
        <p:nvGrpSpPr>
          <p:cNvPr id="45" name="Group 44"/>
          <p:cNvGrpSpPr/>
          <p:nvPr userDrawn="1"/>
        </p:nvGrpSpPr>
        <p:grpSpPr>
          <a:xfrm>
            <a:off x="-1081337" y="659219"/>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565" fontAlgn="auto">
                <a:spcBef>
                  <a:spcPts val="0"/>
                </a:spcBef>
                <a:spcAft>
                  <a:spcPts val="0"/>
                </a:spcAft>
              </a:pPr>
              <a:endParaRPr kumimoji="0" lang="en-US" sz="800">
                <a:solidFill>
                  <a:prstClr val="white"/>
                </a:solidFill>
              </a:endParaRPr>
            </a:p>
          </p:txBody>
        </p:sp>
        <p:sp>
          <p:nvSpPr>
            <p:cNvPr id="47" name="TextBox 46"/>
            <p:cNvSpPr txBox="1"/>
            <p:nvPr userDrawn="1"/>
          </p:nvSpPr>
          <p:spPr>
            <a:xfrm>
              <a:off x="-1138755" y="0"/>
              <a:ext cx="429926" cy="461665"/>
            </a:xfrm>
            <a:prstGeom prst="rect">
              <a:avLst/>
            </a:prstGeom>
            <a:noFill/>
          </p:spPr>
          <p:txBody>
            <a:bodyPr wrap="none" rtlCol="0">
              <a:spAutoFit/>
            </a:bodyPr>
            <a:lstStyle/>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R:</a:t>
              </a:r>
              <a:r>
                <a:rPr kumimoji="0" lang="en-US" altLang="zh-CN" sz="800" dirty="0" smtClean="0">
                  <a:solidFill>
                    <a:prstClr val="white"/>
                  </a:solidFill>
                  <a:latin typeface="Calibri" panose="020F0502020204030204"/>
                  <a:ea typeface="宋体" panose="02010600030101010101" pitchFamily="2" charset="-122"/>
                </a:rPr>
                <a:t>23</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G:1</a:t>
              </a:r>
              <a:r>
                <a:rPr kumimoji="0" lang="en-US" altLang="zh-CN" sz="800" dirty="0" smtClean="0">
                  <a:solidFill>
                    <a:prstClr val="white"/>
                  </a:solidFill>
                  <a:latin typeface="Calibri" panose="020F0502020204030204"/>
                  <a:ea typeface="宋体" panose="02010600030101010101" pitchFamily="2" charset="-122"/>
                </a:rPr>
                <a:t>36</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B:</a:t>
              </a:r>
              <a:r>
                <a:rPr kumimoji="0" lang="en-US" altLang="zh-CN" sz="800" dirty="0" smtClean="0">
                  <a:solidFill>
                    <a:prstClr val="white"/>
                  </a:solidFill>
                  <a:latin typeface="Calibri" panose="020F0502020204030204"/>
                  <a:ea typeface="宋体" panose="02010600030101010101" pitchFamily="2" charset="-122"/>
                </a:rPr>
                <a:t>238</a:t>
              </a:r>
              <a:endParaRPr kumimoji="0" lang="en-US" sz="800" dirty="0">
                <a:solidFill>
                  <a:prstClr val="white"/>
                </a:solidFill>
                <a:latin typeface="Calibri" panose="020F0502020204030204"/>
                <a:ea typeface="宋体" panose="02010600030101010101" pitchFamily="2" charset="-122"/>
              </a:endParaRPr>
            </a:p>
          </p:txBody>
        </p:sp>
      </p:grpSp>
      <p:grpSp>
        <p:nvGrpSpPr>
          <p:cNvPr id="48" name="Group 47"/>
          <p:cNvGrpSpPr/>
          <p:nvPr userDrawn="1"/>
        </p:nvGrpSpPr>
        <p:grpSpPr>
          <a:xfrm>
            <a:off x="-1081337" y="1371657"/>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565" fontAlgn="auto">
                <a:spcBef>
                  <a:spcPts val="0"/>
                </a:spcBef>
                <a:spcAft>
                  <a:spcPts val="0"/>
                </a:spcAft>
              </a:pPr>
              <a:endParaRPr kumimoji="0" lang="en-US" sz="800">
                <a:solidFill>
                  <a:prstClr val="white"/>
                </a:solidFill>
              </a:endParaRPr>
            </a:p>
          </p:txBody>
        </p:sp>
        <p:sp>
          <p:nvSpPr>
            <p:cNvPr id="50" name="TextBox 49"/>
            <p:cNvSpPr txBox="1"/>
            <p:nvPr userDrawn="1"/>
          </p:nvSpPr>
          <p:spPr>
            <a:xfrm>
              <a:off x="-1138755" y="0"/>
              <a:ext cx="429926" cy="461665"/>
            </a:xfrm>
            <a:prstGeom prst="rect">
              <a:avLst/>
            </a:prstGeom>
            <a:noFill/>
          </p:spPr>
          <p:txBody>
            <a:bodyPr wrap="none" rtlCol="0">
              <a:spAutoFit/>
            </a:bodyPr>
            <a:lstStyle/>
            <a:p>
              <a:pPr defTabSz="456565" fontAlgn="auto">
                <a:spcBef>
                  <a:spcPts val="0"/>
                </a:spcBef>
                <a:spcAft>
                  <a:spcPts val="0"/>
                </a:spcAft>
              </a:pPr>
              <a:r>
                <a:rPr kumimoji="0" lang="en-US" sz="800" dirty="0" smtClean="0">
                  <a:solidFill>
                    <a:prstClr val="black"/>
                  </a:solidFill>
                  <a:latin typeface="Calibri" panose="020F0502020204030204"/>
                  <a:ea typeface="宋体" panose="02010600030101010101" pitchFamily="2" charset="-122"/>
                </a:rPr>
                <a:t>R:</a:t>
              </a:r>
              <a:r>
                <a:rPr kumimoji="0" lang="en-US" altLang="zh-CN" sz="800" dirty="0" smtClean="0">
                  <a:solidFill>
                    <a:prstClr val="black"/>
                  </a:solidFill>
                  <a:latin typeface="Calibri" panose="020F0502020204030204"/>
                  <a:ea typeface="宋体" panose="02010600030101010101" pitchFamily="2" charset="-122"/>
                </a:rPr>
                <a:t>35</a:t>
              </a:r>
              <a:endParaRPr kumimoji="0" lang="en-US" sz="800" dirty="0" smtClean="0">
                <a:solidFill>
                  <a:prstClr val="black"/>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black"/>
                  </a:solidFill>
                  <a:latin typeface="Calibri" panose="020F0502020204030204"/>
                  <a:ea typeface="宋体" panose="02010600030101010101" pitchFamily="2" charset="-122"/>
                </a:rPr>
                <a:t>G:2</a:t>
              </a:r>
              <a:r>
                <a:rPr kumimoji="0" lang="en-US" altLang="zh-CN" sz="800" dirty="0" smtClean="0">
                  <a:solidFill>
                    <a:prstClr val="black"/>
                  </a:solidFill>
                  <a:latin typeface="Calibri" panose="020F0502020204030204"/>
                  <a:ea typeface="宋体" panose="02010600030101010101" pitchFamily="2" charset="-122"/>
                </a:rPr>
                <a:t>04</a:t>
              </a:r>
              <a:endParaRPr kumimoji="0" lang="en-US" sz="800" dirty="0" smtClean="0">
                <a:solidFill>
                  <a:prstClr val="black"/>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black"/>
                  </a:solidFill>
                  <a:latin typeface="Calibri" panose="020F0502020204030204"/>
                  <a:ea typeface="宋体" panose="02010600030101010101" pitchFamily="2" charset="-122"/>
                </a:rPr>
                <a:t>B:2</a:t>
              </a:r>
              <a:r>
                <a:rPr kumimoji="0" lang="en-US" altLang="zh-CN" sz="800" dirty="0" smtClean="0">
                  <a:solidFill>
                    <a:prstClr val="black"/>
                  </a:solidFill>
                  <a:latin typeface="Calibri" panose="020F0502020204030204"/>
                  <a:ea typeface="宋体" panose="02010600030101010101" pitchFamily="2" charset="-122"/>
                </a:rPr>
                <a:t>52</a:t>
              </a:r>
              <a:endParaRPr kumimoji="0" lang="en-US" sz="800" dirty="0">
                <a:solidFill>
                  <a:prstClr val="black"/>
                </a:solidFill>
                <a:latin typeface="Calibri" panose="020F0502020204030204"/>
                <a:ea typeface="宋体" panose="02010600030101010101" pitchFamily="2" charset="-122"/>
              </a:endParaRPr>
            </a:p>
          </p:txBody>
        </p:sp>
      </p:grpSp>
      <p:grpSp>
        <p:nvGrpSpPr>
          <p:cNvPr id="51" name="Group 50"/>
          <p:cNvGrpSpPr/>
          <p:nvPr userDrawn="1"/>
        </p:nvGrpSpPr>
        <p:grpSpPr>
          <a:xfrm>
            <a:off x="-1081337" y="2084094"/>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565" fontAlgn="auto">
                <a:spcBef>
                  <a:spcPts val="0"/>
                </a:spcBef>
                <a:spcAft>
                  <a:spcPts val="0"/>
                </a:spcAft>
              </a:pPr>
              <a:endParaRPr kumimoji="0" lang="en-US" sz="800">
                <a:solidFill>
                  <a:prstClr val="white"/>
                </a:solidFill>
              </a:endParaRPr>
            </a:p>
          </p:txBody>
        </p:sp>
        <p:sp>
          <p:nvSpPr>
            <p:cNvPr id="53" name="TextBox 52"/>
            <p:cNvSpPr txBox="1"/>
            <p:nvPr userDrawn="1"/>
          </p:nvSpPr>
          <p:spPr>
            <a:xfrm>
              <a:off x="-1138755" y="0"/>
              <a:ext cx="429926" cy="461665"/>
            </a:xfrm>
            <a:prstGeom prst="rect">
              <a:avLst/>
            </a:prstGeom>
            <a:noFill/>
          </p:spPr>
          <p:txBody>
            <a:bodyPr wrap="none" rtlCol="0">
              <a:spAutoFit/>
            </a:bodyPr>
            <a:lstStyle/>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R:</a:t>
              </a:r>
              <a:r>
                <a:rPr kumimoji="0" lang="en-US" altLang="zh-CN" sz="800" dirty="0" smtClean="0">
                  <a:solidFill>
                    <a:prstClr val="white"/>
                  </a:solidFill>
                  <a:latin typeface="Calibri" panose="020F0502020204030204"/>
                  <a:ea typeface="宋体" panose="02010600030101010101" pitchFamily="2" charset="-122"/>
                </a:rPr>
                <a:t>33</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G:</a:t>
              </a:r>
              <a:r>
                <a:rPr kumimoji="0" lang="en-US" altLang="zh-CN" sz="800" dirty="0" smtClean="0">
                  <a:solidFill>
                    <a:prstClr val="white"/>
                  </a:solidFill>
                  <a:latin typeface="Calibri" panose="020F0502020204030204"/>
                  <a:ea typeface="宋体" panose="02010600030101010101" pitchFamily="2" charset="-122"/>
                </a:rPr>
                <a:t>200</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B:</a:t>
              </a:r>
              <a:r>
                <a:rPr kumimoji="0" lang="en-US" altLang="zh-CN" sz="800" dirty="0" smtClean="0">
                  <a:solidFill>
                    <a:prstClr val="white"/>
                  </a:solidFill>
                  <a:latin typeface="Calibri" panose="020F0502020204030204"/>
                  <a:ea typeface="宋体" panose="02010600030101010101" pitchFamily="2" charset="-122"/>
                </a:rPr>
                <a:t>200</a:t>
              </a:r>
              <a:endParaRPr kumimoji="0" lang="en-US" sz="800" dirty="0">
                <a:solidFill>
                  <a:prstClr val="white"/>
                </a:solidFill>
                <a:latin typeface="Calibri" panose="020F0502020204030204"/>
                <a:ea typeface="宋体" panose="02010600030101010101" pitchFamily="2" charset="-122"/>
              </a:endParaRPr>
            </a:p>
          </p:txBody>
        </p:sp>
      </p:grpSp>
      <p:sp>
        <p:nvSpPr>
          <p:cNvPr id="59" name="TextBox 58"/>
          <p:cNvSpPr txBox="1"/>
          <p:nvPr userDrawn="1"/>
        </p:nvSpPr>
        <p:spPr>
          <a:xfrm>
            <a:off x="-1095448" y="3710100"/>
            <a:ext cx="943048" cy="415498"/>
          </a:xfrm>
          <a:prstGeom prst="rect">
            <a:avLst/>
          </a:prstGeom>
          <a:noFill/>
        </p:spPr>
        <p:txBody>
          <a:bodyPr wrap="square" lIns="91436" tIns="45718" rIns="91436" bIns="45718" rtlCol="0">
            <a:spAutoFit/>
          </a:bodyPr>
          <a:lstStyle/>
          <a:p>
            <a:pPr defTabSz="456565" fontAlgn="auto">
              <a:spcBef>
                <a:spcPts val="0"/>
              </a:spcBef>
              <a:spcAft>
                <a:spcPts val="0"/>
              </a:spcAft>
            </a:pPr>
            <a:r>
              <a:rPr kumimoji="0" lang="zh-CN" altLang="en-US" sz="700" dirty="0" smtClean="0">
                <a:solidFill>
                  <a:prstClr val="white"/>
                </a:solidFill>
                <a:latin typeface="Calibri" panose="020F0502020204030204"/>
                <a:ea typeface="宋体" panose="02010600030101010101" pitchFamily="2" charset="-122"/>
              </a:rPr>
              <a:t>中文字体：</a:t>
            </a:r>
            <a:endParaRPr kumimoji="0" lang="en-US" altLang="zh-CN" sz="700" dirty="0" smtClean="0">
              <a:solidFill>
                <a:srgbClr val="1EA19F"/>
              </a:solidFill>
              <a:latin typeface="Calibri" panose="020F0502020204030204"/>
              <a:ea typeface="宋体" panose="02010600030101010101" pitchFamily="2" charset="-122"/>
            </a:endParaRPr>
          </a:p>
          <a:p>
            <a:pPr defTabSz="456565" fontAlgn="auto">
              <a:spcBef>
                <a:spcPts val="0"/>
              </a:spcBef>
              <a:spcAft>
                <a:spcPts val="0"/>
              </a:spcAft>
              <a:defRPr/>
            </a:pPr>
            <a:r>
              <a:rPr kumimoji="0" lang="zh-CN" altLang="en-US" sz="1400" dirty="0" smtClean="0">
                <a:solidFill>
                  <a:srgbClr val="FFFFFF"/>
                </a:solidFill>
                <a:latin typeface="Heiti SC Medium"/>
                <a:ea typeface="Heiti SC Medium"/>
                <a:cs typeface="Heiti SC Medium"/>
              </a:rPr>
              <a:t>微软雅黑</a:t>
            </a:r>
            <a:endParaRPr kumimoji="0" lang="en-US" altLang="zh-CN" sz="140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565" fontAlgn="auto">
                <a:spcBef>
                  <a:spcPts val="0"/>
                </a:spcBef>
                <a:spcAft>
                  <a:spcPts val="0"/>
                </a:spcAft>
              </a:pPr>
              <a:endParaRPr kumimoji="0" lang="en-US" sz="800">
                <a:solidFill>
                  <a:prstClr val="white"/>
                </a:solidFill>
              </a:endParaRPr>
            </a:p>
          </p:txBody>
        </p:sp>
        <p:sp>
          <p:nvSpPr>
            <p:cNvPr id="62" name="TextBox 61"/>
            <p:cNvSpPr txBox="1"/>
            <p:nvPr userDrawn="1"/>
          </p:nvSpPr>
          <p:spPr>
            <a:xfrm>
              <a:off x="-1138755" y="0"/>
              <a:ext cx="429926" cy="461665"/>
            </a:xfrm>
            <a:prstGeom prst="rect">
              <a:avLst/>
            </a:prstGeom>
            <a:noFill/>
          </p:spPr>
          <p:txBody>
            <a:bodyPr wrap="none" rtlCol="0">
              <a:spAutoFit/>
            </a:bodyPr>
            <a:lstStyle/>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R:</a:t>
              </a:r>
              <a:r>
                <a:rPr kumimoji="0" lang="zh-CN" altLang="zh-CN" sz="800" dirty="0" smtClean="0">
                  <a:solidFill>
                    <a:prstClr val="white"/>
                  </a:solidFill>
                  <a:latin typeface="Calibri" panose="020F0502020204030204"/>
                  <a:ea typeface="宋体" panose="02010600030101010101" pitchFamily="2" charset="-122"/>
                </a:rPr>
                <a:t>1</a:t>
              </a:r>
              <a:r>
                <a:rPr kumimoji="0" lang="en-US" altLang="zh-CN" sz="800" dirty="0" smtClean="0">
                  <a:solidFill>
                    <a:prstClr val="white"/>
                  </a:solidFill>
                  <a:latin typeface="Calibri" panose="020F0502020204030204"/>
                  <a:ea typeface="宋体" panose="02010600030101010101" pitchFamily="2" charset="-122"/>
                </a:rPr>
                <a:t>76</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G:</a:t>
              </a:r>
              <a:r>
                <a:rPr kumimoji="0" lang="zh-CN" altLang="zh-CN" sz="800" dirty="0" smtClean="0">
                  <a:solidFill>
                    <a:prstClr val="white"/>
                  </a:solidFill>
                  <a:latin typeface="Calibri" panose="020F0502020204030204"/>
                  <a:ea typeface="宋体" panose="02010600030101010101" pitchFamily="2" charset="-122"/>
                </a:rPr>
                <a:t>1</a:t>
              </a:r>
              <a:r>
                <a:rPr kumimoji="0" lang="en-US" altLang="zh-CN" sz="800" dirty="0" smtClean="0">
                  <a:solidFill>
                    <a:prstClr val="white"/>
                  </a:solidFill>
                  <a:latin typeface="Calibri" panose="020F0502020204030204"/>
                  <a:ea typeface="宋体" panose="02010600030101010101" pitchFamily="2" charset="-122"/>
                </a:rPr>
                <a:t>15</a:t>
              </a:r>
              <a:endParaRPr kumimoji="0" lang="en-US" sz="800" dirty="0" smtClean="0">
                <a:solidFill>
                  <a:prstClr val="white"/>
                </a:solidFill>
                <a:latin typeface="Calibri" panose="020F0502020204030204"/>
                <a:ea typeface="宋体" panose="02010600030101010101" pitchFamily="2" charset="-122"/>
              </a:endParaRPr>
            </a:p>
            <a:p>
              <a:pPr defTabSz="456565" fontAlgn="auto">
                <a:spcBef>
                  <a:spcPts val="0"/>
                </a:spcBef>
                <a:spcAft>
                  <a:spcPts val="0"/>
                </a:spcAft>
              </a:pPr>
              <a:r>
                <a:rPr kumimoji="0" lang="en-US" sz="800" dirty="0" smtClean="0">
                  <a:solidFill>
                    <a:prstClr val="white"/>
                  </a:solidFill>
                  <a:latin typeface="Calibri" panose="020F0502020204030204"/>
                  <a:ea typeface="宋体" panose="02010600030101010101" pitchFamily="2" charset="-122"/>
                </a:rPr>
                <a:t>B:</a:t>
              </a:r>
              <a:r>
                <a:rPr kumimoji="0" lang="zh-CN" altLang="zh-CN" sz="800" dirty="0" smtClean="0">
                  <a:solidFill>
                    <a:prstClr val="white"/>
                  </a:solidFill>
                  <a:latin typeface="Calibri" panose="020F0502020204030204"/>
                  <a:ea typeface="宋体" panose="02010600030101010101" pitchFamily="2" charset="-122"/>
                </a:rPr>
                <a:t>2</a:t>
              </a:r>
              <a:r>
                <a:rPr kumimoji="0" lang="en-US" altLang="zh-CN" sz="800" dirty="0" smtClean="0">
                  <a:solidFill>
                    <a:prstClr val="white"/>
                  </a:solidFill>
                  <a:latin typeface="Calibri" panose="020F0502020204030204"/>
                  <a:ea typeface="宋体" panose="02010600030101010101" pitchFamily="2" charset="-122"/>
                </a:rPr>
                <a:t>52</a:t>
              </a:r>
              <a:endParaRPr kumimoji="0" lang="en-US" sz="800" dirty="0">
                <a:solidFill>
                  <a:prstClr val="white"/>
                </a:solidFill>
                <a:latin typeface="Calibri" panose="020F0502020204030204"/>
                <a:ea typeface="宋体" panose="02010600030101010101" pitchFamily="2" charset="-122"/>
              </a:endParaRPr>
            </a:p>
          </p:txBody>
        </p:sp>
      </p:grpSp>
      <p:sp>
        <p:nvSpPr>
          <p:cNvPr id="63" name="Rectangle 62"/>
          <p:cNvSpPr/>
          <p:nvPr userDrawn="1"/>
        </p:nvSpPr>
        <p:spPr>
          <a:xfrm>
            <a:off x="-1095448" y="4158940"/>
            <a:ext cx="770893" cy="446276"/>
          </a:xfrm>
          <a:prstGeom prst="rect">
            <a:avLst/>
          </a:prstGeom>
        </p:spPr>
        <p:txBody>
          <a:bodyPr wrap="square" lIns="91436" tIns="45718" rIns="91436" bIns="45718">
            <a:spAutoFit/>
          </a:bodyPr>
          <a:lstStyle/>
          <a:p>
            <a:pPr defTabSz="456565" fontAlgn="auto">
              <a:spcBef>
                <a:spcPts val="0"/>
              </a:spcBef>
              <a:spcAft>
                <a:spcPts val="0"/>
              </a:spcAft>
              <a:defRPr/>
            </a:pPr>
            <a:r>
              <a:rPr kumimoji="0" lang="zh-CN" altLang="en-US" sz="700" dirty="0" smtClean="0">
                <a:solidFill>
                  <a:prstClr val="white"/>
                </a:solidFill>
                <a:latin typeface="Calibri" panose="020F0502020204030204"/>
                <a:ea typeface="宋体" panose="02010600030101010101" pitchFamily="2" charset="-122"/>
              </a:rPr>
              <a:t>英文字体：</a:t>
            </a:r>
            <a:endParaRPr kumimoji="0" lang="en-US" altLang="zh-CN" sz="700" b="1" dirty="0" smtClean="0">
              <a:solidFill>
                <a:srgbClr val="FFFFFF"/>
              </a:solidFill>
              <a:latin typeface="Arial" panose="020B0604020202020204"/>
              <a:ea typeface="宋体" panose="02010600030101010101" pitchFamily="2" charset="-122"/>
              <a:cs typeface="Arial" panose="020B0604020202020204"/>
            </a:endParaRPr>
          </a:p>
          <a:p>
            <a:pPr defTabSz="456565" fontAlgn="auto">
              <a:spcBef>
                <a:spcPts val="0"/>
              </a:spcBef>
              <a:spcAft>
                <a:spcPts val="0"/>
              </a:spcAft>
            </a:pPr>
            <a:r>
              <a:rPr kumimoji="0" lang="en-US" altLang="zh-CN" sz="1600" b="1" dirty="0" smtClean="0">
                <a:solidFill>
                  <a:srgbClr val="FFFFFF"/>
                </a:solidFill>
                <a:latin typeface="Arial" panose="020B0604020202020204"/>
                <a:ea typeface="宋体" panose="02010600030101010101" pitchFamily="2" charset="-122"/>
                <a:cs typeface="Arial" panose="020B0604020202020204"/>
              </a:rPr>
              <a:t>Arial</a:t>
            </a:r>
          </a:p>
        </p:txBody>
      </p:sp>
      <p:grpSp>
        <p:nvGrpSpPr>
          <p:cNvPr id="76" name="Group 75"/>
          <p:cNvGrpSpPr/>
          <p:nvPr userDrawn="1"/>
        </p:nvGrpSpPr>
        <p:grpSpPr>
          <a:xfrm>
            <a:off x="-201084"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7"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par>
    </p:tnLst>
  </p:timing>
  <p:txStyles>
    <p:titleStyle>
      <a:lvl1pPr algn="ctr" defTabSz="456565" rtl="0" eaLnBrk="1" latinLnBrk="0" hangingPunct="1">
        <a:spcBef>
          <a:spcPct val="0"/>
        </a:spcBef>
        <a:buNone/>
        <a:defRPr sz="4400" b="1" i="0" kern="1200">
          <a:solidFill>
            <a:schemeClr val="tx1"/>
          </a:solidFill>
          <a:latin typeface="Arial" panose="020B0604020202020204"/>
          <a:ea typeface="+mj-ea"/>
          <a:cs typeface="Arial" panose="020B0604020202020204"/>
        </a:defRPr>
      </a:lvl1pPr>
    </p:titleStyle>
    <p:bodyStyle>
      <a:lvl1pPr marL="342900" indent="-342900" algn="l" defTabSz="456565" rtl="0" eaLnBrk="1" latinLnBrk="0" hangingPunct="1">
        <a:spcBef>
          <a:spcPct val="20000"/>
        </a:spcBef>
        <a:buFont typeface="Arial" panose="020B0604020202020204"/>
        <a:buChar char="•"/>
        <a:defRPr sz="3200" b="0" i="0" kern="1200">
          <a:solidFill>
            <a:schemeClr val="tx1"/>
          </a:solidFill>
          <a:latin typeface="Arial" panose="020B0604020202020204"/>
          <a:ea typeface="+mn-ea"/>
          <a:cs typeface="Arial" panose="020B0604020202020204"/>
        </a:defRPr>
      </a:lvl1pPr>
      <a:lvl2pPr marL="742950" indent="-285750" algn="l" defTabSz="456565" rtl="0" eaLnBrk="1" latinLnBrk="0" hangingPunct="1">
        <a:spcBef>
          <a:spcPct val="20000"/>
        </a:spcBef>
        <a:buFont typeface="Arial" panose="020B0604020202020204"/>
        <a:buChar char="–"/>
        <a:defRPr sz="2800" b="0" i="0" kern="1200">
          <a:solidFill>
            <a:schemeClr val="tx1"/>
          </a:solidFill>
          <a:latin typeface="Arial" panose="020B0604020202020204"/>
          <a:ea typeface="+mn-ea"/>
          <a:cs typeface="Arial" panose="020B0604020202020204"/>
        </a:defRPr>
      </a:lvl2pPr>
      <a:lvl3pPr marL="1143000" indent="-228600" algn="l" defTabSz="456565" rtl="0" eaLnBrk="1" latinLnBrk="0" hangingPunct="1">
        <a:spcBef>
          <a:spcPct val="20000"/>
        </a:spcBef>
        <a:buFont typeface="Arial" panose="020B0604020202020204"/>
        <a:buChar char="•"/>
        <a:defRPr sz="2400" b="0" i="0" kern="1200">
          <a:solidFill>
            <a:schemeClr val="tx1"/>
          </a:solidFill>
          <a:latin typeface="Arial" panose="020B0604020202020204"/>
          <a:ea typeface="+mn-ea"/>
          <a:cs typeface="Arial" panose="020B0604020202020204"/>
        </a:defRPr>
      </a:lvl3pPr>
      <a:lvl4pPr marL="1600200" indent="-228600" algn="l" defTabSz="456565" rtl="0" eaLnBrk="1" latinLnBrk="0" hangingPunct="1">
        <a:spcBef>
          <a:spcPct val="20000"/>
        </a:spcBef>
        <a:buFont typeface="Arial" panose="020B0604020202020204"/>
        <a:buChar char="–"/>
        <a:defRPr sz="2000" b="0" i="0" kern="1200">
          <a:solidFill>
            <a:schemeClr val="tx1"/>
          </a:solidFill>
          <a:latin typeface="Arial" panose="020B0604020202020204"/>
          <a:ea typeface="+mn-ea"/>
          <a:cs typeface="Arial" panose="020B0604020202020204"/>
        </a:defRPr>
      </a:lvl4pPr>
      <a:lvl5pPr marL="2057400" indent="-228600" algn="l" defTabSz="456565" rtl="0" eaLnBrk="1" latinLnBrk="0" hangingPunct="1">
        <a:spcBef>
          <a:spcPct val="20000"/>
        </a:spcBef>
        <a:buFont typeface="Arial" panose="020B0604020202020204"/>
        <a:buChar char="»"/>
        <a:defRPr sz="2000" b="0" i="0" kern="1200">
          <a:solidFill>
            <a:schemeClr val="tx1"/>
          </a:solidFill>
          <a:latin typeface="Arial" panose="020B0604020202020204"/>
          <a:ea typeface="+mn-ea"/>
          <a:cs typeface="Arial" panose="020B0604020202020204"/>
        </a:defRPr>
      </a:lvl5pPr>
      <a:lvl6pPr marL="2514600" indent="-228600" algn="l" defTabSz="456565"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6565"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6565"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6565"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6565" rtl="0" eaLnBrk="1" latinLnBrk="0" hangingPunct="1">
        <a:defRPr sz="1800" kern="1200">
          <a:solidFill>
            <a:schemeClr val="tx1"/>
          </a:solidFill>
          <a:latin typeface="+mn-lt"/>
          <a:ea typeface="+mn-ea"/>
          <a:cs typeface="+mn-cs"/>
        </a:defRPr>
      </a:lvl1pPr>
      <a:lvl2pPr marL="457200" algn="l" defTabSz="456565" rtl="0" eaLnBrk="1" latinLnBrk="0" hangingPunct="1">
        <a:defRPr sz="1800" kern="1200">
          <a:solidFill>
            <a:schemeClr val="tx1"/>
          </a:solidFill>
          <a:latin typeface="+mn-lt"/>
          <a:ea typeface="+mn-ea"/>
          <a:cs typeface="+mn-cs"/>
        </a:defRPr>
      </a:lvl2pPr>
      <a:lvl3pPr marL="914400" algn="l" defTabSz="456565" rtl="0" eaLnBrk="1" latinLnBrk="0" hangingPunct="1">
        <a:defRPr sz="1800" kern="1200">
          <a:solidFill>
            <a:schemeClr val="tx1"/>
          </a:solidFill>
          <a:latin typeface="+mn-lt"/>
          <a:ea typeface="+mn-ea"/>
          <a:cs typeface="+mn-cs"/>
        </a:defRPr>
      </a:lvl3pPr>
      <a:lvl4pPr marL="1371600" algn="l" defTabSz="456565" rtl="0" eaLnBrk="1" latinLnBrk="0" hangingPunct="1">
        <a:defRPr sz="1800" kern="1200">
          <a:solidFill>
            <a:schemeClr val="tx1"/>
          </a:solidFill>
          <a:latin typeface="+mn-lt"/>
          <a:ea typeface="+mn-ea"/>
          <a:cs typeface="+mn-cs"/>
        </a:defRPr>
      </a:lvl4pPr>
      <a:lvl5pPr marL="1828800" algn="l" defTabSz="456565" rtl="0" eaLnBrk="1" latinLnBrk="0" hangingPunct="1">
        <a:defRPr sz="1800" kern="1200">
          <a:solidFill>
            <a:schemeClr val="tx1"/>
          </a:solidFill>
          <a:latin typeface="+mn-lt"/>
          <a:ea typeface="+mn-ea"/>
          <a:cs typeface="+mn-cs"/>
        </a:defRPr>
      </a:lvl5pPr>
      <a:lvl6pPr marL="2286000" algn="l" defTabSz="456565" rtl="0" eaLnBrk="1" latinLnBrk="0" hangingPunct="1">
        <a:defRPr sz="1800" kern="1200">
          <a:solidFill>
            <a:schemeClr val="tx1"/>
          </a:solidFill>
          <a:latin typeface="+mn-lt"/>
          <a:ea typeface="+mn-ea"/>
          <a:cs typeface="+mn-cs"/>
        </a:defRPr>
      </a:lvl6pPr>
      <a:lvl7pPr marL="2743200" algn="l" defTabSz="456565" rtl="0" eaLnBrk="1" latinLnBrk="0" hangingPunct="1">
        <a:defRPr sz="1800" kern="1200">
          <a:solidFill>
            <a:schemeClr val="tx1"/>
          </a:solidFill>
          <a:latin typeface="+mn-lt"/>
          <a:ea typeface="+mn-ea"/>
          <a:cs typeface="+mn-cs"/>
        </a:defRPr>
      </a:lvl7pPr>
      <a:lvl8pPr marL="3200400" algn="l" defTabSz="456565" rtl="0" eaLnBrk="1" latinLnBrk="0" hangingPunct="1">
        <a:defRPr sz="1800" kern="1200">
          <a:solidFill>
            <a:schemeClr val="tx1"/>
          </a:solidFill>
          <a:latin typeface="+mn-lt"/>
          <a:ea typeface="+mn-ea"/>
          <a:cs typeface="+mn-cs"/>
        </a:defRPr>
      </a:lvl8pPr>
      <a:lvl9pPr marL="3657600" algn="l" defTabSz="4565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38705" tIns="19352" rIns="38705" bIns="1935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21"/>
            <a:ext cx="7886700" cy="3263503"/>
          </a:xfrm>
          <a:prstGeom prst="rect">
            <a:avLst/>
          </a:prstGeom>
        </p:spPr>
        <p:txBody>
          <a:bodyPr vert="horz" lIns="38705" tIns="19352" rIns="38705" bIns="19352"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38705" tIns="19352" rIns="38705" bIns="19352" rtlCol="0" anchor="ctr"/>
          <a:lstStyle>
            <a:lvl1pPr algn="l">
              <a:defRPr sz="900">
                <a:solidFill>
                  <a:schemeClr val="tx1">
                    <a:tint val="75000"/>
                  </a:schemeClr>
                </a:solidFill>
              </a:defRPr>
            </a:lvl1pPr>
          </a:lstStyle>
          <a:p>
            <a:fld id="{C764DE79-268F-4C1A-8933-263129D2AF90}" type="datetimeFigureOut">
              <a:rPr lang="en-US" dirty="0">
                <a:solidFill>
                  <a:prstClr val="black">
                    <a:tint val="75000"/>
                  </a:prstClr>
                </a:solidFill>
              </a:rPr>
              <a:t>4/26/2018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38705" tIns="19352" rIns="38705" bIns="19352" rtlCol="0" anchor="ctr"/>
          <a:lstStyle>
            <a:lvl1pPr algn="ctr">
              <a:defRPr sz="900">
                <a:solidFill>
                  <a:schemeClr val="tx1">
                    <a:tint val="75000"/>
                  </a:schemeClr>
                </a:solidFill>
              </a:defRPr>
            </a:lvl1pPr>
          </a:lstStyle>
          <a:p>
            <a:pPr defTabSz="685165"/>
            <a:r>
              <a:rPr kumimoji="0" lang="en-US" altLang="zh-CN" smtClean="0">
                <a:solidFill>
                  <a:srgbClr val="FFFFFF">
                    <a:lumMod val="50000"/>
                  </a:srgbClr>
                </a:solidFill>
              </a:rPr>
              <a:t>P</a:t>
            </a:r>
            <a:fld id="{2C2B0F17-0C2E-4B76-896E-50CAEF9C5C7E}" type="slidenum">
              <a:rPr kumimoji="0" lang="en-US" altLang="zh-CN" smtClean="0">
                <a:solidFill>
                  <a:srgbClr val="FFFFFF">
                    <a:lumMod val="50000"/>
                  </a:srgbClr>
                </a:solidFill>
              </a:rPr>
              <a:t>‹#›</a:t>
            </a:fld>
            <a:endParaRPr kumimoji="0" lang="zh-CN" altLang="en-US" dirty="0">
              <a:solidFill>
                <a:srgbClr val="FFFFFF">
                  <a:lumMod val="50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38705" tIns="19352" rIns="38705" bIns="19352" rtlCol="0" anchor="ctr"/>
          <a:lstStyle>
            <a:lvl1pPr algn="r">
              <a:defRPr sz="900">
                <a:solidFill>
                  <a:schemeClr val="tx1">
                    <a:tint val="75000"/>
                  </a:schemeClr>
                </a:solidFill>
              </a:defRPr>
            </a:lvl1pPr>
          </a:lstStyle>
          <a:p>
            <a:fld id="{48F63A3B-78C7-47BE-AE5E-E10140E04643}" type="slidenum">
              <a:rPr lang="en-US" dirty="0">
                <a:solidFill>
                  <a:prstClr val="black">
                    <a:tint val="75000"/>
                  </a:prstClr>
                </a:solidFill>
              </a:rPr>
              <a:t>‹#›</a:t>
            </a:fld>
            <a:endParaRPr lang="en-US" dirty="0">
              <a:solidFill>
                <a:prstClr val="black">
                  <a:tint val="75000"/>
                </a:prstClr>
              </a:solidFill>
            </a:endParaRPr>
          </a:p>
        </p:txBody>
      </p:sp>
      <p:pic>
        <p:nvPicPr>
          <p:cNvPr id="7" name="图片 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Lst>
  <p:transition spd="slow">
    <p:wipe/>
  </p:transition>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215"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115"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015"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165" rtl="0" eaLnBrk="1" latinLnBrk="0" hangingPunct="1">
        <a:defRPr sz="1300" kern="1200">
          <a:solidFill>
            <a:schemeClr val="tx1"/>
          </a:solidFill>
          <a:latin typeface="+mn-lt"/>
          <a:ea typeface="+mn-ea"/>
          <a:cs typeface="+mn-cs"/>
        </a:defRPr>
      </a:lvl1pPr>
      <a:lvl2pPr marL="342900" algn="l" defTabSz="685165" rtl="0" eaLnBrk="1" latinLnBrk="0" hangingPunct="1">
        <a:defRPr sz="1300" kern="1200">
          <a:solidFill>
            <a:schemeClr val="tx1"/>
          </a:solidFill>
          <a:latin typeface="+mn-lt"/>
          <a:ea typeface="+mn-ea"/>
          <a:cs typeface="+mn-cs"/>
        </a:defRPr>
      </a:lvl2pPr>
      <a:lvl3pPr marL="685800" algn="l" defTabSz="685165" rtl="0" eaLnBrk="1" latinLnBrk="0" hangingPunct="1">
        <a:defRPr sz="1300" kern="1200">
          <a:solidFill>
            <a:schemeClr val="tx1"/>
          </a:solidFill>
          <a:latin typeface="+mn-lt"/>
          <a:ea typeface="+mn-ea"/>
          <a:cs typeface="+mn-cs"/>
        </a:defRPr>
      </a:lvl3pPr>
      <a:lvl4pPr marL="1028700" algn="l" defTabSz="685165" rtl="0" eaLnBrk="1" latinLnBrk="0" hangingPunct="1">
        <a:defRPr sz="1300" kern="1200">
          <a:solidFill>
            <a:schemeClr val="tx1"/>
          </a:solidFill>
          <a:latin typeface="+mn-lt"/>
          <a:ea typeface="+mn-ea"/>
          <a:cs typeface="+mn-cs"/>
        </a:defRPr>
      </a:lvl4pPr>
      <a:lvl5pPr marL="1371600" algn="l" defTabSz="685165" rtl="0" eaLnBrk="1" latinLnBrk="0" hangingPunct="1">
        <a:defRPr sz="1300" kern="1200">
          <a:solidFill>
            <a:schemeClr val="tx1"/>
          </a:solidFill>
          <a:latin typeface="+mn-lt"/>
          <a:ea typeface="+mn-ea"/>
          <a:cs typeface="+mn-cs"/>
        </a:defRPr>
      </a:lvl5pPr>
      <a:lvl6pPr marL="1714500" algn="l" defTabSz="685165" rtl="0" eaLnBrk="1" latinLnBrk="0" hangingPunct="1">
        <a:defRPr sz="1300" kern="1200">
          <a:solidFill>
            <a:schemeClr val="tx1"/>
          </a:solidFill>
          <a:latin typeface="+mn-lt"/>
          <a:ea typeface="+mn-ea"/>
          <a:cs typeface="+mn-cs"/>
        </a:defRPr>
      </a:lvl6pPr>
      <a:lvl7pPr marL="2056765" algn="l" defTabSz="685165" rtl="0" eaLnBrk="1" latinLnBrk="0" hangingPunct="1">
        <a:defRPr sz="1300" kern="1200">
          <a:solidFill>
            <a:schemeClr val="tx1"/>
          </a:solidFill>
          <a:latin typeface="+mn-lt"/>
          <a:ea typeface="+mn-ea"/>
          <a:cs typeface="+mn-cs"/>
        </a:defRPr>
      </a:lvl7pPr>
      <a:lvl8pPr marL="2399665" algn="l" defTabSz="685165" rtl="0" eaLnBrk="1" latinLnBrk="0" hangingPunct="1">
        <a:defRPr sz="1300" kern="1200">
          <a:solidFill>
            <a:schemeClr val="tx1"/>
          </a:solidFill>
          <a:latin typeface="+mn-lt"/>
          <a:ea typeface="+mn-ea"/>
          <a:cs typeface="+mn-cs"/>
        </a:defRPr>
      </a:lvl8pPr>
      <a:lvl9pPr marL="2742565" algn="l" defTabSz="68516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slideLayout" Target="../slideLayouts/slideLayout3.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3.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notesSlide" Target="../notesSlides/notesSlide3.xml"/><Relationship Id="rId2" Type="http://schemas.openxmlformats.org/officeDocument/2006/relationships/tags" Target="../tags/tag22.xml"/><Relationship Id="rId16"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523933" y="987574"/>
            <a:ext cx="3923927" cy="1008112"/>
          </a:xfrm>
          <a:prstGeom prst="rect">
            <a:avLst/>
          </a:prstGeom>
        </p:spPr>
        <p:txBody>
          <a:bodyPr anchor="ctr">
            <a:normAutofit fontScale="97500" lnSpcReduction="10000"/>
          </a:bodyPr>
          <a:lstStyle>
            <a:lvl1pPr algn="r" defTabSz="457200" rtl="0" eaLnBrk="1" fontAlgn="base" hangingPunct="1">
              <a:spcBef>
                <a:spcPct val="0"/>
              </a:spcBef>
              <a:spcAft>
                <a:spcPct val="0"/>
              </a:spcAft>
              <a:defRPr kumimoji="1" lang="zh-CN" altLang="en-US" sz="3200" b="1" i="0" kern="1200" dirty="0">
                <a:solidFill>
                  <a:schemeClr val="tx1">
                    <a:lumMod val="85000"/>
                    <a:lumOff val="15000"/>
                  </a:schemeClr>
                </a:solidFill>
                <a:latin typeface="Arial Black" panose="020B0A04020102020204" pitchFamily="34" charset="0"/>
                <a:ea typeface="微软雅黑" panose="020B0503020204020204" pitchFamily="34" charset="-122"/>
                <a:cs typeface="微软雅黑" panose="020B0503020204020204" pitchFamily="34" charset="-122"/>
              </a:defRPr>
            </a:lvl1pPr>
            <a:lvl2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2pPr>
            <a:lvl3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3pPr>
            <a:lvl4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4pPr>
            <a:lvl5pPr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5pPr>
            <a:lvl6pPr marL="4572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6pPr>
            <a:lvl7pPr marL="9144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7pPr>
            <a:lvl8pPr marL="13716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8pPr>
            <a:lvl9pPr marL="1828800" algn="l" defTabSz="457200" rtl="0" eaLnBrk="1" fontAlgn="base" hangingPunct="1">
              <a:spcBef>
                <a:spcPct val="0"/>
              </a:spcBef>
              <a:spcAft>
                <a:spcPct val="0"/>
              </a:spcAft>
              <a:defRPr kumimoji="1" sz="2600">
                <a:solidFill>
                  <a:schemeClr val="tx1"/>
                </a:solidFill>
                <a:latin typeface="微软雅黑" panose="020B0503020204020204" pitchFamily="34" charset="-122"/>
                <a:ea typeface="微软雅黑" panose="020B0503020204020204" pitchFamily="34" charset="-122"/>
              </a:defRPr>
            </a:lvl9pPr>
          </a:lstStyle>
          <a:p>
            <a:pPr lvl="0" algn="ctr">
              <a:spcBef>
                <a:spcPts val="1200"/>
              </a:spcBef>
              <a:spcAft>
                <a:spcPts val="600"/>
              </a:spcAft>
              <a:defRPr/>
            </a:pPr>
            <a:r>
              <a:rPr lang="zh-CN" altLang="en-US" dirty="0">
                <a:solidFill>
                  <a:schemeClr val="bg1"/>
                </a:solidFill>
                <a:latin typeface="微软雅黑" panose="020B0503020204020204" pitchFamily="34" charset="-122"/>
              </a:rPr>
              <a:t>最新政府会计准则与会计制度政策解读</a:t>
            </a:r>
            <a:endParaRPr kumimoji="1"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ndParaRPr>
          </a:p>
        </p:txBody>
      </p:sp>
      <p:sp>
        <p:nvSpPr>
          <p:cNvPr id="8" name="副标题 2"/>
          <p:cNvSpPr txBox="1"/>
          <p:nvPr/>
        </p:nvSpPr>
        <p:spPr>
          <a:xfrm>
            <a:off x="1187624" y="2931790"/>
            <a:ext cx="2074853" cy="1022626"/>
          </a:xfrm>
          <a:prstGeom prst="rect">
            <a:avLst/>
          </a:prstGeom>
        </p:spPr>
        <p:txBody>
          <a:bodyPr>
            <a:normAutofit/>
          </a:bodyPr>
          <a:lstStyle>
            <a:lvl1pPr marL="342900" indent="-342900" algn="r" defTabSz="457200" rtl="0" eaLnBrk="0" fontAlgn="base" hangingPunct="0">
              <a:spcBef>
                <a:spcPct val="20000"/>
              </a:spcBef>
              <a:spcAft>
                <a:spcPct val="0"/>
              </a:spcAft>
              <a:buClr>
                <a:srgbClr val="003399"/>
              </a:buClr>
              <a:buSzPct val="80000"/>
              <a:buFont typeface="Wingdings" panose="05000000000000000000" pitchFamily="2" charset="2"/>
              <a:buNone/>
              <a:defRPr kumimoji="1" lang="zh-CN" altLang="en-US" sz="1200" b="1" kern="1200" dirty="0">
                <a:solidFill>
                  <a:schemeClr val="tx1">
                    <a:lumMod val="85000"/>
                    <a:lumOff val="15000"/>
                  </a:schemeClr>
                </a:solidFill>
                <a:latin typeface="黑体" panose="02010609060101010101" pitchFamily="2" charset="-122"/>
                <a:ea typeface="微软雅黑" panose="020B0503020204020204" pitchFamily="34" charset="-122"/>
                <a:cs typeface="+mn-cs"/>
              </a:defRPr>
            </a:lvl1pPr>
            <a:lvl2pPr marL="457200" indent="0" algn="ctr" defTabSz="457200" rtl="0" eaLnBrk="1" fontAlgn="base" hangingPunct="1">
              <a:spcBef>
                <a:spcPct val="20000"/>
              </a:spcBef>
              <a:spcAft>
                <a:spcPct val="0"/>
              </a:spcAft>
              <a:buFont typeface="Arial" panose="020B0604020202020204" pitchFamily="34" charset="0"/>
              <a:buNone/>
              <a:defRPr kumimoji="1" lang="zh-CN" altLang="en-US" sz="2000" kern="1200">
                <a:solidFill>
                  <a:schemeClr val="tx1">
                    <a:tint val="75000"/>
                  </a:schemeClr>
                </a:solidFill>
                <a:latin typeface="微软雅黑" panose="020B0503020204020204" pitchFamily="34" charset="-122"/>
                <a:ea typeface="微软雅黑" panose="020B0503020204020204" pitchFamily="34" charset="-122"/>
                <a:cs typeface="+mn-cs"/>
              </a:defRPr>
            </a:lvl2pPr>
            <a:lvl3pPr marL="914400" indent="0" algn="ctr" defTabSz="457200" rtl="0" eaLnBrk="1" fontAlgn="base" hangingPunct="1">
              <a:spcBef>
                <a:spcPct val="20000"/>
              </a:spcBef>
              <a:spcAft>
                <a:spcPct val="0"/>
              </a:spcAft>
              <a:buFont typeface="Arial" panose="020B0604020202020204" pitchFamily="34" charset="0"/>
              <a:buNone/>
              <a:defRPr kumimoji="1" lang="zh-CN" altLang="en-US" kern="1200">
                <a:solidFill>
                  <a:schemeClr val="tx1">
                    <a:tint val="75000"/>
                  </a:schemeClr>
                </a:solidFill>
                <a:latin typeface="微软雅黑" panose="020B0503020204020204" pitchFamily="34" charset="-122"/>
                <a:ea typeface="微软雅黑" panose="020B0503020204020204" pitchFamily="34" charset="-122"/>
                <a:cs typeface="+mn-cs"/>
              </a:defRPr>
            </a:lvl3pPr>
            <a:lvl4pPr marL="1371600" indent="0" algn="ctr" defTabSz="457200" rtl="0" eaLnBrk="1" fontAlgn="base" hangingPunct="1">
              <a:spcBef>
                <a:spcPct val="20000"/>
              </a:spcBef>
              <a:spcAft>
                <a:spcPct val="0"/>
              </a:spcAft>
              <a:buFont typeface="Arial" panose="020B0604020202020204" pitchFamily="34" charset="0"/>
              <a:buNone/>
              <a:defRPr kumimoji="1" lang="zh-CN" altLang="en-US" kern="1200">
                <a:solidFill>
                  <a:schemeClr val="tx1">
                    <a:tint val="75000"/>
                  </a:schemeClr>
                </a:solidFill>
                <a:latin typeface="微软雅黑" panose="020B0503020204020204" pitchFamily="34" charset="-122"/>
                <a:ea typeface="微软雅黑" panose="020B0503020204020204" pitchFamily="34" charset="-122"/>
                <a:cs typeface="+mn-cs"/>
              </a:defRPr>
            </a:lvl4pPr>
            <a:lvl5pPr marL="1828800" indent="0" algn="ctr" defTabSz="457200" rtl="0" eaLnBrk="1" fontAlgn="base" hangingPunct="1">
              <a:spcBef>
                <a:spcPct val="20000"/>
              </a:spcBef>
              <a:spcAft>
                <a:spcPct val="0"/>
              </a:spcAft>
              <a:buFont typeface="Arial" panose="020B0604020202020204" pitchFamily="34" charset="0"/>
              <a:buNone/>
              <a:defRPr kumimoji="1" lang="zh-CN" altLang="en-US" kern="1200">
                <a:solidFill>
                  <a:schemeClr val="tx1">
                    <a:tint val="75000"/>
                  </a:schemeClr>
                </a:solidFill>
                <a:latin typeface="微软雅黑" panose="020B0503020204020204" pitchFamily="34" charset="-122"/>
                <a:ea typeface="微软雅黑" panose="020B0503020204020204" pitchFamily="34" charset="-122"/>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pPr marL="342900" marR="0" lvl="0" indent="-342900" algn="r" defTabSz="457200" rtl="0" eaLnBrk="0" fontAlgn="base" latinLnBrk="0" hangingPunct="0">
              <a:lnSpc>
                <a:spcPct val="100000"/>
              </a:lnSpc>
              <a:spcBef>
                <a:spcPct val="20000"/>
              </a:spcBef>
              <a:spcAft>
                <a:spcPct val="0"/>
              </a:spcAft>
              <a:buClr>
                <a:srgbClr val="003399"/>
              </a:buClr>
              <a:buSzPct val="80000"/>
              <a:buFont typeface="Wingdings" panose="05000000000000000000" pitchFamily="2" charset="2"/>
              <a:buNone/>
              <a:defRPr/>
            </a:pPr>
            <a:endParaRPr kumimoji="1" lang="zh-CN" altLang="en-US" sz="1800" b="1" i="0" u="none" strike="noStrike" kern="1200" cap="none" spc="0" normalizeH="0" baseline="0" noProof="0" dirty="0" smtClean="0">
              <a:ln>
                <a:noFill/>
              </a:ln>
              <a:solidFill>
                <a:schemeClr val="bg1"/>
              </a:solidFill>
              <a:effectLst/>
              <a:uLnTx/>
              <a:uFillTx/>
              <a:latin typeface="黑体" panose="02010609060101010101" pitchFamily="2" charset="-122"/>
              <a:ea typeface="微软雅黑" panose="020B0503020204020204" pitchFamily="34" charset="-122"/>
            </a:endParaRPr>
          </a:p>
          <a:p>
            <a:pPr marL="342900" marR="0" lvl="0" indent="-342900" algn="r" defTabSz="457200" rtl="0" eaLnBrk="0" fontAlgn="base" latinLnBrk="0" hangingPunct="0">
              <a:lnSpc>
                <a:spcPct val="100000"/>
              </a:lnSpc>
              <a:spcBef>
                <a:spcPct val="20000"/>
              </a:spcBef>
              <a:spcAft>
                <a:spcPct val="0"/>
              </a:spcAft>
              <a:buClr>
                <a:srgbClr val="003399"/>
              </a:buClr>
              <a:buSzPct val="80000"/>
              <a:buFont typeface="Wingdings" panose="05000000000000000000" pitchFamily="2" charset="2"/>
              <a:buNone/>
              <a:defRPr/>
            </a:pPr>
            <a:r>
              <a:rPr kumimoji="1" lang="en-US" altLang="zh-CN" sz="1600" b="0" i="0" u="none" strike="noStrike" kern="1200" cap="none" spc="0" normalizeH="0" baseline="0" noProof="0" dirty="0" smtClean="0">
                <a:ln>
                  <a:noFill/>
                </a:ln>
                <a:solidFill>
                  <a:schemeClr val="bg1"/>
                </a:solidFill>
                <a:effectLst/>
                <a:uLnTx/>
                <a:uFillTx/>
                <a:latin typeface="微软雅黑" panose="020B0503020204020204" pitchFamily="34" charset="-122"/>
              </a:rPr>
              <a:t>KIS</a:t>
            </a:r>
            <a:r>
              <a:rPr kumimoji="1" lang="zh-CN" altLang="en-US" sz="1600" b="0" i="0" u="none" strike="noStrike" kern="1200" cap="none" spc="0" normalizeH="0" baseline="0" noProof="0" dirty="0" smtClean="0">
                <a:ln>
                  <a:noFill/>
                </a:ln>
                <a:solidFill>
                  <a:schemeClr val="bg1"/>
                </a:solidFill>
                <a:effectLst/>
                <a:uLnTx/>
                <a:uFillTx/>
                <a:latin typeface="微软雅黑" panose="020B0503020204020204" pitchFamily="34" charset="-122"/>
              </a:rPr>
              <a:t>产品事业部</a:t>
            </a:r>
            <a:endParaRPr kumimoji="1" lang="en-US" altLang="zh-CN" sz="1600" b="0" i="0" u="none" strike="noStrike" kern="1200" cap="none" spc="0" normalizeH="0" baseline="0" noProof="0" dirty="0" smtClean="0">
              <a:ln>
                <a:noFill/>
              </a:ln>
              <a:solidFill>
                <a:schemeClr val="bg1"/>
              </a:solidFill>
              <a:effectLst/>
              <a:uLnTx/>
              <a:uFillTx/>
              <a:latin typeface="微软雅黑" panose="020B0503020204020204" pitchFamily="34" charset="-122"/>
            </a:endParaRPr>
          </a:p>
          <a:p>
            <a:pPr marL="342900" marR="0" lvl="0" indent="-342900" algn="r" defTabSz="457200" rtl="0" eaLnBrk="0" fontAlgn="base" latinLnBrk="0" hangingPunct="0">
              <a:lnSpc>
                <a:spcPct val="100000"/>
              </a:lnSpc>
              <a:spcBef>
                <a:spcPct val="20000"/>
              </a:spcBef>
              <a:spcAft>
                <a:spcPct val="0"/>
              </a:spcAft>
              <a:buClr>
                <a:srgbClr val="003399"/>
              </a:buClr>
              <a:buSzPct val="80000"/>
              <a:buFont typeface="Wingdings" panose="05000000000000000000" pitchFamily="2" charset="2"/>
              <a:buNone/>
              <a:defRPr/>
            </a:pPr>
            <a:r>
              <a:rPr lang="en-US" altLang="zh-CN" sz="1600" b="0" dirty="0" smtClean="0">
                <a:solidFill>
                  <a:schemeClr val="bg1"/>
                </a:solidFill>
                <a:latin typeface="微软雅黑" panose="020B0503020204020204" pitchFamily="34" charset="-122"/>
              </a:rPr>
              <a:t>2018.4</a:t>
            </a:r>
            <a:endParaRPr kumimoji="1"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latin typeface="微软雅黑" panose="020B0503020204020204" pitchFamily="34" charset="-122"/>
                <a:ea typeface="微软雅黑" panose="020B0503020204020204" pitchFamily="34" charset="-122"/>
              </a:rPr>
              <a:t>政府会计</a:t>
            </a:r>
            <a:r>
              <a:rPr lang="zh-CN" altLang="en-US" dirty="0" smtClean="0">
                <a:latin typeface="微软雅黑" panose="020B0503020204020204" pitchFamily="34" charset="-122"/>
                <a:ea typeface="微软雅黑" panose="020B0503020204020204" pitchFamily="34" charset="-122"/>
              </a:rPr>
              <a:t>准则</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基本准则的概述</a:t>
            </a:r>
            <a:endParaRPr lang="zh-CN" altLang="en-US" dirty="0"/>
          </a:p>
        </p:txBody>
      </p:sp>
      <p:sp>
        <p:nvSpPr>
          <p:cNvPr id="5" name="TextBox 4"/>
          <p:cNvSpPr txBox="1"/>
          <p:nvPr/>
        </p:nvSpPr>
        <p:spPr bwMode="auto">
          <a:xfrm>
            <a:off x="477888" y="738050"/>
            <a:ext cx="8064896" cy="38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600" b="1" dirty="0" smtClean="0">
                <a:solidFill>
                  <a:srgbClr val="FF0000"/>
                </a:solidFill>
                <a:latin typeface="微软雅黑" panose="020B0503020204020204" pitchFamily="34" charset="-122"/>
                <a:ea typeface="微软雅黑" panose="020B0503020204020204" pitchFamily="34" charset="-122"/>
              </a:rPr>
              <a:t>基本准则</a:t>
            </a:r>
            <a:r>
              <a:rPr lang="zh-CN" altLang="en-US" sz="1600" b="1" dirty="0" smtClean="0">
                <a:latin typeface="微软雅黑" panose="020B0503020204020204" pitchFamily="34" charset="-122"/>
                <a:ea typeface="微软雅黑" panose="020B0503020204020204" pitchFamily="34" charset="-122"/>
              </a:rPr>
              <a:t>作为</a:t>
            </a:r>
            <a:r>
              <a:rPr lang="zh-CN" altLang="en-US" sz="1600" b="1" dirty="0">
                <a:latin typeface="微软雅黑" panose="020B0503020204020204" pitchFamily="34" charset="-122"/>
                <a:ea typeface="微软雅黑" panose="020B0503020204020204" pitchFamily="34" charset="-122"/>
              </a:rPr>
              <a:t>政府会计的“概念框架”</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统驭政府会计具体准则和政府</a:t>
            </a:r>
            <a:r>
              <a:rPr lang="zh-CN" altLang="en-US" sz="1600" b="1" dirty="0" smtClean="0">
                <a:latin typeface="微软雅黑" panose="020B0503020204020204" pitchFamily="34" charset="-122"/>
                <a:ea typeface="微软雅黑" panose="020B0503020204020204" pitchFamily="34" charset="-122"/>
              </a:rPr>
              <a:t>会计制度</a:t>
            </a:r>
            <a:r>
              <a:rPr lang="en-US" altLang="zh-CN" sz="1600" b="1" dirty="0" smtClean="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并为政府会计实务问题提供处理原则</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为编制政府财务报告提供基础标准。</a:t>
            </a:r>
            <a:endParaRPr kumimoji="0" lang="en-US" altLang="zh-CN" sz="1600" b="1" dirty="0" smtClean="0">
              <a:latin typeface="微软雅黑" panose="020B0503020204020204" pitchFamily="34" charset="-122"/>
              <a:ea typeface="微软雅黑" panose="020B0503020204020204" pitchFamily="34" charset="-122"/>
            </a:endParaRPr>
          </a:p>
          <a:p>
            <a:pPr>
              <a:lnSpc>
                <a:spcPct val="120000"/>
              </a:lnSpc>
            </a:pPr>
            <a:endParaRPr kumimoji="0" lang="en-US" altLang="zh-CN" sz="1400" b="1"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kumimoji="0" lang="zh-CN" altLang="en-US" sz="1400" b="1" dirty="0" smtClean="0">
                <a:latin typeface="微软雅黑" panose="020B0503020204020204" pitchFamily="34" charset="-122"/>
                <a:ea typeface="微软雅黑" panose="020B0503020204020204" pitchFamily="34" charset="-122"/>
              </a:rPr>
              <a:t>适用范围</a:t>
            </a:r>
            <a:r>
              <a:rPr kumimoji="0" lang="zh-CN" altLang="en-US" sz="1400" dirty="0" smtClean="0">
                <a:latin typeface="微软雅黑" panose="020B0503020204020204" pitchFamily="34" charset="-122"/>
                <a:ea typeface="微软雅黑" panose="020B0503020204020204" pitchFamily="34" charset="-122"/>
              </a:rPr>
              <a:t>：</a:t>
            </a:r>
            <a:r>
              <a:rPr kumimoji="0" lang="zh-CN" altLang="en-US" sz="1400" dirty="0" smtClean="0">
                <a:solidFill>
                  <a:srgbClr val="FF0000"/>
                </a:solidFill>
                <a:latin typeface="微软雅黑" panose="020B0503020204020204" pitchFamily="34" charset="-122"/>
                <a:ea typeface="微软雅黑" panose="020B0503020204020204" pitchFamily="34" charset="-122"/>
              </a:rPr>
              <a:t>适用于各级政府、各部门、各单位</a:t>
            </a:r>
            <a:r>
              <a:rPr kumimoji="0" lang="zh-CN" altLang="en-US" sz="1400" dirty="0" smtClean="0">
                <a:latin typeface="微软雅黑" panose="020B0503020204020204" pitchFamily="34" charset="-122"/>
                <a:ea typeface="微软雅黑" panose="020B0503020204020204" pitchFamily="34" charset="-122"/>
              </a:rPr>
              <a:t>。各部门、各单位是指与本级政府财政部门直接或者间接发生预算拨款关系的国家机关、军队、政党组织、社会团体、事业单位和其他单位。军队、已纳入企业财务管理体系的单位和执行</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民间非营利组织会计制度</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的社会团体，不适用本准则。</a:t>
            </a:r>
            <a:endParaRPr kumimoji="0" lang="en-US" altLang="zh-CN" sz="1400"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kumimoji="0" lang="zh-CN" altLang="en-US" sz="1400" b="1" dirty="0" smtClean="0">
                <a:latin typeface="微软雅黑" panose="020B0503020204020204" pitchFamily="34" charset="-122"/>
                <a:ea typeface="微软雅黑" panose="020B0503020204020204" pitchFamily="34" charset="-122"/>
              </a:rPr>
              <a:t>政府会计记账基础</a:t>
            </a:r>
            <a:r>
              <a:rPr kumimoji="0" lang="zh-CN" altLang="en-US" sz="1400" dirty="0" smtClean="0">
                <a:latin typeface="微软雅黑" panose="020B0503020204020204" pitchFamily="34" charset="-122"/>
                <a:ea typeface="微软雅黑" panose="020B0503020204020204" pitchFamily="34" charset="-122"/>
              </a:rPr>
              <a:t>：强化了政府财务会计核算，即</a:t>
            </a:r>
            <a:r>
              <a:rPr kumimoji="0" lang="zh-CN" altLang="en-US" sz="1400" dirty="0" smtClean="0">
                <a:solidFill>
                  <a:srgbClr val="FF0000"/>
                </a:solidFill>
                <a:latin typeface="微软雅黑" panose="020B0503020204020204" pitchFamily="34" charset="-122"/>
                <a:ea typeface="微软雅黑" panose="020B0503020204020204" pitchFamily="34" charset="-122"/>
              </a:rPr>
              <a:t>政府会计由预算会计（收付实现制）和财务会计（权责发生制）</a:t>
            </a:r>
            <a:r>
              <a:rPr kumimoji="0" lang="zh-CN" altLang="en-US" sz="1400" dirty="0" smtClean="0">
                <a:latin typeface="微软雅黑" panose="020B0503020204020204" pitchFamily="34" charset="-122"/>
                <a:ea typeface="微软雅黑" panose="020B0503020204020204" pitchFamily="34" charset="-122"/>
              </a:rPr>
              <a:t>构成，通过预算会计核算形成决算报告，通过财务会计核算形成财务报告，全面清晰反映政府预算执行信息和财务信息。</a:t>
            </a:r>
            <a:endParaRPr kumimoji="0" lang="en-US" altLang="zh-CN" sz="1400"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kumimoji="0" lang="zh-CN" altLang="en-US" sz="1400" b="1" dirty="0" smtClean="0">
                <a:latin typeface="微软雅黑" panose="020B0503020204020204" pitchFamily="34" charset="-122"/>
                <a:ea typeface="微软雅黑" panose="020B0503020204020204" pitchFamily="34" charset="-122"/>
              </a:rPr>
              <a:t>会计核算模式</a:t>
            </a:r>
            <a:r>
              <a:rPr kumimoji="0" lang="zh-CN" altLang="en-US" sz="1400" dirty="0" smtClean="0">
                <a:latin typeface="微软雅黑" panose="020B0503020204020204" pitchFamily="34" charset="-122"/>
                <a:ea typeface="微软雅黑" panose="020B0503020204020204" pitchFamily="34" charset="-122"/>
              </a:rPr>
              <a:t>：规定预算收入、预算支出和预算结余</a:t>
            </a:r>
            <a:r>
              <a:rPr kumimoji="0" lang="en-US" altLang="zh-CN" sz="1400" dirty="0" smtClean="0">
                <a:solidFill>
                  <a:srgbClr val="FF0000"/>
                </a:solidFill>
                <a:latin typeface="微软雅黑" panose="020B0503020204020204" pitchFamily="34" charset="-122"/>
                <a:ea typeface="微软雅黑" panose="020B0503020204020204" pitchFamily="34" charset="-122"/>
              </a:rPr>
              <a:t>3</a:t>
            </a:r>
            <a:r>
              <a:rPr kumimoji="0" lang="zh-CN" altLang="en-US" sz="1400" dirty="0" smtClean="0">
                <a:solidFill>
                  <a:srgbClr val="FF0000"/>
                </a:solidFill>
                <a:latin typeface="微软雅黑" panose="020B0503020204020204" pitchFamily="34" charset="-122"/>
                <a:ea typeface="微软雅黑" panose="020B0503020204020204" pitchFamily="34" charset="-122"/>
              </a:rPr>
              <a:t>个预算会计要素</a:t>
            </a:r>
            <a:r>
              <a:rPr kumimoji="0" lang="zh-CN" altLang="en-US" sz="1400" dirty="0" smtClean="0">
                <a:latin typeface="微软雅黑" panose="020B0503020204020204" pitchFamily="34" charset="-122"/>
                <a:ea typeface="微软雅黑" panose="020B0503020204020204" pitchFamily="34" charset="-122"/>
              </a:rPr>
              <a:t>和资产、负债、净资产、收入和费用</a:t>
            </a:r>
            <a:r>
              <a:rPr kumimoji="0" lang="en-US" altLang="zh-CN" sz="1400" dirty="0" smtClean="0">
                <a:solidFill>
                  <a:srgbClr val="FF0000"/>
                </a:solidFill>
                <a:latin typeface="微软雅黑" panose="020B0503020204020204" pitchFamily="34" charset="-122"/>
                <a:ea typeface="微软雅黑" panose="020B0503020204020204" pitchFamily="34" charset="-122"/>
              </a:rPr>
              <a:t>5</a:t>
            </a:r>
            <a:r>
              <a:rPr kumimoji="0" lang="zh-CN" altLang="en-US" sz="1400" dirty="0" smtClean="0">
                <a:solidFill>
                  <a:srgbClr val="FF0000"/>
                </a:solidFill>
                <a:latin typeface="微软雅黑" panose="020B0503020204020204" pitchFamily="34" charset="-122"/>
                <a:ea typeface="微软雅黑" panose="020B0503020204020204" pitchFamily="34" charset="-122"/>
              </a:rPr>
              <a:t>个财务会计要素。</a:t>
            </a:r>
            <a:endParaRPr kumimoji="0" lang="en-US" altLang="zh-CN" sz="1400" dirty="0" smtClean="0">
              <a:solidFill>
                <a:srgbClr val="FF00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kumimoji="0" lang="zh-CN" altLang="en-US" sz="1400" b="1" dirty="0" smtClean="0">
                <a:latin typeface="微软雅黑" panose="020B0503020204020204" pitchFamily="34" charset="-122"/>
                <a:ea typeface="微软雅黑" panose="020B0503020204020204" pitchFamily="34" charset="-122"/>
              </a:rPr>
              <a:t>政府财务报告体系</a:t>
            </a:r>
            <a:r>
              <a:rPr kumimoji="0" lang="zh-CN" altLang="en-US" sz="1400" dirty="0" smtClean="0">
                <a:latin typeface="微软雅黑" panose="020B0503020204020204" pitchFamily="34" charset="-122"/>
                <a:ea typeface="微软雅黑" panose="020B0503020204020204" pitchFamily="34" charset="-122"/>
              </a:rPr>
              <a:t>：要求政府会计主体除按财政部要求编制</a:t>
            </a:r>
            <a:r>
              <a:rPr kumimoji="0" lang="zh-CN" altLang="en-US" sz="1400" dirty="0" smtClean="0">
                <a:solidFill>
                  <a:srgbClr val="FF0000"/>
                </a:solidFill>
                <a:latin typeface="微软雅黑" panose="020B0503020204020204" pitchFamily="34" charset="-122"/>
                <a:ea typeface="微软雅黑" panose="020B0503020204020204" pitchFamily="34" charset="-122"/>
              </a:rPr>
              <a:t>决算报表</a:t>
            </a:r>
            <a:r>
              <a:rPr kumimoji="0" lang="zh-CN" altLang="en-US" sz="1400" dirty="0" smtClean="0">
                <a:latin typeface="微软雅黑" panose="020B0503020204020204" pitchFamily="34" charset="-122"/>
                <a:ea typeface="微软雅黑" panose="020B0503020204020204" pitchFamily="34" charset="-122"/>
              </a:rPr>
              <a:t>外，至少还应编制</a:t>
            </a:r>
            <a:r>
              <a:rPr kumimoji="0" lang="zh-CN" altLang="en-US" sz="1400" dirty="0" smtClean="0">
                <a:solidFill>
                  <a:srgbClr val="FF0000"/>
                </a:solidFill>
                <a:latin typeface="微软雅黑" panose="020B0503020204020204" pitchFamily="34" charset="-122"/>
                <a:ea typeface="微软雅黑" panose="020B0503020204020204" pitchFamily="34" charset="-122"/>
              </a:rPr>
              <a:t>资产负债表、收入费用表和现金流量表，并按规定编制合并财务报表</a:t>
            </a:r>
            <a:r>
              <a:rPr kumimoji="0" lang="zh-CN" altLang="en-US" sz="1400" dirty="0" smtClean="0">
                <a:latin typeface="微软雅黑" panose="020B0503020204020204" pitchFamily="34" charset="-122"/>
                <a:ea typeface="微软雅黑" panose="020B0503020204020204" pitchFamily="34" charset="-122"/>
              </a:rPr>
              <a:t>。同时强调，政府财务报告包括政府综合财务报告和政府部门财务报告。</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endParaRPr kumimoji="0" lang="zh-CN" altLang="en-US" sz="11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2300" dirty="0">
                <a:latin typeface="微软雅黑" panose="020B0503020204020204" pitchFamily="34" charset="-122"/>
                <a:ea typeface="微软雅黑" panose="020B0503020204020204" pitchFamily="34" charset="-122"/>
              </a:rPr>
              <a:t>会计要素定义和</a:t>
            </a:r>
            <a:r>
              <a:rPr lang="zh-CN" altLang="en-US" sz="2300" dirty="0" smtClean="0">
                <a:latin typeface="微软雅黑" panose="020B0503020204020204" pitchFamily="34" charset="-122"/>
                <a:ea typeface="微软雅黑" panose="020B0503020204020204" pitchFamily="34" charset="-122"/>
              </a:rPr>
              <a:t>确认</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sp>
        <p:nvSpPr>
          <p:cNvPr id="4" name="TextBox 3"/>
          <p:cNvSpPr txBox="1"/>
          <p:nvPr/>
        </p:nvSpPr>
        <p:spPr bwMode="auto">
          <a:xfrm>
            <a:off x="717903" y="1290472"/>
            <a:ext cx="7632848" cy="25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marL="285750" indent="-285750">
              <a:lnSpc>
                <a:spcPct val="120000"/>
              </a:lnSpc>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会计</a:t>
            </a:r>
            <a:r>
              <a:rPr lang="zh-CN" altLang="en-US" sz="1600" b="1" dirty="0" smtClean="0">
                <a:latin typeface="微软雅黑" panose="020B0503020204020204" pitchFamily="34" charset="-122"/>
                <a:ea typeface="微软雅黑" panose="020B0503020204020204" pitchFamily="34" charset="-122"/>
              </a:rPr>
              <a:t>要素定义：</a:t>
            </a:r>
            <a:r>
              <a:rPr lang="zh-CN" altLang="en-US" sz="1600" dirty="0" smtClean="0">
                <a:latin typeface="微软雅黑" panose="020B0503020204020204" pitchFamily="34" charset="-122"/>
                <a:ea typeface="微软雅黑" panose="020B0503020204020204" pitchFamily="34" charset="-122"/>
              </a:rPr>
              <a:t>是</a:t>
            </a:r>
            <a:r>
              <a:rPr lang="zh-CN" altLang="en-US" sz="1600" dirty="0">
                <a:latin typeface="微软雅黑" panose="020B0503020204020204" pitchFamily="34" charset="-122"/>
                <a:ea typeface="微软雅黑" panose="020B0503020204020204" pitchFamily="34" charset="-122"/>
              </a:rPr>
              <a:t>指</a:t>
            </a:r>
            <a:r>
              <a:rPr lang="zh-CN" altLang="en-US" sz="1600" dirty="0">
                <a:solidFill>
                  <a:srgbClr val="FF0000"/>
                </a:solidFill>
                <a:latin typeface="微软雅黑" panose="020B0503020204020204" pitchFamily="34" charset="-122"/>
                <a:ea typeface="微软雅黑" panose="020B0503020204020204" pitchFamily="34" charset="-122"/>
              </a:rPr>
              <a:t>会计对象是由哪些部分所构成</a:t>
            </a:r>
            <a:r>
              <a:rPr lang="zh-CN" altLang="en-US" sz="1600" dirty="0">
                <a:latin typeface="微软雅黑" panose="020B0503020204020204" pitchFamily="34" charset="-122"/>
                <a:ea typeface="微软雅黑" panose="020B0503020204020204" pitchFamily="34" charset="-122"/>
              </a:rPr>
              <a:t>的，按照交易</a:t>
            </a:r>
            <a:r>
              <a:rPr lang="zh-CN" altLang="en-US" sz="1600" dirty="0" smtClean="0">
                <a:latin typeface="微软雅黑" panose="020B0503020204020204" pitchFamily="34" charset="-122"/>
                <a:ea typeface="微软雅黑" panose="020B0503020204020204" pitchFamily="34" charset="-122"/>
              </a:rPr>
              <a:t>或</a:t>
            </a:r>
            <a:r>
              <a:rPr lang="zh-CN" altLang="en-US" sz="1600" dirty="0">
                <a:latin typeface="微软雅黑" panose="020B0503020204020204" pitchFamily="34" charset="-122"/>
                <a:ea typeface="微软雅黑" panose="020B0503020204020204" pitchFamily="34" charset="-122"/>
              </a:rPr>
              <a:t>事项</a:t>
            </a:r>
            <a:r>
              <a:rPr lang="zh-CN" altLang="en-US" sz="1600" dirty="0" smtClean="0">
                <a:latin typeface="微软雅黑" panose="020B0503020204020204" pitchFamily="34" charset="-122"/>
                <a:ea typeface="微软雅黑" panose="020B0503020204020204" pitchFamily="34" charset="-122"/>
              </a:rPr>
              <a:t>的</a:t>
            </a:r>
            <a:r>
              <a:rPr lang="zh-CN" altLang="en-US" sz="1600" dirty="0">
                <a:latin typeface="微软雅黑" panose="020B0503020204020204" pitchFamily="34" charset="-122"/>
                <a:ea typeface="微软雅黑" panose="020B0503020204020204" pitchFamily="34" charset="-122"/>
              </a:rPr>
              <a:t>经济特征所作的基本分类，也是指对会计对象按经济性质所作的基本分类，是会计核算和监督的具体对象和内容，是构成会计对象具体内容的主要因素，也是</a:t>
            </a:r>
            <a:r>
              <a:rPr lang="zh-CN" altLang="en-US" sz="1600" dirty="0">
                <a:solidFill>
                  <a:srgbClr val="FF0000"/>
                </a:solidFill>
                <a:latin typeface="微软雅黑" panose="020B0503020204020204" pitchFamily="34" charset="-122"/>
                <a:ea typeface="微软雅黑" panose="020B0503020204020204" pitchFamily="34" charset="-122"/>
              </a:rPr>
              <a:t>构成会计报表的基本要素</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20000"/>
              </a:lnSpc>
            </a:pPr>
            <a:r>
              <a:rPr lang="zh-CN" altLang="en-US" sz="1600" dirty="0" smtClean="0">
                <a:latin typeface="微软雅黑" panose="020B0503020204020204" pitchFamily="34" charset="-122"/>
                <a:ea typeface="微软雅黑" panose="020B0503020204020204" pitchFamily="34" charset="-122"/>
              </a:rPr>
              <a:t> </a:t>
            </a:r>
            <a:endParaRPr kumimoji="0" lang="en-US" altLang="zh-CN" sz="1600"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kumimoji="0" lang="zh-CN" altLang="en-US" sz="1600" b="1" dirty="0" smtClean="0">
                <a:latin typeface="微软雅黑" panose="020B0503020204020204" pitchFamily="34" charset="-122"/>
                <a:ea typeface="微软雅黑" panose="020B0503020204020204" pitchFamily="34" charset="-122"/>
              </a:rPr>
              <a:t>会计等式：</a:t>
            </a:r>
            <a:endParaRPr kumimoji="0" lang="en-US" altLang="zh-CN" sz="1600" b="1" dirty="0" smtClean="0">
              <a:latin typeface="微软雅黑" panose="020B0503020204020204" pitchFamily="34" charset="-122"/>
              <a:ea typeface="微软雅黑" panose="020B0503020204020204" pitchFamily="34" charset="-122"/>
            </a:endParaRPr>
          </a:p>
          <a:p>
            <a:pPr marL="539750" indent="-285750">
              <a:lnSpc>
                <a:spcPct val="120000"/>
              </a:lnSpc>
              <a:buFont typeface="Wingdings" panose="05000000000000000000" pitchFamily="2" charset="2"/>
              <a:buChar char="Ø"/>
            </a:pPr>
            <a:r>
              <a:rPr kumimoji="0" lang="zh-CN" altLang="en-US" sz="1400" dirty="0" smtClean="0">
                <a:latin typeface="微软雅黑" panose="020B0503020204020204" pitchFamily="34" charset="-122"/>
                <a:ea typeface="微软雅黑" panose="020B0503020204020204" pitchFamily="34" charset="-122"/>
              </a:rPr>
              <a:t>资产</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负债</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净资产，此为编制资产负债表的依据</a:t>
            </a:r>
            <a:endParaRPr kumimoji="0" lang="en-US" altLang="zh-CN" sz="1400" dirty="0" smtClean="0">
              <a:latin typeface="微软雅黑" panose="020B0503020204020204" pitchFamily="34" charset="-122"/>
              <a:ea typeface="微软雅黑" panose="020B0503020204020204" pitchFamily="34" charset="-122"/>
            </a:endParaRPr>
          </a:p>
          <a:p>
            <a:pPr marL="539750" indent="-285750">
              <a:lnSpc>
                <a:spcPct val="120000"/>
              </a:lnSpc>
              <a:buFont typeface="Wingdings" panose="05000000000000000000" pitchFamily="2" charset="2"/>
              <a:buChar char="Ø"/>
            </a:pPr>
            <a:r>
              <a:rPr kumimoji="0" lang="zh-CN" altLang="en-US" sz="1400" dirty="0" smtClean="0">
                <a:latin typeface="微软雅黑" panose="020B0503020204020204" pitchFamily="34" charset="-122"/>
                <a:ea typeface="微软雅黑" panose="020B0503020204020204" pitchFamily="34" charset="-122"/>
              </a:rPr>
              <a:t>资产</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支出</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负债</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净资产</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收入，此为预算单位平衡会计记录的依据</a:t>
            </a:r>
            <a:endParaRPr kumimoji="0" lang="en-US" altLang="zh-CN" sz="1400" dirty="0" smtClean="0">
              <a:latin typeface="微软雅黑" panose="020B0503020204020204" pitchFamily="34" charset="-122"/>
              <a:ea typeface="微软雅黑" panose="020B0503020204020204" pitchFamily="34" charset="-122"/>
            </a:endParaRPr>
          </a:p>
          <a:p>
            <a:pPr marL="539750" indent="-285750">
              <a:lnSpc>
                <a:spcPct val="120000"/>
              </a:lnSpc>
              <a:buFont typeface="Wingdings" panose="05000000000000000000" pitchFamily="2" charset="2"/>
              <a:buChar char="Ø"/>
            </a:pPr>
            <a:r>
              <a:rPr kumimoji="0" lang="zh-CN" altLang="en-US" sz="1400" dirty="0" smtClean="0">
                <a:latin typeface="微软雅黑" panose="020B0503020204020204" pitchFamily="34" charset="-122"/>
                <a:ea typeface="微软雅黑" panose="020B0503020204020204" pitchFamily="34" charset="-122"/>
              </a:rPr>
              <a:t>收入</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支出</a:t>
            </a:r>
            <a:r>
              <a:rPr kumimoji="0" lang="en-US" altLang="zh-CN" sz="1400" dirty="0" smtClean="0">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结余，此为编制收入支出表的依据</a:t>
            </a:r>
            <a:endParaRPr kumimoji="0" lang="en-US" altLang="zh-CN" sz="14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2300" dirty="0">
                <a:latin typeface="微软雅黑" panose="020B0503020204020204" pitchFamily="34" charset="-122"/>
                <a:ea typeface="微软雅黑" panose="020B0503020204020204" pitchFamily="34" charset="-122"/>
              </a:rPr>
              <a:t>财务会计要素的定义和确认</a:t>
            </a:r>
            <a:br>
              <a:rPr lang="zh-CN" altLang="en-US" sz="2300" dirty="0">
                <a:latin typeface="微软雅黑" panose="020B0503020204020204" pitchFamily="34" charset="-122"/>
                <a:ea typeface="微软雅黑" panose="020B0503020204020204" pitchFamily="34" charset="-122"/>
              </a:rPr>
            </a:br>
            <a:endParaRPr lang="zh-CN" altLang="en-US" sz="2300" dirty="0"/>
          </a:p>
        </p:txBody>
      </p:sp>
      <p:sp>
        <p:nvSpPr>
          <p:cNvPr id="4" name="TextBox 3"/>
          <p:cNvSpPr txBox="1"/>
          <p:nvPr/>
        </p:nvSpPr>
        <p:spPr bwMode="auto">
          <a:xfrm>
            <a:off x="539552" y="610926"/>
            <a:ext cx="8136904"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a:solidFill>
                  <a:srgbClr val="FF0000"/>
                </a:solidFill>
                <a:latin typeface="微软雅黑" panose="020B0503020204020204" pitchFamily="34" charset="-122"/>
                <a:ea typeface="微软雅黑" panose="020B0503020204020204" pitchFamily="34" charset="-122"/>
              </a:rPr>
              <a:t>财务</a:t>
            </a:r>
            <a:r>
              <a:rPr kumimoji="0" lang="zh-CN" altLang="en-US" sz="1400" dirty="0" smtClean="0">
                <a:solidFill>
                  <a:srgbClr val="FF0000"/>
                </a:solidFill>
                <a:latin typeface="微软雅黑" panose="020B0503020204020204" pitchFamily="34" charset="-122"/>
                <a:ea typeface="微软雅黑" panose="020B0503020204020204" pitchFamily="34" charset="-122"/>
              </a:rPr>
              <a:t>会计</a:t>
            </a:r>
            <a:r>
              <a:rPr kumimoji="0" lang="zh-CN" altLang="en-US"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是</a:t>
            </a:r>
            <a:r>
              <a:rPr lang="zh-CN" altLang="en-US" sz="1400" dirty="0">
                <a:latin typeface="微软雅黑" panose="020B0503020204020204" pitchFamily="34" charset="-122"/>
                <a:ea typeface="微软雅黑" panose="020B0503020204020204" pitchFamily="34" charset="-122"/>
              </a:rPr>
              <a:t>指通过</a:t>
            </a:r>
            <a:r>
              <a:rPr lang="zh-CN" altLang="en-US" sz="1400" dirty="0" smtClean="0">
                <a:latin typeface="微软雅黑" panose="020B0503020204020204" pitchFamily="34" charset="-122"/>
                <a:ea typeface="微软雅黑" panose="020B0503020204020204" pitchFamily="34" charset="-122"/>
              </a:rPr>
              <a:t>对</a:t>
            </a:r>
            <a:r>
              <a:rPr lang="zh-CN" altLang="en-US" sz="1400" dirty="0">
                <a:latin typeface="微软雅黑" panose="020B0503020204020204" pitchFamily="34" charset="-122"/>
                <a:ea typeface="微软雅黑" panose="020B0503020204020204" pitchFamily="34" charset="-122"/>
              </a:rPr>
              <a:t>单位</a:t>
            </a:r>
            <a:r>
              <a:rPr lang="zh-CN" altLang="en-US" sz="1400" dirty="0" smtClean="0">
                <a:latin typeface="微软雅黑" panose="020B0503020204020204" pitchFamily="34" charset="-122"/>
                <a:ea typeface="微软雅黑" panose="020B0503020204020204" pitchFamily="34" charset="-122"/>
              </a:rPr>
              <a:t>已经</a:t>
            </a:r>
            <a:r>
              <a:rPr lang="zh-CN" altLang="en-US" sz="1400" dirty="0">
                <a:latin typeface="微软雅黑" panose="020B0503020204020204" pitchFamily="34" charset="-122"/>
                <a:ea typeface="微软雅黑" panose="020B0503020204020204" pitchFamily="34" charset="-122"/>
              </a:rPr>
              <a:t>完成的资金</a:t>
            </a:r>
            <a:r>
              <a:rPr lang="zh-CN" altLang="en-US" sz="1400" dirty="0" smtClean="0">
                <a:latin typeface="微软雅黑" panose="020B0503020204020204" pitchFamily="34" charset="-122"/>
                <a:ea typeface="微软雅黑" panose="020B0503020204020204" pitchFamily="34" charset="-122"/>
              </a:rPr>
              <a:t>运动全面</a:t>
            </a:r>
            <a:r>
              <a:rPr lang="zh-CN" altLang="en-US" sz="1400" dirty="0">
                <a:latin typeface="微软雅黑" panose="020B0503020204020204" pitchFamily="34" charset="-122"/>
                <a:ea typeface="微软雅黑" panose="020B0503020204020204" pitchFamily="34" charset="-122"/>
              </a:rPr>
              <a:t>系统的核算与监督，以为</a:t>
            </a:r>
            <a:r>
              <a:rPr lang="zh-CN" altLang="en-US" sz="1400" dirty="0" smtClean="0">
                <a:latin typeface="微软雅黑" panose="020B0503020204020204" pitchFamily="34" charset="-122"/>
                <a:ea typeface="微软雅黑" panose="020B0503020204020204" pitchFamily="34" charset="-122"/>
              </a:rPr>
              <a:t>外部有关政府部门提供</a:t>
            </a:r>
            <a:r>
              <a:rPr lang="zh-CN" altLang="en-US" sz="1400" dirty="0">
                <a:latin typeface="微软雅黑" panose="020B0503020204020204" pitchFamily="34" charset="-122"/>
                <a:ea typeface="微软雅黑" panose="020B0503020204020204" pitchFamily="34" charset="-122"/>
              </a:rPr>
              <a:t>单位</a:t>
            </a:r>
            <a:r>
              <a:rPr lang="zh-CN" altLang="en-US" sz="1400" dirty="0" smtClean="0">
                <a:latin typeface="微软雅黑" panose="020B0503020204020204" pitchFamily="34" charset="-122"/>
                <a:ea typeface="微软雅黑" panose="020B0503020204020204" pitchFamily="34" charset="-122"/>
              </a:rPr>
              <a:t>的经济</a:t>
            </a:r>
            <a:r>
              <a:rPr lang="zh-CN" altLang="en-US" sz="1400" dirty="0">
                <a:latin typeface="微软雅黑" panose="020B0503020204020204" pitchFamily="34" charset="-122"/>
                <a:ea typeface="微软雅黑" panose="020B0503020204020204" pitchFamily="34" charset="-122"/>
              </a:rPr>
              <a:t>信息为主要目标而进行的经济管理</a:t>
            </a:r>
            <a:r>
              <a:rPr lang="zh-CN" altLang="en-US" sz="1400" dirty="0" smtClean="0">
                <a:latin typeface="微软雅黑" panose="020B0503020204020204" pitchFamily="34" charset="-122"/>
                <a:ea typeface="微软雅黑" panose="020B0503020204020204" pitchFamily="34" charset="-122"/>
              </a:rPr>
              <a:t>活动的会计。</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zh-CN" altLang="en-US" sz="1400" dirty="0" smtClean="0">
                <a:latin typeface="微软雅黑" panose="020B0503020204020204" pitchFamily="34" charset="-122"/>
                <a:ea typeface="微软雅黑" panose="020B0503020204020204" pitchFamily="34" charset="-122"/>
              </a:rPr>
              <a:t>政府财务会计要素：</a:t>
            </a:r>
            <a:r>
              <a:rPr kumimoji="0" lang="zh-CN" altLang="en-US" sz="1400" dirty="0" smtClean="0">
                <a:solidFill>
                  <a:srgbClr val="FF0000"/>
                </a:solidFill>
                <a:latin typeface="微软雅黑" panose="020B0503020204020204" pitchFamily="34" charset="-122"/>
                <a:ea typeface="微软雅黑" panose="020B0503020204020204" pitchFamily="34" charset="-122"/>
              </a:rPr>
              <a:t>包括资产、负债、净资产、收入和费用</a:t>
            </a:r>
            <a:endParaRPr kumimoji="0" lang="en-US" altLang="zh-CN" sz="1400" dirty="0" smtClean="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53588" y="1386523"/>
          <a:ext cx="9108831" cy="3663527"/>
        </p:xfrm>
        <a:graphic>
          <a:graphicData uri="http://schemas.openxmlformats.org/drawingml/2006/table">
            <a:tbl>
              <a:tblPr firstRow="1" bandRow="1">
                <a:tableStyleId>{5C22544A-7EE6-4342-B048-85BDC9FD1C3A}</a:tableStyleId>
              </a:tblPr>
              <a:tblGrid>
                <a:gridCol w="1254788"/>
                <a:gridCol w="3714091"/>
                <a:gridCol w="4139952"/>
              </a:tblGrid>
              <a:tr h="265731">
                <a:tc>
                  <a:txBody>
                    <a:bodyPr/>
                    <a:lstStyle/>
                    <a:p>
                      <a:pPr algn="ctr"/>
                      <a:r>
                        <a:rPr lang="zh-CN" altLang="en-US" sz="1400" b="1" dirty="0" smtClean="0">
                          <a:latin typeface="微软雅黑" panose="020B0503020204020204" pitchFamily="34" charset="-122"/>
                          <a:ea typeface="微软雅黑" panose="020B0503020204020204" pitchFamily="34" charset="-122"/>
                        </a:rPr>
                        <a:t>财务会计要素</a:t>
                      </a:r>
                      <a:endParaRPr lang="zh-CN" altLang="en-US" sz="14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400" b="1" dirty="0" smtClean="0">
                          <a:latin typeface="微软雅黑" panose="020B0503020204020204" pitchFamily="34" charset="-122"/>
                          <a:ea typeface="微软雅黑" panose="020B0503020204020204" pitchFamily="34" charset="-122"/>
                        </a:rPr>
                        <a:t>含义</a:t>
                      </a:r>
                      <a:endParaRPr lang="zh-CN" altLang="en-US" sz="14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400" b="1" dirty="0" smtClean="0">
                          <a:latin typeface="微软雅黑" panose="020B0503020204020204" pitchFamily="34" charset="-122"/>
                          <a:ea typeface="微软雅黑" panose="020B0503020204020204" pitchFamily="34" charset="-122"/>
                        </a:rPr>
                        <a:t>确认条件</a:t>
                      </a:r>
                      <a:endParaRPr lang="zh-CN" altLang="en-US" sz="1400" b="1" dirty="0">
                        <a:latin typeface="微软雅黑" panose="020B0503020204020204" pitchFamily="34" charset="-122"/>
                        <a:ea typeface="微软雅黑" panose="020B0503020204020204" pitchFamily="34" charset="-122"/>
                      </a:endParaRPr>
                    </a:p>
                  </a:txBody>
                  <a:tcPr/>
                </a:tc>
              </a:tr>
              <a:tr h="556260">
                <a:tc>
                  <a:txBody>
                    <a:bodyPr/>
                    <a:lstStyle/>
                    <a:p>
                      <a:pPr algn="ctr"/>
                      <a:r>
                        <a:rPr lang="zh-CN" altLang="en-US" sz="1200" dirty="0" smtClean="0">
                          <a:latin typeface="微软雅黑" panose="020B0503020204020204" pitchFamily="34" charset="-122"/>
                          <a:ea typeface="微软雅黑" panose="020B0503020204020204" pitchFamily="34" charset="-122"/>
                        </a:rPr>
                        <a:t>资产</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是指政府会计主体过去的经济业务或者事项形成的，由政府会计主体控制的，预期能够产生服务潜力或者带来经济利益流入的经济资源</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（一）与该经济资源相关的服务潜力很可能实现或者经济利益很可能流入政府会计主体；（二）该经济资源的成本或者价值能够可靠地计量</a:t>
                      </a:r>
                      <a:endParaRPr lang="zh-CN" altLang="en-US" sz="12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1200" dirty="0" smtClean="0">
                          <a:latin typeface="微软雅黑" panose="020B0503020204020204" pitchFamily="34" charset="-122"/>
                          <a:ea typeface="微软雅黑" panose="020B0503020204020204" pitchFamily="34" charset="-122"/>
                        </a:rPr>
                        <a:t>负债</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是指政府会计主体过去的经济业务或者事项形成的，预期会导致经济资源流出政府会计主体的现时义务</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（一）履行该义务很可能导致含有服务潜力或者经济利益的经济资源流出政府会计主体；（二）该义务的金额能够可靠地计量</a:t>
                      </a:r>
                      <a:endParaRPr lang="zh-CN" altLang="en-US" sz="1200" dirty="0">
                        <a:latin typeface="微软雅黑" panose="020B0503020204020204" pitchFamily="34" charset="-122"/>
                        <a:ea typeface="微软雅黑" panose="020B0503020204020204" pitchFamily="34" charset="-122"/>
                      </a:endParaRPr>
                    </a:p>
                  </a:txBody>
                  <a:tcPr/>
                </a:tc>
              </a:tr>
              <a:tr h="432647">
                <a:tc>
                  <a:txBody>
                    <a:bodyPr/>
                    <a:lstStyle/>
                    <a:p>
                      <a:pPr algn="ctr"/>
                      <a:r>
                        <a:rPr lang="zh-CN" altLang="en-US" sz="1200" dirty="0" smtClean="0">
                          <a:latin typeface="微软雅黑" panose="020B0503020204020204" pitchFamily="34" charset="-122"/>
                          <a:ea typeface="微软雅黑" panose="020B0503020204020204" pitchFamily="34" charset="-122"/>
                        </a:rPr>
                        <a:t>净资产</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是指政府会计主体资产扣除负债后的净额</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取决于资产和负债的计量</a:t>
                      </a:r>
                      <a:endParaRPr lang="zh-CN" altLang="en-US" sz="1200" dirty="0">
                        <a:latin typeface="微软雅黑" panose="020B0503020204020204" pitchFamily="34" charset="-122"/>
                        <a:ea typeface="微软雅黑" panose="020B0503020204020204" pitchFamily="34" charset="-122"/>
                      </a:endParaRPr>
                    </a:p>
                  </a:txBody>
                  <a:tcPr/>
                </a:tc>
              </a:tr>
              <a:tr h="583870">
                <a:tc>
                  <a:txBody>
                    <a:bodyPr/>
                    <a:lstStyle/>
                    <a:p>
                      <a:pPr algn="ctr"/>
                      <a:r>
                        <a:rPr lang="zh-CN" altLang="en-US" sz="1200" dirty="0" smtClean="0">
                          <a:latin typeface="微软雅黑" panose="020B0503020204020204" pitchFamily="34" charset="-122"/>
                          <a:ea typeface="微软雅黑" panose="020B0503020204020204" pitchFamily="34" charset="-122"/>
                        </a:rPr>
                        <a:t>收入</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是指报告期内导致政府会计主体净资产增加的、含有服务潜力或者经济利益的经济资源的流入</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一）与收入相关的含有服务潜力或者经济利益的经济资源很可能流入政府会计主体；（二）含有服务潜力或者经济利益的经济资源流入会导致政府会计主体资产增加或者负债减少；（三）流入金额能够可靠地计量</a:t>
                      </a:r>
                      <a:endParaRPr lang="zh-CN" altLang="en-US" sz="1200" dirty="0">
                        <a:latin typeface="微软雅黑" panose="020B0503020204020204" pitchFamily="34" charset="-122"/>
                        <a:ea typeface="微软雅黑" panose="020B0503020204020204" pitchFamily="34" charset="-122"/>
                      </a:endParaRPr>
                    </a:p>
                  </a:txBody>
                  <a:tcPr/>
                </a:tc>
              </a:tr>
              <a:tr h="432048">
                <a:tc>
                  <a:txBody>
                    <a:bodyPr/>
                    <a:lstStyle/>
                    <a:p>
                      <a:pPr algn="ctr"/>
                      <a:r>
                        <a:rPr lang="zh-CN" altLang="en-US" sz="1200" dirty="0" smtClean="0">
                          <a:latin typeface="微软雅黑" panose="020B0503020204020204" pitchFamily="34" charset="-122"/>
                          <a:ea typeface="微软雅黑" panose="020B0503020204020204" pitchFamily="34" charset="-122"/>
                        </a:rPr>
                        <a:t>费用</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是指报告期内导致政府会计主体净资产减少的、含有服务潜力或者经济利益的经济资源的流出</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b="0" i="0" kern="1200" dirty="0" smtClean="0">
                          <a:solidFill>
                            <a:schemeClr val="dk1"/>
                          </a:solidFill>
                          <a:effectLst/>
                          <a:latin typeface="微软雅黑" panose="020B0503020204020204" pitchFamily="34" charset="-122"/>
                          <a:ea typeface="微软雅黑" panose="020B0503020204020204" pitchFamily="34" charset="-122"/>
                          <a:cs typeface="+mn-cs"/>
                        </a:rPr>
                        <a:t>（一）与费用相关的含有服务潜力或者经济利益的经济资源很可能流出政府会计主体；（二）含有服务潜力或者经济利益的经济资源流出会导致政府会计主体资产减少或者负债增加；（三）流出金额能够可靠地计量</a:t>
                      </a:r>
                      <a:endParaRPr lang="zh-CN" altLang="en-US" sz="1200" dirty="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2300" dirty="0">
                <a:latin typeface="微软雅黑" panose="020B0503020204020204" pitchFamily="34" charset="-122"/>
                <a:ea typeface="微软雅黑" panose="020B0503020204020204" pitchFamily="34" charset="-122"/>
              </a:rPr>
              <a:t>预算会计要素</a:t>
            </a:r>
            <a:r>
              <a:rPr lang="zh-CN" altLang="en-US" sz="2300" dirty="0" smtClean="0">
                <a:latin typeface="微软雅黑" panose="020B0503020204020204" pitchFamily="34" charset="-122"/>
                <a:ea typeface="微软雅黑" panose="020B0503020204020204" pitchFamily="34" charset="-122"/>
              </a:rPr>
              <a:t>的定义和确认</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sp>
        <p:nvSpPr>
          <p:cNvPr id="4" name="TextBox 3"/>
          <p:cNvSpPr txBox="1"/>
          <p:nvPr/>
        </p:nvSpPr>
        <p:spPr bwMode="auto">
          <a:xfrm>
            <a:off x="755576" y="699542"/>
            <a:ext cx="784887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600" dirty="0" smtClean="0">
                <a:solidFill>
                  <a:srgbClr val="FF0000"/>
                </a:solidFill>
                <a:latin typeface="微软雅黑" panose="020B0503020204020204" pitchFamily="34" charset="-122"/>
                <a:ea typeface="微软雅黑" panose="020B0503020204020204" pitchFamily="34" charset="-122"/>
              </a:rPr>
              <a:t>预算会计</a:t>
            </a:r>
            <a:r>
              <a:rPr kumimoji="0" lang="zh-CN" altLang="en-US" sz="1600" dirty="0" smtClean="0">
                <a:latin typeface="微软雅黑" panose="020B0503020204020204" pitchFamily="34" charset="-122"/>
                <a:ea typeface="微软雅黑" panose="020B0503020204020204" pitchFamily="34" charset="-122"/>
              </a:rPr>
              <a:t>：是以预算管理为中心，对各级政府预算和行政事业单位预算的执行情况进行连续、系统核算和监督的专业会计。</a:t>
            </a:r>
            <a:endParaRPr kumimoji="0" lang="en-US" altLang="zh-CN" sz="1600" dirty="0" smtClean="0">
              <a:latin typeface="微软雅黑" panose="020B0503020204020204" pitchFamily="34" charset="-122"/>
              <a:ea typeface="微软雅黑" panose="020B0503020204020204" pitchFamily="34" charset="-122"/>
            </a:endParaRPr>
          </a:p>
          <a:p>
            <a:pPr>
              <a:lnSpc>
                <a:spcPct val="120000"/>
              </a:lnSpc>
            </a:pPr>
            <a:r>
              <a:rPr kumimoji="0" lang="zh-CN" altLang="en-US" sz="1600" dirty="0" smtClean="0">
                <a:latin typeface="微软雅黑" panose="020B0503020204020204" pitchFamily="34" charset="-122"/>
                <a:ea typeface="微软雅黑" panose="020B0503020204020204" pitchFamily="34" charset="-122"/>
              </a:rPr>
              <a:t>政府预算会计要素：</a:t>
            </a:r>
            <a:r>
              <a:rPr kumimoji="0" lang="zh-CN" altLang="en-US" sz="1600" dirty="0" smtClean="0">
                <a:solidFill>
                  <a:srgbClr val="FF0000"/>
                </a:solidFill>
                <a:latin typeface="微软雅黑" panose="020B0503020204020204" pitchFamily="34" charset="-122"/>
                <a:ea typeface="微软雅黑" panose="020B0503020204020204" pitchFamily="34" charset="-122"/>
              </a:rPr>
              <a:t>包括预算收入、预算支出与预算结余</a:t>
            </a:r>
            <a:endParaRPr kumimoji="0" lang="en-US" altLang="zh-CN" sz="1600" dirty="0" smtClean="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745776" y="1779662"/>
          <a:ext cx="7498631" cy="2831192"/>
        </p:xfrm>
        <a:graphic>
          <a:graphicData uri="http://schemas.openxmlformats.org/drawingml/2006/table">
            <a:tbl>
              <a:tblPr firstRow="1" bandRow="1">
                <a:tableStyleId>{5C22544A-7EE6-4342-B048-85BDC9FD1C3A}</a:tableStyleId>
              </a:tblPr>
              <a:tblGrid>
                <a:gridCol w="1817778"/>
                <a:gridCol w="3398453"/>
                <a:gridCol w="2282400"/>
              </a:tblGrid>
              <a:tr h="504056">
                <a:tc>
                  <a:txBody>
                    <a:bodyPr/>
                    <a:lstStyle/>
                    <a:p>
                      <a:pPr algn="ctr"/>
                      <a:r>
                        <a:rPr lang="zh-CN" altLang="en-US" sz="1600" b="1" dirty="0" smtClean="0">
                          <a:latin typeface="微软雅黑" panose="020B0503020204020204" pitchFamily="34" charset="-122"/>
                          <a:ea typeface="微软雅黑" panose="020B0503020204020204" pitchFamily="34" charset="-122"/>
                        </a:rPr>
                        <a:t>预算会计要素</a:t>
                      </a:r>
                      <a:endParaRPr lang="zh-CN" altLang="en-US" sz="16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600" b="1" dirty="0" smtClean="0">
                          <a:latin typeface="微软雅黑" panose="020B0503020204020204" pitchFamily="34" charset="-122"/>
                          <a:ea typeface="微软雅黑" panose="020B0503020204020204" pitchFamily="34" charset="-122"/>
                        </a:rPr>
                        <a:t>含义</a:t>
                      </a:r>
                      <a:endParaRPr lang="zh-CN" altLang="en-US" sz="16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600" b="1" dirty="0" smtClean="0">
                          <a:latin typeface="微软雅黑" panose="020B0503020204020204" pitchFamily="34" charset="-122"/>
                          <a:ea typeface="微软雅黑" panose="020B0503020204020204" pitchFamily="34" charset="-122"/>
                        </a:rPr>
                        <a:t>确认条件</a:t>
                      </a:r>
                      <a:endParaRPr lang="zh-CN" altLang="en-US" sz="1600" b="1" dirty="0">
                        <a:latin typeface="微软雅黑" panose="020B0503020204020204" pitchFamily="34" charset="-122"/>
                        <a:ea typeface="微软雅黑" panose="020B0503020204020204" pitchFamily="34" charset="-122"/>
                      </a:endParaRPr>
                    </a:p>
                  </a:txBody>
                  <a:tcPr/>
                </a:tc>
              </a:tr>
              <a:tr h="648072">
                <a:tc>
                  <a:txBody>
                    <a:bodyPr/>
                    <a:lstStyle/>
                    <a:p>
                      <a:pPr algn="ctr"/>
                      <a:r>
                        <a:rPr lang="zh-CN" altLang="en-US" sz="1400" dirty="0" smtClean="0">
                          <a:latin typeface="微软雅黑" panose="020B0503020204020204" pitchFamily="34" charset="-122"/>
                          <a:ea typeface="微软雅黑" panose="020B0503020204020204" pitchFamily="34" charset="-122"/>
                        </a:rPr>
                        <a:t>预算收入</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是指政府会计主体在预算年度内依法取得的并纳入预算管理的现金流入</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预算收入一般在实际收到时予以确认，以实际收到的金额计量</a:t>
                      </a:r>
                      <a:endParaRPr lang="zh-CN" altLang="en-US" sz="1400" dirty="0">
                        <a:latin typeface="微软雅黑" panose="020B0503020204020204" pitchFamily="34" charset="-122"/>
                        <a:ea typeface="微软雅黑" panose="020B0503020204020204" pitchFamily="34" charset="-122"/>
                      </a:endParaRPr>
                    </a:p>
                  </a:txBody>
                  <a:tcPr/>
                </a:tc>
              </a:tr>
              <a:tr h="648072">
                <a:tc>
                  <a:txBody>
                    <a:bodyPr/>
                    <a:lstStyle/>
                    <a:p>
                      <a:pPr algn="ctr"/>
                      <a:r>
                        <a:rPr lang="zh-CN" altLang="en-US" sz="1400" dirty="0" smtClean="0">
                          <a:latin typeface="微软雅黑" panose="020B0503020204020204" pitchFamily="34" charset="-122"/>
                          <a:ea typeface="微软雅黑" panose="020B0503020204020204" pitchFamily="34" charset="-122"/>
                        </a:rPr>
                        <a:t>预算支出</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是指政府会计主体在预算年度内依法发生并纳入预算管理的现金流出</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预算支出一般在实际支付时予以确认，以实际支付的金额计量</a:t>
                      </a:r>
                      <a:endParaRPr lang="zh-CN" altLang="en-US" sz="1400" dirty="0">
                        <a:latin typeface="微软雅黑" panose="020B0503020204020204" pitchFamily="34" charset="-122"/>
                        <a:ea typeface="微软雅黑" panose="020B0503020204020204" pitchFamily="34" charset="-122"/>
                      </a:endParaRPr>
                    </a:p>
                  </a:txBody>
                  <a:tcPr/>
                </a:tc>
              </a:tr>
              <a:tr h="864096">
                <a:tc>
                  <a:txBody>
                    <a:bodyPr/>
                    <a:lstStyle/>
                    <a:p>
                      <a:pPr algn="ctr"/>
                      <a:r>
                        <a:rPr lang="zh-CN" altLang="en-US" sz="1400" dirty="0" smtClean="0">
                          <a:latin typeface="微软雅黑" panose="020B0503020204020204" pitchFamily="34" charset="-122"/>
                          <a:ea typeface="微软雅黑" panose="020B0503020204020204" pitchFamily="34" charset="-122"/>
                        </a:rPr>
                        <a:t>预算结余</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是指政府会计主体预算年度内预算收入扣除预算支出后的资金余额，以及历年滚存的资金余额</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预算结余包括结余资金和结转资金</a:t>
                      </a:r>
                      <a:endParaRPr lang="zh-CN" altLang="en-US" sz="1400" dirty="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2300" dirty="0" smtClean="0">
                <a:latin typeface="微软雅黑" panose="020B0503020204020204" pitchFamily="34" charset="-122"/>
                <a:ea typeface="微软雅黑" panose="020B0503020204020204" pitchFamily="34" charset="-122"/>
              </a:rPr>
              <a:t>政府会计报告</a:t>
            </a:r>
            <a:r>
              <a:rPr lang="zh-CN" altLang="en-US" sz="2300" dirty="0">
                <a:latin typeface="微软雅黑" panose="020B0503020204020204" pitchFamily="34" charset="-122"/>
                <a:ea typeface="微软雅黑" panose="020B0503020204020204" pitchFamily="34" charset="-122"/>
              </a:rPr>
              <a:t>基本架构</a:t>
            </a:r>
            <a:br>
              <a:rPr lang="zh-CN" altLang="en-US" sz="2300" dirty="0">
                <a:latin typeface="微软雅黑" panose="020B0503020204020204" pitchFamily="34" charset="-122"/>
                <a:ea typeface="微软雅黑" panose="020B0503020204020204" pitchFamily="34" charset="-122"/>
              </a:rPr>
            </a:br>
            <a:endParaRPr lang="zh-CN" altLang="en-US" sz="2300" dirty="0"/>
          </a:p>
        </p:txBody>
      </p:sp>
      <p:grpSp>
        <p:nvGrpSpPr>
          <p:cNvPr id="5" name="组合 95"/>
          <p:cNvGrpSpPr/>
          <p:nvPr/>
        </p:nvGrpSpPr>
        <p:grpSpPr bwMode="auto">
          <a:xfrm>
            <a:off x="539750" y="979198"/>
            <a:ext cx="8195816" cy="2887776"/>
            <a:chOff x="251519" y="1742142"/>
            <a:chExt cx="8196790" cy="2888119"/>
          </a:xfrm>
        </p:grpSpPr>
        <p:sp>
          <p:nvSpPr>
            <p:cNvPr id="7" name="矩形: 圆角 2"/>
            <p:cNvSpPr/>
            <p:nvPr/>
          </p:nvSpPr>
          <p:spPr>
            <a:xfrm>
              <a:off x="251519" y="1995194"/>
              <a:ext cx="787494" cy="2403760"/>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000" b="1" dirty="0" smtClean="0">
                  <a:solidFill>
                    <a:schemeClr val="bg1"/>
                  </a:solidFill>
                  <a:latin typeface="微软雅黑" panose="020B0503020204020204" pitchFamily="34" charset="-122"/>
                  <a:ea typeface="微软雅黑" panose="020B0503020204020204" pitchFamily="34" charset="-122"/>
                </a:rPr>
                <a:t>政府会计报告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圆角 3"/>
            <p:cNvSpPr/>
            <p:nvPr/>
          </p:nvSpPr>
          <p:spPr>
            <a:xfrm>
              <a:off x="1504329" y="1742142"/>
              <a:ext cx="2159257" cy="520762"/>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smtClean="0">
                  <a:solidFill>
                    <a:schemeClr val="bg1"/>
                  </a:solidFill>
                  <a:latin typeface="微软雅黑" panose="020B0503020204020204" pitchFamily="34" charset="-122"/>
                  <a:ea typeface="微软雅黑" panose="020B0503020204020204" pitchFamily="34" charset="-122"/>
                </a:rPr>
                <a:t>政府决算报告</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矩形: 圆角 4"/>
            <p:cNvSpPr/>
            <p:nvPr/>
          </p:nvSpPr>
          <p:spPr>
            <a:xfrm>
              <a:off x="1526288" y="3959031"/>
              <a:ext cx="2159257" cy="519175"/>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zh-CN" altLang="en-US" sz="1600" dirty="0" smtClean="0">
                  <a:solidFill>
                    <a:schemeClr val="bg1"/>
                  </a:solidFill>
                  <a:latin typeface="微软雅黑" panose="020B0503020204020204" pitchFamily="34" charset="-122"/>
                  <a:ea typeface="微软雅黑" panose="020B0503020204020204" pitchFamily="34" charset="-122"/>
                </a:rPr>
                <a:t>政府财务报告</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13" name="连接符: 肘形 10"/>
            <p:cNvCxnSpPr/>
            <p:nvPr/>
          </p:nvCxnSpPr>
          <p:spPr>
            <a:xfrm>
              <a:off x="1053362" y="2783348"/>
              <a:ext cx="436615" cy="1435270"/>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6"/>
            <p:cNvCxnSpPr>
              <a:stCxn id="7" idx="3"/>
              <a:endCxn id="8" idx="1"/>
            </p:cNvCxnSpPr>
            <p:nvPr/>
          </p:nvCxnSpPr>
          <p:spPr>
            <a:xfrm flipV="1">
              <a:off x="1039013" y="2002523"/>
              <a:ext cx="465316" cy="1194552"/>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圆角 15"/>
            <p:cNvSpPr/>
            <p:nvPr/>
          </p:nvSpPr>
          <p:spPr>
            <a:xfrm>
              <a:off x="4428281" y="3787198"/>
              <a:ext cx="4020028" cy="843063"/>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smtClean="0">
                  <a:solidFill>
                    <a:schemeClr val="bg1"/>
                  </a:solidFill>
                  <a:latin typeface="微软雅黑" panose="020B0503020204020204" pitchFamily="34" charset="-122"/>
                  <a:ea typeface="微软雅黑" panose="020B0503020204020204" pitchFamily="34" charset="-122"/>
                </a:rPr>
                <a:t>政府部门财务报告</a:t>
              </a:r>
              <a:endParaRPr lang="en-US" altLang="zh-CN" sz="1600"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1600" dirty="0" smtClean="0">
                  <a:solidFill>
                    <a:schemeClr val="bg1"/>
                  </a:solidFill>
                  <a:latin typeface="微软雅黑" panose="020B0503020204020204" pitchFamily="34" charset="-122"/>
                  <a:ea typeface="微软雅黑" panose="020B0503020204020204" pitchFamily="34" charset="-122"/>
                </a:rPr>
                <a:t>政府综合财务报告</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cxnSp>
        <p:nvCxnSpPr>
          <p:cNvPr id="33" name="连接符: 肘形 16"/>
          <p:cNvCxnSpPr/>
          <p:nvPr/>
        </p:nvCxnSpPr>
        <p:spPr bwMode="auto">
          <a:xfrm flipV="1">
            <a:off x="3983421" y="3279929"/>
            <a:ext cx="568126" cy="331126"/>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连接符: 肘形 10"/>
          <p:cNvCxnSpPr/>
          <p:nvPr/>
        </p:nvCxnSpPr>
        <p:spPr bwMode="auto">
          <a:xfrm>
            <a:off x="3973368" y="3430401"/>
            <a:ext cx="588233" cy="269444"/>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1788564" y="1689021"/>
            <a:ext cx="735543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政府决算报告的编制主要以收付实现制为基础，以预算会计核算生成的数据为准。</a:t>
            </a:r>
            <a:endParaRPr kumimoji="0" lang="zh-CN" altLang="en-US" sz="1600" dirty="0">
              <a:latin typeface="微软雅黑" panose="020B0503020204020204" pitchFamily="34" charset="-122"/>
              <a:ea typeface="微软雅黑" panose="020B0503020204020204" pitchFamily="34" charset="-122"/>
            </a:endParaRPr>
          </a:p>
        </p:txBody>
      </p:sp>
      <p:sp>
        <p:nvSpPr>
          <p:cNvPr id="40" name="TextBox 39"/>
          <p:cNvSpPr txBox="1"/>
          <p:nvPr/>
        </p:nvSpPr>
        <p:spPr bwMode="auto">
          <a:xfrm>
            <a:off x="1774214" y="4063565"/>
            <a:ext cx="7694330"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政府财务报告的编制主要以权责发生制为基础，以财务会计核算生成的数据为准。</a:t>
            </a:r>
            <a:endParaRPr kumimoji="0"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rPr>
              <a:t>收付实现制与权责发生制的区别</a:t>
            </a:r>
            <a:endParaRPr lang="zh-CN" altLang="en-US" dirty="0">
              <a:solidFill>
                <a:schemeClr val="tx1"/>
              </a:solidFill>
            </a:endParaRPr>
          </a:p>
        </p:txBody>
      </p:sp>
      <p:cxnSp>
        <p:nvCxnSpPr>
          <p:cNvPr id="5" name="直接连接符 4"/>
          <p:cNvCxnSpPr/>
          <p:nvPr/>
        </p:nvCxnSpPr>
        <p:spPr>
          <a:xfrm>
            <a:off x="4391980" y="827067"/>
            <a:ext cx="72008" cy="345638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bwMode="auto">
          <a:xfrm>
            <a:off x="1907704" y="1195488"/>
            <a:ext cx="1944216" cy="30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800" b="1" dirty="0" smtClean="0">
                <a:solidFill>
                  <a:srgbClr val="FF0000"/>
                </a:solidFill>
                <a:latin typeface="微软雅黑" panose="020B0503020204020204" pitchFamily="34" charset="-122"/>
                <a:ea typeface="微软雅黑" panose="020B0503020204020204" pitchFamily="34" charset="-122"/>
              </a:rPr>
              <a:t>权责发生制</a:t>
            </a:r>
            <a:endParaRPr kumimoji="0"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7" name="TextBox 6"/>
          <p:cNvSpPr txBox="1"/>
          <p:nvPr/>
        </p:nvSpPr>
        <p:spPr bwMode="auto">
          <a:xfrm>
            <a:off x="5652120" y="1195488"/>
            <a:ext cx="1512168" cy="30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800" b="1" dirty="0" smtClean="0">
                <a:solidFill>
                  <a:srgbClr val="FF0000"/>
                </a:solidFill>
                <a:latin typeface="微软雅黑" panose="020B0503020204020204" pitchFamily="34" charset="-122"/>
                <a:ea typeface="微软雅黑" panose="020B0503020204020204" pitchFamily="34" charset="-122"/>
              </a:rPr>
              <a:t>收付实现制</a:t>
            </a:r>
            <a:endParaRPr kumimoji="0" lang="zh-CN" altLang="en-US" sz="1800" b="1" dirty="0">
              <a:solidFill>
                <a:srgbClr val="FF0000"/>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1115616" y="1668863"/>
            <a:ext cx="2952328"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marL="171450" indent="-171450">
              <a:lnSpc>
                <a:spcPct val="120000"/>
              </a:lnSpc>
              <a:buFont typeface="Wingdings" panose="05000000000000000000" pitchFamily="2" charset="2"/>
              <a:buChar char="u"/>
            </a:pPr>
            <a:r>
              <a:rPr kumimoji="0" lang="zh-CN" altLang="en-US" sz="1600" dirty="0" smtClean="0">
                <a:latin typeface="微软雅黑" panose="020B0503020204020204" pitchFamily="34" charset="-122"/>
                <a:ea typeface="微软雅黑" panose="020B0503020204020204" pitchFamily="34" charset="-122"/>
              </a:rPr>
              <a:t>收入确认</a:t>
            </a:r>
            <a:endParaRPr kumimoji="0" lang="en-US" altLang="zh-CN" sz="1600" dirty="0" smtClean="0">
              <a:latin typeface="微软雅黑" panose="020B0503020204020204" pitchFamily="34" charset="-122"/>
              <a:ea typeface="微软雅黑" panose="020B0503020204020204" pitchFamily="34" charset="-122"/>
            </a:endParaRPr>
          </a:p>
          <a:p>
            <a:pPr>
              <a:lnSpc>
                <a:spcPct val="120000"/>
              </a:lnSpc>
            </a:pPr>
            <a:r>
              <a:rPr kumimoji="0" lang="en-US" altLang="zh-CN" sz="1600" dirty="0" smtClean="0">
                <a:latin typeface="微软雅黑" panose="020B0503020204020204" pitchFamily="34" charset="-122"/>
                <a:ea typeface="微软雅黑" panose="020B0503020204020204" pitchFamily="34" charset="-122"/>
              </a:rPr>
              <a:t>    ——</a:t>
            </a:r>
            <a:r>
              <a:rPr kumimoji="0" lang="zh-CN" altLang="en-US" sz="1600" dirty="0" smtClean="0">
                <a:latin typeface="微软雅黑" panose="020B0503020204020204" pitchFamily="34" charset="-122"/>
                <a:ea typeface="微软雅黑" panose="020B0503020204020204" pitchFamily="34" charset="-122"/>
              </a:rPr>
              <a:t>以收入取得的</a:t>
            </a:r>
            <a:r>
              <a:rPr kumimoji="0" lang="zh-CN" altLang="en-US" sz="1600" dirty="0" smtClean="0">
                <a:solidFill>
                  <a:srgbClr val="FF0000"/>
                </a:solidFill>
                <a:latin typeface="微软雅黑" panose="020B0503020204020204" pitchFamily="34" charset="-122"/>
                <a:ea typeface="微软雅黑" panose="020B0503020204020204" pitchFamily="34" charset="-122"/>
              </a:rPr>
              <a:t>权利形成</a:t>
            </a:r>
            <a:r>
              <a:rPr kumimoji="0" lang="zh-CN" altLang="en-US" sz="1600" dirty="0" smtClean="0">
                <a:latin typeface="微软雅黑" panose="020B0503020204020204" pitchFamily="34" charset="-122"/>
                <a:ea typeface="微软雅黑" panose="020B0503020204020204" pitchFamily="34" charset="-122"/>
              </a:rPr>
              <a:t>为标志，而不论款项是否已经收到</a:t>
            </a:r>
            <a:endParaRPr kumimoji="0" lang="en-US" altLang="zh-CN" sz="1600" dirty="0" smtClean="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u"/>
            </a:pPr>
            <a:r>
              <a:rPr kumimoji="0" lang="zh-CN" altLang="en-US" sz="1600" dirty="0" smtClean="0">
                <a:latin typeface="微软雅黑" panose="020B0503020204020204" pitchFamily="34" charset="-122"/>
                <a:ea typeface="微软雅黑" panose="020B0503020204020204" pitchFamily="34" charset="-122"/>
              </a:rPr>
              <a:t>费用确认</a:t>
            </a:r>
            <a:endParaRPr kumimoji="0" lang="en-US" altLang="zh-CN" sz="1600" dirty="0" smtClean="0">
              <a:latin typeface="微软雅黑" panose="020B0503020204020204" pitchFamily="34" charset="-122"/>
              <a:ea typeface="微软雅黑" panose="020B0503020204020204" pitchFamily="34" charset="-122"/>
            </a:endParaRPr>
          </a:p>
          <a:p>
            <a:pPr>
              <a:lnSpc>
                <a:spcPct val="120000"/>
              </a:lnSpc>
            </a:pPr>
            <a:r>
              <a:rPr kumimoji="0" lang="en-US" altLang="zh-CN" sz="1600" dirty="0" smtClean="0">
                <a:latin typeface="微软雅黑" panose="020B0503020204020204" pitchFamily="34" charset="-122"/>
                <a:ea typeface="微软雅黑" panose="020B0503020204020204" pitchFamily="34" charset="-122"/>
              </a:rPr>
              <a:t>    ——</a:t>
            </a:r>
            <a:r>
              <a:rPr kumimoji="0" lang="zh-CN" altLang="en-US" sz="1600" dirty="0" smtClean="0">
                <a:latin typeface="微软雅黑" panose="020B0503020204020204" pitchFamily="34" charset="-122"/>
                <a:ea typeface="微软雅黑" panose="020B0503020204020204" pitchFamily="34" charset="-122"/>
              </a:rPr>
              <a:t>以费用</a:t>
            </a:r>
            <a:r>
              <a:rPr kumimoji="0" lang="zh-CN" altLang="en-US" sz="1600" dirty="0" smtClean="0">
                <a:solidFill>
                  <a:srgbClr val="FF0000"/>
                </a:solidFill>
                <a:latin typeface="微软雅黑" panose="020B0503020204020204" pitchFamily="34" charset="-122"/>
                <a:ea typeface="微软雅黑" panose="020B0503020204020204" pitchFamily="34" charset="-122"/>
              </a:rPr>
              <a:t>承担责任</a:t>
            </a:r>
            <a:r>
              <a:rPr kumimoji="0" lang="zh-CN" altLang="en-US" sz="1600" dirty="0" smtClean="0">
                <a:latin typeface="微软雅黑" panose="020B0503020204020204" pitchFamily="34" charset="-122"/>
                <a:ea typeface="微软雅黑" panose="020B0503020204020204" pitchFamily="34" charset="-122"/>
              </a:rPr>
              <a:t>的发生为标志，而不论款项是否已经支付</a:t>
            </a:r>
            <a:endParaRPr kumimoji="0" lang="zh-CN" altLang="en-US" sz="1600" dirty="0">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5076056" y="1718687"/>
            <a:ext cx="2664296"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marL="171450" indent="-171450">
              <a:lnSpc>
                <a:spcPct val="120000"/>
              </a:lnSpc>
              <a:buFont typeface="Wingdings" panose="05000000000000000000" pitchFamily="2" charset="2"/>
              <a:buChar char="u"/>
            </a:pPr>
            <a:r>
              <a:rPr kumimoji="0" lang="zh-CN" altLang="en-US" sz="1600" dirty="0" smtClean="0">
                <a:latin typeface="微软雅黑" panose="020B0503020204020204" pitchFamily="34" charset="-122"/>
                <a:ea typeface="微软雅黑" panose="020B0503020204020204" pitchFamily="34" charset="-122"/>
              </a:rPr>
              <a:t>收入确认</a:t>
            </a:r>
            <a:endParaRPr kumimoji="0" lang="en-US" altLang="zh-CN" sz="1600" dirty="0" smtClean="0">
              <a:latin typeface="微软雅黑" panose="020B0503020204020204" pitchFamily="34" charset="-122"/>
              <a:ea typeface="微软雅黑" panose="020B0503020204020204" pitchFamily="34" charset="-122"/>
            </a:endParaRPr>
          </a:p>
          <a:p>
            <a:pPr>
              <a:lnSpc>
                <a:spcPct val="120000"/>
              </a:lnSpc>
            </a:pPr>
            <a:r>
              <a:rPr kumimoji="0" lang="en-US" altLang="zh-CN" sz="1600" dirty="0" smtClean="0">
                <a:latin typeface="微软雅黑" panose="020B0503020204020204" pitchFamily="34" charset="-122"/>
                <a:ea typeface="微软雅黑" panose="020B0503020204020204" pitchFamily="34" charset="-122"/>
              </a:rPr>
              <a:t>    ——</a:t>
            </a:r>
            <a:r>
              <a:rPr kumimoji="0" lang="zh-CN" altLang="en-US" sz="1600" dirty="0" smtClean="0">
                <a:latin typeface="微软雅黑" panose="020B0503020204020204" pitchFamily="34" charset="-122"/>
                <a:ea typeface="微软雅黑" panose="020B0503020204020204" pitchFamily="34" charset="-122"/>
              </a:rPr>
              <a:t>以收到现金的时间为标准</a:t>
            </a:r>
            <a:endParaRPr kumimoji="0" lang="en-US" altLang="zh-CN" sz="1600" dirty="0" smtClean="0">
              <a:latin typeface="微软雅黑" panose="020B0503020204020204" pitchFamily="34" charset="-122"/>
              <a:ea typeface="微软雅黑" panose="020B0503020204020204" pitchFamily="34" charset="-122"/>
            </a:endParaRPr>
          </a:p>
          <a:p>
            <a:pPr marL="171450" indent="-171450">
              <a:lnSpc>
                <a:spcPct val="120000"/>
              </a:lnSpc>
              <a:buFont typeface="Wingdings" panose="05000000000000000000" pitchFamily="2" charset="2"/>
              <a:buChar char="u"/>
            </a:pPr>
            <a:r>
              <a:rPr kumimoji="0" lang="zh-CN" altLang="en-US" sz="1600" dirty="0" smtClean="0">
                <a:latin typeface="微软雅黑" panose="020B0503020204020204" pitchFamily="34" charset="-122"/>
                <a:ea typeface="微软雅黑" panose="020B0503020204020204" pitchFamily="34" charset="-122"/>
              </a:rPr>
              <a:t>支出确认</a:t>
            </a:r>
            <a:endParaRPr kumimoji="0" lang="en-US" altLang="zh-CN" sz="1600" dirty="0" smtClean="0">
              <a:latin typeface="微软雅黑" panose="020B0503020204020204" pitchFamily="34" charset="-122"/>
              <a:ea typeface="微软雅黑" panose="020B0503020204020204" pitchFamily="34" charset="-122"/>
            </a:endParaRPr>
          </a:p>
          <a:p>
            <a:pPr>
              <a:lnSpc>
                <a:spcPct val="120000"/>
              </a:lnSpc>
            </a:pPr>
            <a:r>
              <a:rPr kumimoji="0" lang="en-US" altLang="zh-CN" sz="1600" dirty="0" smtClean="0">
                <a:latin typeface="微软雅黑" panose="020B0503020204020204" pitchFamily="34" charset="-122"/>
                <a:ea typeface="微软雅黑" panose="020B0503020204020204" pitchFamily="34" charset="-122"/>
              </a:rPr>
              <a:t>    ——</a:t>
            </a:r>
            <a:r>
              <a:rPr kumimoji="0" lang="zh-CN" altLang="en-US" sz="1600" dirty="0" smtClean="0">
                <a:latin typeface="微软雅黑" panose="020B0503020204020204" pitchFamily="34" charset="-122"/>
                <a:ea typeface="微软雅黑" panose="020B0503020204020204" pitchFamily="34" charset="-122"/>
              </a:rPr>
              <a:t>以支付现金的时间为标准</a:t>
            </a:r>
            <a:endParaRPr kumimoji="0"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fontAlgn="auto">
              <a:spcBef>
                <a:spcPts val="0"/>
              </a:spcBef>
              <a:spcAft>
                <a:spcPts val="0"/>
              </a:spcAft>
              <a:defRPr/>
            </a:pPr>
            <a:r>
              <a:rPr lang="zh-CN" altLang="en-US" sz="2800" b="1" kern="0" dirty="0">
                <a:solidFill>
                  <a:schemeClr val="accent1"/>
                </a:solidFill>
                <a:latin typeface="微软雅黑" panose="020B0503020204020204" pitchFamily="34" charset="-122"/>
                <a:ea typeface="微软雅黑" panose="020B0503020204020204" pitchFamily="34" charset="-122"/>
              </a:rPr>
              <a:t>目录</a:t>
            </a:r>
          </a:p>
        </p:txBody>
      </p:sp>
      <p:cxnSp>
        <p:nvCxnSpPr>
          <p:cNvPr id="4" name="直接连接符 15"/>
          <p:cNvCxnSpPr>
            <a:cxnSpLocks noChangeShapeType="1"/>
          </p:cNvCxnSpPr>
          <p:nvPr>
            <p:custDataLst>
              <p:tags r:id="rId1"/>
            </p:custDataLst>
          </p:nvPr>
        </p:nvCxnSpPr>
        <p:spPr bwMode="auto">
          <a:xfrm>
            <a:off x="3280852" y="531584"/>
            <a:ext cx="0" cy="4416430"/>
          </a:xfrm>
          <a:prstGeom prst="line">
            <a:avLst/>
          </a:prstGeom>
          <a:noFill/>
          <a:ln w="19050" algn="ctr">
            <a:solidFill>
              <a:schemeClr val="accent1"/>
            </a:solidFill>
            <a:miter lim="800000"/>
          </a:ln>
          <a:extLst>
            <a:ext uri="{909E8E84-426E-40DD-AFC4-6F175D3DCCD1}">
              <a14:hiddenFill xmlns:a14="http://schemas.microsoft.com/office/drawing/2010/main">
                <a:noFill/>
              </a14:hiddenFill>
            </a:ext>
          </a:extLst>
        </p:spPr>
      </p:cxnSp>
      <p:sp>
        <p:nvSpPr>
          <p:cNvPr id="5" name="文本框 16"/>
          <p:cNvSpPr txBox="1"/>
          <p:nvPr>
            <p:custDataLst>
              <p:tags r:id="rId2"/>
            </p:custDataLst>
          </p:nvPr>
        </p:nvSpPr>
        <p:spPr>
          <a:xfrm>
            <a:off x="3787728" y="2574552"/>
            <a:ext cx="5248768" cy="300038"/>
          </a:xfrm>
          <a:prstGeom prst="rect">
            <a:avLst/>
          </a:prstGeom>
          <a:noFill/>
        </p:spPr>
        <p:txBody>
          <a:bodyPr anchor="ctr">
            <a:noAutofit/>
          </a:bodyPr>
          <a:lstStyle/>
          <a:p>
            <a:r>
              <a:rPr lang="en-US" altLang="zh-CN" sz="1600" dirty="0"/>
              <a:t> </a:t>
            </a:r>
            <a:r>
              <a:rPr lang="zh-CN" altLang="en-US" sz="1600" dirty="0">
                <a:latin typeface="微软雅黑" panose="020B0503020204020204" pitchFamily="34" charset="-122"/>
                <a:ea typeface="微软雅黑" panose="020B0503020204020204" pitchFamily="34" charset="-122"/>
              </a:rPr>
              <a:t>财务会计科目和预算会计</a:t>
            </a:r>
            <a:r>
              <a:rPr lang="zh-CN" altLang="en-US" sz="1600" dirty="0" smtClean="0">
                <a:latin typeface="微软雅黑" panose="020B0503020204020204" pitchFamily="34" charset="-122"/>
                <a:ea typeface="微软雅黑" panose="020B0503020204020204" pitchFamily="34" charset="-122"/>
              </a:rPr>
              <a:t>科目</a:t>
            </a:r>
            <a:endParaRPr lang="zh-CN" altLang="en-US" sz="1600" dirty="0">
              <a:latin typeface="微软雅黑" panose="020B0503020204020204" pitchFamily="34" charset="-122"/>
              <a:ea typeface="微软雅黑" panose="020B0503020204020204" pitchFamily="34" charset="-122"/>
            </a:endParaRPr>
          </a:p>
        </p:txBody>
      </p:sp>
      <p:sp>
        <p:nvSpPr>
          <p:cNvPr id="6" name="文本框 17"/>
          <p:cNvSpPr txBox="1"/>
          <p:nvPr>
            <p:custDataLst>
              <p:tags r:id="rId3"/>
            </p:custDataLst>
          </p:nvPr>
        </p:nvSpPr>
        <p:spPr>
          <a:xfrm>
            <a:off x="3787728" y="3150616"/>
            <a:ext cx="5248768" cy="300038"/>
          </a:xfrm>
          <a:prstGeom prst="rect">
            <a:avLst/>
          </a:prstGeom>
          <a:noFill/>
        </p:spPr>
        <p:txBody>
          <a:bodyPr anchor="ctr">
            <a:noAutofit/>
          </a:bodyPr>
          <a:lstStyle/>
          <a:p>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财务会计和预算会计平行</a:t>
            </a:r>
            <a:r>
              <a:rPr lang="zh-CN" altLang="en-US" sz="1600" dirty="0" smtClean="0">
                <a:latin typeface="微软雅黑" panose="020B0503020204020204" pitchFamily="34" charset="-122"/>
                <a:ea typeface="微软雅黑" panose="020B0503020204020204" pitchFamily="34" charset="-122"/>
              </a:rPr>
              <a:t>记账的应用</a:t>
            </a:r>
            <a:endParaRPr lang="zh-CN" altLang="en-US" sz="1600" dirty="0">
              <a:latin typeface="微软雅黑" panose="020B0503020204020204" pitchFamily="34" charset="-122"/>
              <a:ea typeface="微软雅黑" panose="020B0503020204020204" pitchFamily="34" charset="-122"/>
            </a:endParaRPr>
          </a:p>
        </p:txBody>
      </p:sp>
      <p:sp>
        <p:nvSpPr>
          <p:cNvPr id="10" name="任意多边形 9"/>
          <p:cNvSpPr/>
          <p:nvPr>
            <p:custDataLst>
              <p:tags r:id="rId4"/>
            </p:custDataLst>
          </p:nvPr>
        </p:nvSpPr>
        <p:spPr>
          <a:xfrm>
            <a:off x="3013027" y="1923678"/>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2</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5"/>
            </p:custDataLst>
          </p:nvPr>
        </p:nvSpPr>
        <p:spPr>
          <a:xfrm>
            <a:off x="3013027" y="2499742"/>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3</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2" name="任意多边形 11"/>
          <p:cNvSpPr/>
          <p:nvPr>
            <p:custDataLst>
              <p:tags r:id="rId6"/>
            </p:custDataLst>
          </p:nvPr>
        </p:nvSpPr>
        <p:spPr>
          <a:xfrm>
            <a:off x="3013027" y="3075806"/>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4</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4" name="文本框 19"/>
          <p:cNvSpPr txBox="1"/>
          <p:nvPr>
            <p:custDataLst>
              <p:tags r:id="rId7"/>
            </p:custDataLst>
          </p:nvPr>
        </p:nvSpPr>
        <p:spPr>
          <a:xfrm>
            <a:off x="3778254" y="1441078"/>
            <a:ext cx="4106114" cy="300038"/>
          </a:xfrm>
          <a:prstGeom prst="rect">
            <a:avLst/>
          </a:prstGeom>
          <a:noFill/>
        </p:spPr>
        <p:txBody>
          <a:bodyPr anchor="ctr">
            <a:no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政府会计制度</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出台的背景和意义</a:t>
            </a:r>
          </a:p>
        </p:txBody>
      </p:sp>
      <p:sp>
        <p:nvSpPr>
          <p:cNvPr id="15" name="任意多边形 14"/>
          <p:cNvSpPr/>
          <p:nvPr>
            <p:custDataLst>
              <p:tags r:id="rId8"/>
            </p:custDataLst>
          </p:nvPr>
        </p:nvSpPr>
        <p:spPr>
          <a:xfrm>
            <a:off x="2992959" y="1347614"/>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a:solidFill>
                  <a:srgbClr val="FFFFFF"/>
                </a:solidFill>
                <a:latin typeface="微软雅黑" panose="020B0503020204020204" pitchFamily="34" charset="-122"/>
                <a:ea typeface="微软雅黑" panose="020B0503020204020204" pitchFamily="34" charset="-122"/>
              </a:rPr>
              <a:t>1</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8" name="文本框 16"/>
          <p:cNvSpPr txBox="1"/>
          <p:nvPr>
            <p:custDataLst>
              <p:tags r:id="rId9"/>
            </p:custDataLst>
          </p:nvPr>
        </p:nvSpPr>
        <p:spPr>
          <a:xfrm>
            <a:off x="3806674" y="2017142"/>
            <a:ext cx="4077694" cy="300038"/>
          </a:xfrm>
          <a:prstGeom prst="rect">
            <a:avLst/>
          </a:prstGeom>
          <a:noFill/>
        </p:spPr>
        <p:txBody>
          <a:bodyPr anchor="ctr">
            <a:no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政府会计制度</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主要</a:t>
            </a:r>
            <a:r>
              <a:rPr lang="zh-CN" altLang="en-US" sz="1600" dirty="0" smtClean="0">
                <a:latin typeface="微软雅黑" panose="020B0503020204020204" pitchFamily="34" charset="-122"/>
                <a:ea typeface="微软雅黑" panose="020B0503020204020204" pitchFamily="34" charset="-122"/>
              </a:rPr>
              <a:t>创新与突破</a:t>
            </a:r>
            <a:endParaRPr lang="zh-CN" altLang="en-US" sz="1600" dirty="0">
              <a:latin typeface="微软雅黑" panose="020B0503020204020204" pitchFamily="34" charset="-122"/>
              <a:ea typeface="微软雅黑" panose="020B0503020204020204" pitchFamily="34" charset="-122"/>
            </a:endParaRPr>
          </a:p>
        </p:txBody>
      </p:sp>
      <p:sp>
        <p:nvSpPr>
          <p:cNvPr id="13" name="文本框 19"/>
          <p:cNvSpPr txBox="1"/>
          <p:nvPr>
            <p:custDataLst>
              <p:tags r:id="rId10"/>
            </p:custDataLst>
          </p:nvPr>
        </p:nvSpPr>
        <p:spPr>
          <a:xfrm>
            <a:off x="3754986" y="843558"/>
            <a:ext cx="5137494" cy="300038"/>
          </a:xfrm>
          <a:prstGeom prst="rect">
            <a:avLst/>
          </a:prstGeom>
          <a:noFill/>
        </p:spPr>
        <p:txBody>
          <a:bodyPr anchor="ctr">
            <a:noAutofit/>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三、</a:t>
            </a:r>
            <a:r>
              <a:rPr lang="en-US" altLang="zh-CN"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政府会计制度</a:t>
            </a:r>
            <a:r>
              <a:rPr lang="en-US" altLang="zh-CN" b="1"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6" name="文本框 17"/>
          <p:cNvSpPr txBox="1"/>
          <p:nvPr>
            <p:custDataLst>
              <p:tags r:id="rId11"/>
            </p:custDataLst>
          </p:nvPr>
        </p:nvSpPr>
        <p:spPr>
          <a:xfrm>
            <a:off x="3895232" y="3738821"/>
            <a:ext cx="5248768" cy="300038"/>
          </a:xfrm>
          <a:prstGeom prst="rect">
            <a:avLst/>
          </a:prstGeom>
          <a:noFill/>
        </p:spPr>
        <p:txBody>
          <a:bodyPr anchor="ctr">
            <a:noAutofit/>
          </a:bodyPr>
          <a:lstStyle/>
          <a:p>
            <a:r>
              <a:rPr lang="zh-CN" altLang="en-US" sz="1600" dirty="0" smtClean="0">
                <a:latin typeface="微软雅黑" panose="020B0503020204020204" pitchFamily="34" charset="-122"/>
                <a:ea typeface="微软雅黑" panose="020B0503020204020204" pitchFamily="34" charset="-122"/>
              </a:rPr>
              <a:t>财务会计报表</a:t>
            </a:r>
            <a:r>
              <a:rPr lang="zh-CN" altLang="en-US" sz="1600" dirty="0">
                <a:latin typeface="微软雅黑" panose="020B0503020204020204" pitchFamily="34" charset="-122"/>
                <a:ea typeface="微软雅黑" panose="020B0503020204020204" pitchFamily="34" charset="-122"/>
              </a:rPr>
              <a:t>和预算</a:t>
            </a:r>
            <a:r>
              <a:rPr lang="zh-CN" altLang="en-US" sz="1600" dirty="0" smtClean="0">
                <a:latin typeface="微软雅黑" panose="020B0503020204020204" pitchFamily="34" charset="-122"/>
                <a:ea typeface="微软雅黑" panose="020B0503020204020204" pitchFamily="34" charset="-122"/>
              </a:rPr>
              <a:t>会计报表</a:t>
            </a:r>
            <a:endParaRPr lang="zh-CN" altLang="en-US" sz="1600" dirty="0">
              <a:latin typeface="微软雅黑" panose="020B0503020204020204" pitchFamily="34" charset="-122"/>
              <a:ea typeface="微软雅黑" panose="020B0503020204020204" pitchFamily="34" charset="-122"/>
            </a:endParaRPr>
          </a:p>
        </p:txBody>
      </p:sp>
      <p:sp>
        <p:nvSpPr>
          <p:cNvPr id="17" name="任意多边形 16"/>
          <p:cNvSpPr/>
          <p:nvPr>
            <p:custDataLst>
              <p:tags r:id="rId12"/>
            </p:custDataLst>
          </p:nvPr>
        </p:nvSpPr>
        <p:spPr>
          <a:xfrm>
            <a:off x="3000658" y="3645357"/>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5</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9" name="文本框 17"/>
          <p:cNvSpPr txBox="1"/>
          <p:nvPr>
            <p:custDataLst>
              <p:tags r:id="rId13"/>
            </p:custDataLst>
          </p:nvPr>
        </p:nvSpPr>
        <p:spPr>
          <a:xfrm>
            <a:off x="3798023" y="4299942"/>
            <a:ext cx="5248768" cy="300038"/>
          </a:xfrm>
          <a:prstGeom prst="rect">
            <a:avLst/>
          </a:prstGeom>
          <a:noFill/>
        </p:spPr>
        <p:txBody>
          <a:bodyPr anchor="ctr">
            <a:no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政府会计制度</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与现行单位会计制度的衔接规定</a:t>
            </a:r>
          </a:p>
        </p:txBody>
      </p:sp>
      <p:sp>
        <p:nvSpPr>
          <p:cNvPr id="20" name="任意多边形 19"/>
          <p:cNvSpPr/>
          <p:nvPr>
            <p:custDataLst>
              <p:tags r:id="rId14"/>
            </p:custDataLst>
          </p:nvPr>
        </p:nvSpPr>
        <p:spPr>
          <a:xfrm>
            <a:off x="2989517" y="4206478"/>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6</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79512" y="14057"/>
            <a:ext cx="9073008" cy="484667"/>
          </a:xfrm>
        </p:spPr>
        <p:txBody>
          <a:bodyPr>
            <a:noAutofit/>
          </a:bodyPr>
          <a:lstStyle/>
          <a:p>
            <a:r>
              <a:rPr lang="zh-CN" altLang="en-US" sz="2300" dirty="0" smtClean="0">
                <a:solidFill>
                  <a:srgbClr val="FF0000"/>
                </a:solidFill>
              </a:rPr>
              <a:t>正式：</a:t>
            </a:r>
            <a:r>
              <a:rPr lang="zh-CN" altLang="en-US" sz="2300" dirty="0" smtClean="0"/>
              <a:t>印发</a:t>
            </a:r>
            <a:r>
              <a:rPr lang="en-US" altLang="zh-CN" sz="2300" dirty="0"/>
              <a:t>《</a:t>
            </a:r>
            <a:r>
              <a:rPr lang="zh-CN" altLang="en-US" sz="2300" dirty="0"/>
              <a:t>政府会计制度</a:t>
            </a:r>
            <a:r>
              <a:rPr lang="en-US" altLang="zh-CN" sz="2300" dirty="0" smtClean="0"/>
              <a:t>—</a:t>
            </a:r>
            <a:r>
              <a:rPr lang="zh-CN" altLang="en-US" sz="2300" dirty="0" smtClean="0"/>
              <a:t>行政事业单位会计</a:t>
            </a:r>
            <a:r>
              <a:rPr lang="zh-CN" altLang="en-US" sz="2300" dirty="0"/>
              <a:t>科目和报表</a:t>
            </a:r>
            <a:r>
              <a:rPr lang="en-US" altLang="zh-CN" sz="2300" dirty="0"/>
              <a:t>》</a:t>
            </a:r>
            <a:r>
              <a:rPr lang="zh-CN" altLang="en-US" sz="2300" dirty="0"/>
              <a:t>的通知</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71550"/>
            <a:ext cx="424847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508104" y="834266"/>
            <a:ext cx="1912703" cy="369332"/>
          </a:xfrm>
          <a:prstGeom prst="rect">
            <a:avLst/>
          </a:prstGeom>
        </p:spPr>
        <p:txBody>
          <a:bodyPr anchor="t">
            <a:normAutofit/>
          </a:bodyPr>
          <a:lstStyle/>
          <a:p>
            <a:pPr defTabSz="457200"/>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财会</a:t>
            </a: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[2017]25</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号</a:t>
            </a:r>
          </a:p>
        </p:txBody>
      </p:sp>
      <p:sp>
        <p:nvSpPr>
          <p:cNvPr id="5" name="矩形 4"/>
          <p:cNvSpPr/>
          <p:nvPr/>
        </p:nvSpPr>
        <p:spPr>
          <a:xfrm>
            <a:off x="4572000" y="1217533"/>
            <a:ext cx="4572000" cy="323165"/>
          </a:xfrm>
          <a:prstGeom prst="rect">
            <a:avLst/>
          </a:prstGeom>
        </p:spPr>
        <p:txBody>
          <a:bodyPr anchor="t">
            <a:normAutofit/>
          </a:bodyPr>
          <a:lstStyle/>
          <a:p>
            <a:pPr defTabSz="457200"/>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自</a:t>
            </a: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年１月１日起施行。鼓励行政事业单位提前执行。</a:t>
            </a:r>
          </a:p>
        </p:txBody>
      </p:sp>
      <p:sp>
        <p:nvSpPr>
          <p:cNvPr id="6" name="矩形 5"/>
          <p:cNvSpPr/>
          <p:nvPr/>
        </p:nvSpPr>
        <p:spPr>
          <a:xfrm>
            <a:off x="4651390" y="1851670"/>
            <a:ext cx="4355976" cy="2198429"/>
          </a:xfrm>
          <a:prstGeom prst="rect">
            <a:avLst/>
          </a:prstGeom>
        </p:spPr>
        <p:txBody>
          <a:bodyPr anchor="t">
            <a:normAutofit/>
          </a:bodyPr>
          <a:lstStyle/>
          <a:p>
            <a:pPr defTabSz="457200"/>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执行本制度的单位</a:t>
            </a: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，明确不再执行以下</a:t>
            </a:r>
            <a:r>
              <a:rPr lang="en-US" altLang="zh-CN"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个制度：</a:t>
            </a:r>
            <a:endParaRPr lang="en-US" altLang="zh-CN"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457200"/>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行政单位会计制度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事业单位会计准则</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defTabSz="457200"/>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事业单位会计制度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医院会计制度</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defTabSz="457200"/>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基层医疗卫生机构会计制度</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defTabSz="457200"/>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高等学校会计制度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中小学校会计制度</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defTabSz="457200"/>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科学事业单位会计制度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彩票机构会计制度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地质勘查单位会计制度</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测绘事业单位会计制度</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defTabSz="457200"/>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国有</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林场与苗圃会计制度（暂行）</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defTabSz="457200"/>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国有建设单位会计制度</a:t>
            </a: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sz="2300" dirty="0">
                <a:latin typeface="微软雅黑" panose="020B0503020204020204" pitchFamily="34" charset="-122"/>
                <a:ea typeface="微软雅黑" panose="020B0503020204020204" pitchFamily="34" charset="-122"/>
              </a:rPr>
              <a:t>《</a:t>
            </a:r>
            <a:r>
              <a:rPr lang="zh-CN" altLang="en-US" sz="2300" dirty="0">
                <a:latin typeface="微软雅黑" panose="020B0503020204020204" pitchFamily="34" charset="-122"/>
                <a:ea typeface="微软雅黑" panose="020B0503020204020204" pitchFamily="34" charset="-122"/>
              </a:rPr>
              <a:t>政府会计制度</a:t>
            </a:r>
            <a:r>
              <a:rPr lang="en-US" altLang="zh-CN" sz="2300" dirty="0">
                <a:latin typeface="微软雅黑" panose="020B0503020204020204" pitchFamily="34" charset="-122"/>
                <a:ea typeface="微软雅黑" panose="020B0503020204020204" pitchFamily="34" charset="-122"/>
              </a:rPr>
              <a:t>》</a:t>
            </a:r>
            <a:r>
              <a:rPr lang="zh-CN" altLang="en-US" sz="2300" dirty="0">
                <a:latin typeface="微软雅黑" panose="020B0503020204020204" pitchFamily="34" charset="-122"/>
                <a:ea typeface="微软雅黑" panose="020B0503020204020204" pitchFamily="34" charset="-122"/>
              </a:rPr>
              <a:t>主要创新与突破</a:t>
            </a:r>
            <a:br>
              <a:rPr lang="zh-CN" altLang="en-US" sz="2300" dirty="0">
                <a:latin typeface="微软雅黑" panose="020B0503020204020204" pitchFamily="34" charset="-122"/>
                <a:ea typeface="微软雅黑" panose="020B0503020204020204" pitchFamily="34" charset="-122"/>
              </a:rPr>
            </a:br>
            <a:endParaRPr lang="zh-CN" altLang="en-US" sz="2300" dirty="0"/>
          </a:p>
        </p:txBody>
      </p:sp>
      <p:sp>
        <p:nvSpPr>
          <p:cNvPr id="4" name="TextBox 3"/>
          <p:cNvSpPr txBox="1"/>
          <p:nvPr/>
        </p:nvSpPr>
        <p:spPr bwMode="auto">
          <a:xfrm>
            <a:off x="171455" y="584813"/>
            <a:ext cx="8784976"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lang="zh-CN" altLang="en-US" sz="1300" b="1" dirty="0">
                <a:solidFill>
                  <a:srgbClr val="FF0000"/>
                </a:solidFill>
                <a:latin typeface="微软雅黑" panose="020B0503020204020204" pitchFamily="34" charset="-122"/>
                <a:ea typeface="微软雅黑" panose="020B0503020204020204" pitchFamily="34" charset="-122"/>
              </a:rPr>
              <a:t>（一）重构了政府会计核算</a:t>
            </a:r>
            <a:r>
              <a:rPr lang="zh-CN" altLang="en-US" sz="1300" b="1" dirty="0" smtClean="0">
                <a:solidFill>
                  <a:srgbClr val="FF0000"/>
                </a:solidFill>
                <a:latin typeface="微软雅黑" panose="020B0503020204020204" pitchFamily="34" charset="-122"/>
                <a:ea typeface="微软雅黑" panose="020B0503020204020204" pitchFamily="34" charset="-122"/>
              </a:rPr>
              <a:t>模式</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按照</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改革方案</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和</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基本准则</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的要求，构建了“财务会计和预算会计适度分离并相互衔接”的会计核算模式</a:t>
            </a:r>
            <a:r>
              <a:rPr lang="zh-CN" altLang="en-US" sz="1300" dirty="0" smtClean="0">
                <a:latin typeface="微软雅黑" panose="020B0503020204020204" pitchFamily="34" charset="-122"/>
                <a:ea typeface="微软雅黑" panose="020B0503020204020204" pitchFamily="34" charset="-122"/>
              </a:rPr>
              <a:t>。</a:t>
            </a:r>
            <a:endParaRPr lang="en-US" altLang="zh-CN" sz="1300" dirty="0" smtClean="0">
              <a:latin typeface="微软雅黑" panose="020B0503020204020204" pitchFamily="34" charset="-122"/>
              <a:ea typeface="微软雅黑" panose="020B0503020204020204" pitchFamily="34" charset="-122"/>
            </a:endParaRPr>
          </a:p>
          <a:p>
            <a:pPr>
              <a:lnSpc>
                <a:spcPct val="120000"/>
              </a:lnSpc>
            </a:pPr>
            <a:r>
              <a:rPr lang="zh-CN" altLang="en-US" sz="1300" b="1" dirty="0">
                <a:solidFill>
                  <a:srgbClr val="FF0000"/>
                </a:solidFill>
                <a:latin typeface="微软雅黑" panose="020B0503020204020204" pitchFamily="34" charset="-122"/>
                <a:ea typeface="微软雅黑" panose="020B0503020204020204" pitchFamily="34" charset="-122"/>
              </a:rPr>
              <a:t>（二）统一了现行各项单位</a:t>
            </a:r>
            <a:r>
              <a:rPr lang="zh-CN" altLang="en-US" sz="1300" b="1" dirty="0" smtClean="0">
                <a:solidFill>
                  <a:srgbClr val="FF0000"/>
                </a:solidFill>
                <a:latin typeface="微软雅黑" panose="020B0503020204020204" pitchFamily="34" charset="-122"/>
                <a:ea typeface="微软雅黑" panose="020B0503020204020204" pitchFamily="34" charset="-122"/>
              </a:rPr>
              <a:t>会计制度</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smtClean="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smtClean="0">
                <a:latin typeface="微软雅黑" panose="020B0503020204020204" pitchFamily="34" charset="-122"/>
                <a:ea typeface="微软雅黑" panose="020B0503020204020204" pitchFamily="34" charset="-122"/>
              </a:rPr>
              <a:t>》</a:t>
            </a:r>
            <a:r>
              <a:rPr lang="zh-CN" altLang="en-US" sz="1300" dirty="0" smtClean="0">
                <a:latin typeface="微软雅黑" panose="020B0503020204020204" pitchFamily="34" charset="-122"/>
                <a:ea typeface="微软雅黑" panose="020B0503020204020204" pitchFamily="34" charset="-122"/>
              </a:rPr>
              <a:t>有机</a:t>
            </a:r>
            <a:r>
              <a:rPr lang="zh-CN" altLang="en-US" sz="1300" dirty="0">
                <a:latin typeface="微软雅黑" panose="020B0503020204020204" pitchFamily="34" charset="-122"/>
                <a:ea typeface="微软雅黑" panose="020B0503020204020204" pitchFamily="34" charset="-122"/>
              </a:rPr>
              <a:t>整合了</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行政单位会计制度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事业单位会计制度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和医院、基层医疗卫生机构、高等学校、中小学校、科学事业单位、彩票机构、地勘单位、测绘单位、林业（苗圃）等行业事业单位会计制度的内容。</a:t>
            </a:r>
            <a:endParaRPr lang="en-US" altLang="zh-CN" sz="1300" dirty="0" smtClean="0">
              <a:latin typeface="微软雅黑" panose="020B0503020204020204" pitchFamily="34" charset="-122"/>
              <a:ea typeface="微软雅黑" panose="020B0503020204020204" pitchFamily="34" charset="-122"/>
            </a:endParaRPr>
          </a:p>
          <a:p>
            <a:pPr>
              <a:lnSpc>
                <a:spcPct val="120000"/>
              </a:lnSpc>
            </a:pPr>
            <a:r>
              <a:rPr lang="zh-CN" altLang="en-US" sz="1300" b="1" dirty="0">
                <a:solidFill>
                  <a:srgbClr val="FF0000"/>
                </a:solidFill>
                <a:latin typeface="微软雅黑" panose="020B0503020204020204" pitchFamily="34" charset="-122"/>
                <a:ea typeface="微软雅黑" panose="020B0503020204020204" pitchFamily="34" charset="-122"/>
              </a:rPr>
              <a:t>（三）强化了财务会计</a:t>
            </a:r>
            <a:r>
              <a:rPr lang="zh-CN" altLang="en-US" sz="1300" b="1" dirty="0" smtClean="0">
                <a:solidFill>
                  <a:srgbClr val="FF0000"/>
                </a:solidFill>
                <a:latin typeface="微软雅黑" panose="020B0503020204020204" pitchFamily="34" charset="-122"/>
                <a:ea typeface="微软雅黑" panose="020B0503020204020204" pitchFamily="34" charset="-122"/>
              </a:rPr>
              <a:t>功能</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smtClean="0">
                <a:latin typeface="微软雅黑" panose="020B0503020204020204" pitchFamily="34" charset="-122"/>
                <a:ea typeface="微软雅黑" panose="020B0503020204020204" pitchFamily="34" charset="-122"/>
              </a:rPr>
              <a:t>在</a:t>
            </a:r>
            <a:r>
              <a:rPr lang="zh-CN" altLang="en-US" sz="1300" dirty="0">
                <a:latin typeface="微软雅黑" panose="020B0503020204020204" pitchFamily="34" charset="-122"/>
                <a:ea typeface="微软雅黑" panose="020B0503020204020204" pitchFamily="34" charset="-122"/>
              </a:rPr>
              <a:t>财务会计核算中全面引入了权责发生制，在会计科目设置和账务处理说明中着力强化财务会计</a:t>
            </a:r>
            <a:r>
              <a:rPr lang="zh-CN" altLang="en-US" sz="1300" dirty="0" smtClean="0">
                <a:latin typeface="微软雅黑" panose="020B0503020204020204" pitchFamily="34" charset="-122"/>
                <a:ea typeface="微软雅黑" panose="020B0503020204020204" pitchFamily="34" charset="-122"/>
              </a:rPr>
              <a:t>功能。</a:t>
            </a:r>
            <a:endParaRPr lang="en-US" altLang="zh-CN" sz="1300" dirty="0" smtClean="0">
              <a:latin typeface="微软雅黑" panose="020B0503020204020204" pitchFamily="34" charset="-122"/>
              <a:ea typeface="微软雅黑" panose="020B0503020204020204" pitchFamily="34" charset="-122"/>
            </a:endParaRPr>
          </a:p>
          <a:p>
            <a:pPr>
              <a:lnSpc>
                <a:spcPct val="120000"/>
              </a:lnSpc>
            </a:pPr>
            <a:r>
              <a:rPr lang="zh-CN" altLang="en-US" sz="1300" b="1" dirty="0">
                <a:solidFill>
                  <a:srgbClr val="FF0000"/>
                </a:solidFill>
                <a:latin typeface="微软雅黑" panose="020B0503020204020204" pitchFamily="34" charset="-122"/>
                <a:ea typeface="微软雅黑" panose="020B0503020204020204" pitchFamily="34" charset="-122"/>
              </a:rPr>
              <a:t>（四）扩大了政府资产负债核算</a:t>
            </a:r>
            <a:r>
              <a:rPr lang="zh-CN" altLang="en-US" sz="1300" b="1" dirty="0" smtClean="0">
                <a:solidFill>
                  <a:srgbClr val="FF0000"/>
                </a:solidFill>
                <a:latin typeface="微软雅黑" panose="020B0503020204020204" pitchFamily="34" charset="-122"/>
                <a:ea typeface="微软雅黑" panose="020B0503020204020204" pitchFamily="34" charset="-122"/>
              </a:rPr>
              <a:t>范围</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smtClean="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在现行制度基础上，扩大了资产负债的核算范围</a:t>
            </a:r>
            <a:r>
              <a:rPr lang="zh-CN" altLang="en-US" sz="1300" dirty="0" smtClean="0">
                <a:latin typeface="微软雅黑" panose="020B0503020204020204" pitchFamily="34" charset="-122"/>
                <a:ea typeface="微软雅黑" panose="020B0503020204020204" pitchFamily="34" charset="-122"/>
              </a:rPr>
              <a:t>。</a:t>
            </a:r>
            <a:endParaRPr lang="en-US" altLang="zh-CN" sz="1300" dirty="0" smtClean="0">
              <a:latin typeface="微软雅黑" panose="020B0503020204020204" pitchFamily="34" charset="-122"/>
              <a:ea typeface="微软雅黑" panose="020B0503020204020204" pitchFamily="34" charset="-122"/>
            </a:endParaRPr>
          </a:p>
          <a:p>
            <a:pPr>
              <a:lnSpc>
                <a:spcPct val="120000"/>
              </a:lnSpc>
            </a:pPr>
            <a:r>
              <a:rPr lang="zh-CN" altLang="en-US" sz="1300" b="1" dirty="0">
                <a:solidFill>
                  <a:srgbClr val="FF0000"/>
                </a:solidFill>
                <a:latin typeface="微软雅黑" panose="020B0503020204020204" pitchFamily="34" charset="-122"/>
                <a:ea typeface="微软雅黑" panose="020B0503020204020204" pitchFamily="34" charset="-122"/>
              </a:rPr>
              <a:t>（五）改进了预算会计</a:t>
            </a:r>
            <a:r>
              <a:rPr lang="zh-CN" altLang="en-US" sz="1300" b="1" dirty="0" smtClean="0">
                <a:solidFill>
                  <a:srgbClr val="FF0000"/>
                </a:solidFill>
                <a:latin typeface="微软雅黑" panose="020B0503020204020204" pitchFamily="34" charset="-122"/>
                <a:ea typeface="微软雅黑" panose="020B0503020204020204" pitchFamily="34" charset="-122"/>
              </a:rPr>
              <a:t>功能</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smtClean="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对预算会计科目及其核算内容进行了调整和优化，以进一步完善预算会计功能</a:t>
            </a:r>
            <a:r>
              <a:rPr lang="zh-CN" altLang="en-US" sz="1300" dirty="0" smtClean="0">
                <a:latin typeface="微软雅黑" panose="020B0503020204020204" pitchFamily="34" charset="-122"/>
                <a:ea typeface="微软雅黑" panose="020B0503020204020204" pitchFamily="34" charset="-122"/>
              </a:rPr>
              <a:t>。</a:t>
            </a:r>
            <a:endParaRPr lang="en-US" altLang="zh-CN" sz="1300" dirty="0" smtClean="0">
              <a:latin typeface="微软雅黑" panose="020B0503020204020204" pitchFamily="34" charset="-122"/>
              <a:ea typeface="微软雅黑" panose="020B0503020204020204" pitchFamily="34" charset="-122"/>
            </a:endParaRPr>
          </a:p>
          <a:p>
            <a:pPr>
              <a:lnSpc>
                <a:spcPct val="120000"/>
              </a:lnSpc>
            </a:pPr>
            <a:r>
              <a:rPr lang="zh-CN" altLang="en-US" sz="1300" b="1" dirty="0">
                <a:solidFill>
                  <a:srgbClr val="FF0000"/>
                </a:solidFill>
                <a:latin typeface="微软雅黑" panose="020B0503020204020204" pitchFamily="34" charset="-122"/>
                <a:ea typeface="微软雅黑" panose="020B0503020204020204" pitchFamily="34" charset="-122"/>
              </a:rPr>
              <a:t>（六）整合了基建</a:t>
            </a:r>
            <a:r>
              <a:rPr lang="zh-CN" altLang="en-US" sz="1300" b="1" dirty="0" smtClean="0">
                <a:solidFill>
                  <a:srgbClr val="FF0000"/>
                </a:solidFill>
                <a:latin typeface="微软雅黑" panose="020B0503020204020204" pitchFamily="34" charset="-122"/>
                <a:ea typeface="微软雅黑" panose="020B0503020204020204" pitchFamily="34" charset="-122"/>
              </a:rPr>
              <a:t>会计核算</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依据</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基本建设财务规则</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和相关预算管理规定，在充分吸收</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国有建设单位会计制度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合理内容的基础上对单位建设项目会计核算进行了规定</a:t>
            </a:r>
            <a:r>
              <a:rPr lang="zh-CN" altLang="en-US" sz="1300" dirty="0" smtClean="0">
                <a:latin typeface="微软雅黑" panose="020B0503020204020204" pitchFamily="34" charset="-122"/>
                <a:ea typeface="微软雅黑" panose="020B0503020204020204" pitchFamily="34" charset="-122"/>
              </a:rPr>
              <a:t>。</a:t>
            </a:r>
            <a:endParaRPr lang="en-US" altLang="zh-CN" sz="1300" dirty="0" smtClean="0">
              <a:latin typeface="微软雅黑" panose="020B0503020204020204" pitchFamily="34" charset="-122"/>
              <a:ea typeface="微软雅黑" panose="020B0503020204020204" pitchFamily="34" charset="-122"/>
            </a:endParaRPr>
          </a:p>
          <a:p>
            <a:pPr>
              <a:lnSpc>
                <a:spcPct val="120000"/>
              </a:lnSpc>
            </a:pPr>
            <a:r>
              <a:rPr lang="zh-CN" altLang="en-US" sz="1300" b="1" dirty="0" smtClean="0">
                <a:solidFill>
                  <a:srgbClr val="FF0000"/>
                </a:solidFill>
                <a:latin typeface="微软雅黑" panose="020B0503020204020204" pitchFamily="34" charset="-122"/>
                <a:ea typeface="微软雅黑" panose="020B0503020204020204" pitchFamily="34" charset="-122"/>
              </a:rPr>
              <a:t>（</a:t>
            </a:r>
            <a:r>
              <a:rPr lang="zh-CN" altLang="en-US" sz="1300" b="1" dirty="0">
                <a:solidFill>
                  <a:srgbClr val="FF0000"/>
                </a:solidFill>
                <a:latin typeface="微软雅黑" panose="020B0503020204020204" pitchFamily="34" charset="-122"/>
                <a:ea typeface="微软雅黑" panose="020B0503020204020204" pitchFamily="34" charset="-122"/>
              </a:rPr>
              <a:t>七）完善了报表体系和</a:t>
            </a:r>
            <a:r>
              <a:rPr lang="zh-CN" altLang="en-US" sz="1300" b="1" dirty="0" smtClean="0">
                <a:solidFill>
                  <a:srgbClr val="FF0000"/>
                </a:solidFill>
                <a:latin typeface="微软雅黑" panose="020B0503020204020204" pitchFamily="34" charset="-122"/>
                <a:ea typeface="微软雅黑" panose="020B0503020204020204" pitchFamily="34" charset="-122"/>
              </a:rPr>
              <a:t>结构</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smtClean="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将报表分为预算会计报表和财务报表两大类</a:t>
            </a:r>
            <a:r>
              <a:rPr lang="zh-CN" altLang="en-US" sz="1300" dirty="0" smtClean="0">
                <a:latin typeface="微软雅黑" panose="020B0503020204020204" pitchFamily="34" charset="-122"/>
                <a:ea typeface="微软雅黑" panose="020B0503020204020204" pitchFamily="34" charset="-122"/>
              </a:rPr>
              <a:t>。</a:t>
            </a:r>
            <a:endParaRPr lang="en-US" altLang="zh-CN" sz="1300" dirty="0" smtClean="0">
              <a:latin typeface="微软雅黑" panose="020B0503020204020204" pitchFamily="34" charset="-122"/>
              <a:ea typeface="微软雅黑" panose="020B0503020204020204" pitchFamily="34" charset="-122"/>
            </a:endParaRPr>
          </a:p>
          <a:p>
            <a:pPr>
              <a:lnSpc>
                <a:spcPct val="120000"/>
              </a:lnSpc>
            </a:pPr>
            <a:r>
              <a:rPr lang="zh-CN" altLang="en-US" sz="1300" b="1" dirty="0">
                <a:solidFill>
                  <a:srgbClr val="FF0000"/>
                </a:solidFill>
                <a:latin typeface="微软雅黑" panose="020B0503020204020204" pitchFamily="34" charset="-122"/>
                <a:ea typeface="微软雅黑" panose="020B0503020204020204" pitchFamily="34" charset="-122"/>
              </a:rPr>
              <a:t>（八）增强了制度的</a:t>
            </a:r>
            <a:r>
              <a:rPr lang="zh-CN" altLang="en-US" sz="1300" b="1" dirty="0" smtClean="0">
                <a:solidFill>
                  <a:srgbClr val="FF0000"/>
                </a:solidFill>
                <a:latin typeface="微软雅黑" panose="020B0503020204020204" pitchFamily="34" charset="-122"/>
                <a:ea typeface="微软雅黑" panose="020B0503020204020204" pitchFamily="34" charset="-122"/>
              </a:rPr>
              <a:t>可操作性</a:t>
            </a:r>
            <a:endParaRPr lang="en-US" altLang="zh-CN" sz="1300" b="1"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1300" dirty="0" smtClean="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在附注中采用列表方式，以</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制度</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中规定的会计科目使用说明为依据，按照会计科目顺序对单位通用业务或共性业务和事项的账务处理进行了举例说明。</a:t>
            </a:r>
            <a:endParaRPr kumimoji="0" lang="zh-CN" altLang="en-US" sz="13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rPr>
              <a:t>适度分离的管理模式改革</a:t>
            </a:r>
            <a:endParaRPr lang="zh-CN" altLang="en-US" dirty="0">
              <a:solidFill>
                <a:schemeClr val="tx1"/>
              </a:solidFill>
            </a:endParaRPr>
          </a:p>
        </p:txBody>
      </p:sp>
      <p:grpSp>
        <p:nvGrpSpPr>
          <p:cNvPr id="4" name="组合 1"/>
          <p:cNvGrpSpPr/>
          <p:nvPr/>
        </p:nvGrpSpPr>
        <p:grpSpPr bwMode="auto">
          <a:xfrm>
            <a:off x="523874" y="1060451"/>
            <a:ext cx="7943103" cy="3717924"/>
            <a:chOff x="538449" y="1163950"/>
            <a:chExt cx="6406786" cy="2817210"/>
          </a:xfrm>
        </p:grpSpPr>
        <p:cxnSp>
          <p:nvCxnSpPr>
            <p:cNvPr id="5" name="直接连接符 4"/>
            <p:cNvCxnSpPr/>
            <p:nvPr/>
          </p:nvCxnSpPr>
          <p:spPr>
            <a:xfrm>
              <a:off x="2535956" y="1172370"/>
              <a:ext cx="0" cy="2808790"/>
            </a:xfrm>
            <a:prstGeom prst="line">
              <a:avLst/>
            </a:prstGeom>
            <a:noFill/>
            <a:ln w="12700" cap="flat" cmpd="sng" algn="ctr">
              <a:solidFill>
                <a:srgbClr val="ED7D31">
                  <a:lumMod val="60000"/>
                  <a:lumOff val="40000"/>
                </a:srgbClr>
              </a:solidFill>
              <a:prstDash val="dash"/>
              <a:miter lim="800000"/>
            </a:ln>
            <a:effectLst/>
          </p:spPr>
        </p:cxnSp>
        <p:cxnSp>
          <p:nvCxnSpPr>
            <p:cNvPr id="6" name="直接连接符 5"/>
            <p:cNvCxnSpPr/>
            <p:nvPr/>
          </p:nvCxnSpPr>
          <p:spPr>
            <a:xfrm>
              <a:off x="4834370" y="1163950"/>
              <a:ext cx="0" cy="2809993"/>
            </a:xfrm>
            <a:prstGeom prst="line">
              <a:avLst/>
            </a:prstGeom>
            <a:noFill/>
            <a:ln w="12700" cap="flat" cmpd="sng" algn="ctr">
              <a:solidFill>
                <a:srgbClr val="ED7D31">
                  <a:lumMod val="60000"/>
                  <a:lumOff val="40000"/>
                </a:srgbClr>
              </a:solidFill>
              <a:prstDash val="dash"/>
              <a:miter lim="800000"/>
            </a:ln>
            <a:effectLst/>
          </p:spPr>
        </p:cxnSp>
        <p:sp>
          <p:nvSpPr>
            <p:cNvPr id="8" name="TextBox 7"/>
            <p:cNvSpPr txBox="1"/>
            <p:nvPr/>
          </p:nvSpPr>
          <p:spPr>
            <a:xfrm>
              <a:off x="538449" y="1459865"/>
              <a:ext cx="2043603" cy="804587"/>
            </a:xfrm>
            <a:prstGeom prst="rect">
              <a:avLst/>
            </a:prstGeom>
            <a:noFill/>
          </p:spPr>
          <p:txBody>
            <a:bodyP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财务会计核算：</a:t>
              </a:r>
              <a:endPar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rPr>
                <a:t>资产、负债、净资产、收入、费用五个要素</a:t>
              </a:r>
            </a:p>
          </p:txBody>
        </p:sp>
        <p:sp>
          <p:nvSpPr>
            <p:cNvPr id="10" name="TextBox 9"/>
            <p:cNvSpPr txBox="1"/>
            <p:nvPr/>
          </p:nvSpPr>
          <p:spPr>
            <a:xfrm>
              <a:off x="2718041" y="1635256"/>
              <a:ext cx="2042323" cy="1101935"/>
            </a:xfrm>
            <a:prstGeom prst="rect">
              <a:avLst/>
            </a:prstGeom>
            <a:noFill/>
          </p:spPr>
          <p:txBody>
            <a:bodyP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财务会计</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权责发生制</a:t>
              </a:r>
              <a:endPar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endParaRPr kumimoji="0" lang="en-US" altLang="zh-CN" sz="1400" kern="0" dirty="0">
                <a:solidFill>
                  <a:srgbClr val="FF0000"/>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预算</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会计</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收付实现制</a:t>
              </a:r>
              <a:endPar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170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4901632" y="1635256"/>
              <a:ext cx="2043603" cy="804588"/>
            </a:xfrm>
            <a:prstGeom prst="rect">
              <a:avLst/>
            </a:prstGeom>
            <a:noFill/>
          </p:spPr>
          <p:txBody>
            <a:bodyP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财务会计核算</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财务</a:t>
              </a: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报告</a:t>
              </a:r>
              <a:endParaRPr kumimoji="0" lang="en-US" altLang="zh-CN" sz="1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endParaRPr kumimoji="0" lang="en-US" altLang="zh-CN" sz="1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预算</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会计核算</a:t>
              </a:r>
              <a:r>
                <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决算</a:t>
              </a:r>
              <a:r>
                <a:rPr kumimoji="0" lang="zh-CN" altLang="en-US" sz="1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报告</a:t>
              </a:r>
              <a:endParaRPr kumimoji="0" lang="zh-CN" altLang="en-US" sz="140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6" name="TextBox 4"/>
            <p:cNvSpPr txBox="1">
              <a:spLocks noChangeArrowheads="1"/>
            </p:cNvSpPr>
            <p:nvPr/>
          </p:nvSpPr>
          <p:spPr bwMode="auto">
            <a:xfrm>
              <a:off x="538449" y="1258167"/>
              <a:ext cx="1766815" cy="2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en-US" sz="1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 </a:t>
              </a: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双功能 </a:t>
              </a:r>
            </a:p>
          </p:txBody>
        </p:sp>
        <p:sp>
          <p:nvSpPr>
            <p:cNvPr id="17" name="TextBox 6"/>
            <p:cNvSpPr txBox="1">
              <a:spLocks noChangeArrowheads="1"/>
            </p:cNvSpPr>
            <p:nvPr/>
          </p:nvSpPr>
          <p:spPr bwMode="auto">
            <a:xfrm>
              <a:off x="2728040" y="1258167"/>
              <a:ext cx="1749851" cy="2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双基础</a:t>
              </a:r>
            </a:p>
          </p:txBody>
        </p:sp>
        <p:sp>
          <p:nvSpPr>
            <p:cNvPr id="18" name="TextBox 8"/>
            <p:cNvSpPr txBox="1">
              <a:spLocks noChangeArrowheads="1"/>
            </p:cNvSpPr>
            <p:nvPr/>
          </p:nvSpPr>
          <p:spPr bwMode="auto">
            <a:xfrm>
              <a:off x="4940931" y="1258167"/>
              <a:ext cx="1779215" cy="2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双报告</a:t>
              </a:r>
            </a:p>
          </p:txBody>
        </p:sp>
      </p:grpSp>
      <p:sp>
        <p:nvSpPr>
          <p:cNvPr id="13" name="TextBox 12"/>
          <p:cNvSpPr txBox="1"/>
          <p:nvPr/>
        </p:nvSpPr>
        <p:spPr bwMode="auto">
          <a:xfrm>
            <a:off x="500063" y="2928938"/>
            <a:ext cx="2533650" cy="1061829"/>
          </a:xfrm>
          <a:prstGeom prst="rect">
            <a:avLst/>
          </a:prstGeom>
          <a:noFill/>
        </p:spPr>
        <p:txBody>
          <a:bodyPr>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预算会计核算：</a:t>
            </a:r>
            <a:endParaRPr kumimoji="0" lang="en-US" altLang="zh-CN"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95000"/>
                    <a:lumOff val="5000"/>
                  </a:srgbClr>
                </a:solidFill>
                <a:effectLst/>
                <a:uLnTx/>
                <a:uFillTx/>
                <a:latin typeface="微软雅黑" panose="020B0503020204020204" pitchFamily="34" charset="-122"/>
                <a:ea typeface="微软雅黑" panose="020B0503020204020204" pitchFamily="34" charset="-122"/>
              </a:rPr>
              <a:t>预算收入、预算支出和预算结余三个要素</a:t>
            </a:r>
          </a:p>
        </p:txBody>
      </p:sp>
      <p:sp>
        <p:nvSpPr>
          <p:cNvPr id="2" name="TextBox 1"/>
          <p:cNvSpPr txBox="1"/>
          <p:nvPr/>
        </p:nvSpPr>
        <p:spPr bwMode="auto">
          <a:xfrm>
            <a:off x="523875" y="624829"/>
            <a:ext cx="79365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600" b="1" dirty="0" smtClean="0">
                <a:solidFill>
                  <a:srgbClr val="FF0000"/>
                </a:solidFill>
                <a:latin typeface="微软雅黑" panose="020B0503020204020204" pitchFamily="34" charset="-122"/>
                <a:ea typeface="微软雅黑" panose="020B0503020204020204" pitchFamily="34" charset="-122"/>
              </a:rPr>
              <a:t>适度分离</a:t>
            </a:r>
            <a:r>
              <a:rPr kumimoji="0" lang="zh-CN" altLang="en-US" sz="1400" b="1" dirty="0" smtClean="0">
                <a:solidFill>
                  <a:srgbClr val="00478A"/>
                </a:solidFill>
                <a:latin typeface="微软雅黑" panose="020B0503020204020204" pitchFamily="34" charset="-122"/>
                <a:ea typeface="微软雅黑" panose="020B0503020204020204" pitchFamily="34" charset="-122"/>
              </a:rPr>
              <a:t>，</a:t>
            </a:r>
            <a:r>
              <a:rPr kumimoji="0" lang="zh-CN" altLang="en-US" sz="1400" dirty="0" smtClean="0">
                <a:latin typeface="微软雅黑" panose="020B0503020204020204" pitchFamily="34" charset="-122"/>
                <a:ea typeface="微软雅黑" panose="020B0503020204020204" pitchFamily="34" charset="-122"/>
              </a:rPr>
              <a:t>是指适度分离政府预算会计和财务会计功能，决算报告和财务报告功能，全面反映政府会计主体的预算执行信息和财务信息。</a:t>
            </a:r>
            <a:endParaRPr kumimoji="0"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fontAlgn="auto">
              <a:spcBef>
                <a:spcPts val="0"/>
              </a:spcBef>
              <a:spcAft>
                <a:spcPts val="0"/>
              </a:spcAft>
              <a:defRPr/>
            </a:pPr>
            <a:r>
              <a:rPr lang="zh-CN" altLang="en-US" sz="2800" b="1" kern="0" dirty="0">
                <a:solidFill>
                  <a:schemeClr val="accent1"/>
                </a:solidFill>
                <a:latin typeface="微软雅黑" panose="020B0503020204020204" pitchFamily="34" charset="-122"/>
                <a:ea typeface="微软雅黑" panose="020B0503020204020204" pitchFamily="34" charset="-122"/>
              </a:rPr>
              <a:t>目录</a:t>
            </a:r>
          </a:p>
        </p:txBody>
      </p:sp>
      <p:cxnSp>
        <p:nvCxnSpPr>
          <p:cNvPr id="4" name="直接连接符 15"/>
          <p:cNvCxnSpPr>
            <a:cxnSpLocks noChangeShapeType="1"/>
          </p:cNvCxnSpPr>
          <p:nvPr>
            <p:custDataLst>
              <p:tags r:id="rId1"/>
            </p:custDataLst>
          </p:nvPr>
        </p:nvCxnSpPr>
        <p:spPr bwMode="auto">
          <a:xfrm>
            <a:off x="3280852" y="531584"/>
            <a:ext cx="0" cy="4416430"/>
          </a:xfrm>
          <a:prstGeom prst="line">
            <a:avLst/>
          </a:prstGeom>
          <a:noFill/>
          <a:ln w="19050" algn="ctr">
            <a:solidFill>
              <a:schemeClr val="accent1"/>
            </a:solidFill>
            <a:miter lim="800000"/>
          </a:ln>
          <a:extLst>
            <a:ext uri="{909E8E84-426E-40DD-AFC4-6F175D3DCCD1}">
              <a14:hiddenFill xmlns:a14="http://schemas.microsoft.com/office/drawing/2010/main">
                <a:noFill/>
              </a14:hiddenFill>
            </a:ext>
          </a:extLst>
        </p:spPr>
      </p:cxnSp>
      <p:sp>
        <p:nvSpPr>
          <p:cNvPr id="5" name="文本框 16"/>
          <p:cNvSpPr txBox="1"/>
          <p:nvPr>
            <p:custDataLst>
              <p:tags r:id="rId2"/>
            </p:custDataLst>
          </p:nvPr>
        </p:nvSpPr>
        <p:spPr>
          <a:xfrm>
            <a:off x="3787728" y="2574552"/>
            <a:ext cx="5248768" cy="300038"/>
          </a:xfrm>
          <a:prstGeom prst="rect">
            <a:avLst/>
          </a:prstGeom>
          <a:noFill/>
        </p:spPr>
        <p:txBody>
          <a:bodyPr anchor="ctr">
            <a:noAutofit/>
          </a:bodyPr>
          <a:lstStyle/>
          <a:p>
            <a:r>
              <a:rPr lang="zh-CN" altLang="en-US" sz="1600" dirty="0">
                <a:latin typeface="微软雅黑" panose="020B0503020204020204" pitchFamily="34" charset="-122"/>
                <a:ea typeface="微软雅黑" panose="020B0503020204020204" pitchFamily="34" charset="-122"/>
              </a:rPr>
              <a:t>政府会计核算</a:t>
            </a:r>
            <a:r>
              <a:rPr lang="zh-CN" altLang="en-US" sz="1600" dirty="0" smtClean="0">
                <a:latin typeface="微软雅黑" panose="020B0503020204020204" pitchFamily="34" charset="-122"/>
                <a:ea typeface="微软雅黑" panose="020B0503020204020204" pitchFamily="34" charset="-122"/>
              </a:rPr>
              <a:t>体系</a:t>
            </a:r>
            <a:endParaRPr lang="zh-CN" altLang="en-US" sz="1600" dirty="0">
              <a:latin typeface="微软雅黑" panose="020B0503020204020204" pitchFamily="34" charset="-122"/>
              <a:ea typeface="微软雅黑" panose="020B0503020204020204" pitchFamily="34" charset="-122"/>
            </a:endParaRPr>
          </a:p>
        </p:txBody>
      </p:sp>
      <p:sp>
        <p:nvSpPr>
          <p:cNvPr id="10" name="任意多边形 9"/>
          <p:cNvSpPr/>
          <p:nvPr>
            <p:custDataLst>
              <p:tags r:id="rId3"/>
            </p:custDataLst>
          </p:nvPr>
        </p:nvSpPr>
        <p:spPr>
          <a:xfrm>
            <a:off x="3013027" y="1923678"/>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2</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4"/>
            </p:custDataLst>
          </p:nvPr>
        </p:nvSpPr>
        <p:spPr>
          <a:xfrm>
            <a:off x="3013027" y="2499742"/>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3</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4" name="文本框 19"/>
          <p:cNvSpPr txBox="1"/>
          <p:nvPr>
            <p:custDataLst>
              <p:tags r:id="rId5"/>
            </p:custDataLst>
          </p:nvPr>
        </p:nvSpPr>
        <p:spPr>
          <a:xfrm>
            <a:off x="3778254" y="1441078"/>
            <a:ext cx="4106114" cy="300038"/>
          </a:xfrm>
          <a:prstGeom prst="rect">
            <a:avLst/>
          </a:prstGeom>
          <a:noFill/>
        </p:spPr>
        <p:txBody>
          <a:bodyPr anchor="ctr">
            <a:noAutofit/>
          </a:bodyPr>
          <a:lstStyle/>
          <a:p>
            <a:r>
              <a:rPr lang="zh-CN" altLang="en-US" sz="1600" dirty="0">
                <a:latin typeface="微软雅黑" panose="020B0503020204020204" pitchFamily="34" charset="-122"/>
                <a:ea typeface="微软雅黑" panose="020B0503020204020204" pitchFamily="34" charset="-122"/>
              </a:rPr>
              <a:t>政府会计改革</a:t>
            </a:r>
            <a:r>
              <a:rPr lang="zh-CN" altLang="en-US" sz="1600" dirty="0" smtClean="0">
                <a:latin typeface="微软雅黑" panose="020B0503020204020204" pitchFamily="34" charset="-122"/>
                <a:ea typeface="微软雅黑" panose="020B0503020204020204" pitchFamily="34" charset="-122"/>
              </a:rPr>
              <a:t>的必要性</a:t>
            </a:r>
            <a:endParaRPr lang="zh-CN" altLang="en-US" sz="1600" dirty="0">
              <a:latin typeface="微软雅黑" panose="020B0503020204020204" pitchFamily="34" charset="-122"/>
              <a:ea typeface="微软雅黑" panose="020B0503020204020204" pitchFamily="34" charset="-122"/>
            </a:endParaRPr>
          </a:p>
        </p:txBody>
      </p:sp>
      <p:sp>
        <p:nvSpPr>
          <p:cNvPr id="15" name="任意多边形 14"/>
          <p:cNvSpPr/>
          <p:nvPr>
            <p:custDataLst>
              <p:tags r:id="rId6"/>
            </p:custDataLst>
          </p:nvPr>
        </p:nvSpPr>
        <p:spPr>
          <a:xfrm>
            <a:off x="2992959" y="1347614"/>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a:solidFill>
                  <a:srgbClr val="FFFFFF"/>
                </a:solidFill>
                <a:latin typeface="微软雅黑" panose="020B0503020204020204" pitchFamily="34" charset="-122"/>
                <a:ea typeface="微软雅黑" panose="020B0503020204020204" pitchFamily="34" charset="-122"/>
              </a:rPr>
              <a:t>1</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8" name="文本框 16"/>
          <p:cNvSpPr txBox="1"/>
          <p:nvPr>
            <p:custDataLst>
              <p:tags r:id="rId7"/>
            </p:custDataLst>
          </p:nvPr>
        </p:nvSpPr>
        <p:spPr>
          <a:xfrm>
            <a:off x="3806674" y="2017142"/>
            <a:ext cx="4077694" cy="300038"/>
          </a:xfrm>
          <a:prstGeom prst="rect">
            <a:avLst/>
          </a:prstGeom>
          <a:noFill/>
        </p:spPr>
        <p:txBody>
          <a:bodyPr anchor="ctr">
            <a:noAutofit/>
          </a:bodyPr>
          <a:lstStyle/>
          <a:p>
            <a:r>
              <a:rPr lang="zh-CN" altLang="en-US" sz="1600" dirty="0">
                <a:latin typeface="微软雅黑" panose="020B0503020204020204" pitchFamily="34" charset="-122"/>
                <a:ea typeface="微软雅黑" panose="020B0503020204020204" pitchFamily="34" charset="-122"/>
              </a:rPr>
              <a:t>政府会计</a:t>
            </a:r>
            <a:r>
              <a:rPr lang="zh-CN" altLang="en-US" sz="1600" dirty="0" smtClean="0">
                <a:latin typeface="微软雅黑" panose="020B0503020204020204" pitchFamily="34" charset="-122"/>
                <a:ea typeface="微软雅黑" panose="020B0503020204020204" pitchFamily="34" charset="-122"/>
              </a:rPr>
              <a:t>改革的主要内容</a:t>
            </a:r>
            <a:endParaRPr lang="zh-CN" altLang="en-US" sz="1600" dirty="0">
              <a:latin typeface="微软雅黑" panose="020B0503020204020204" pitchFamily="34" charset="-122"/>
              <a:ea typeface="微软雅黑" panose="020B0503020204020204" pitchFamily="34" charset="-122"/>
            </a:endParaRPr>
          </a:p>
        </p:txBody>
      </p:sp>
      <p:sp>
        <p:nvSpPr>
          <p:cNvPr id="13" name="文本框 19"/>
          <p:cNvSpPr txBox="1"/>
          <p:nvPr>
            <p:custDataLst>
              <p:tags r:id="rId8"/>
            </p:custDataLst>
          </p:nvPr>
        </p:nvSpPr>
        <p:spPr>
          <a:xfrm>
            <a:off x="3754986" y="843558"/>
            <a:ext cx="4106114" cy="300038"/>
          </a:xfrm>
          <a:prstGeom prst="rect">
            <a:avLst/>
          </a:prstGeom>
          <a:noFill/>
        </p:spPr>
        <p:txBody>
          <a:bodyPr anchor="ctr">
            <a:noAutofit/>
          </a:bodyPr>
          <a:lstStyle/>
          <a:p>
            <a:pPr eaLnBrk="1" fontAlgn="auto" hangingPunct="1">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一、政府</a:t>
            </a:r>
            <a:r>
              <a:rPr lang="zh-CN" altLang="en-US" b="1" dirty="0">
                <a:latin typeface="微软雅黑" panose="020B0503020204020204" pitchFamily="34" charset="-122"/>
                <a:ea typeface="微软雅黑" panose="020B0503020204020204" pitchFamily="34" charset="-122"/>
              </a:rPr>
              <a:t>会计</a:t>
            </a:r>
            <a:r>
              <a:rPr lang="zh-CN" altLang="en-US" b="1" dirty="0" smtClean="0">
                <a:latin typeface="微软雅黑" panose="020B0503020204020204" pitchFamily="34" charset="-122"/>
                <a:ea typeface="微软雅黑" panose="020B0503020204020204" pitchFamily="34" charset="-122"/>
              </a:rPr>
              <a:t>改革体系</a:t>
            </a:r>
            <a:endParaRPr lang="zh-CN" altLang="en-US" b="1" kern="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rPr>
              <a:t>相互衔接的</a:t>
            </a:r>
            <a:r>
              <a:rPr lang="zh-CN" altLang="en-US" dirty="0">
                <a:solidFill>
                  <a:schemeClr val="tx1"/>
                </a:solidFill>
              </a:rPr>
              <a:t>管理模式改革</a:t>
            </a:r>
          </a:p>
        </p:txBody>
      </p:sp>
      <p:sp>
        <p:nvSpPr>
          <p:cNvPr id="4" name="TextBox 3"/>
          <p:cNvSpPr txBox="1"/>
          <p:nvPr/>
        </p:nvSpPr>
        <p:spPr bwMode="auto">
          <a:xfrm>
            <a:off x="827584" y="699542"/>
            <a:ext cx="7200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600" b="1" dirty="0" smtClean="0">
                <a:solidFill>
                  <a:srgbClr val="FF0000"/>
                </a:solidFill>
                <a:latin typeface="微软雅黑" panose="020B0503020204020204" pitchFamily="34" charset="-122"/>
                <a:ea typeface="微软雅黑" panose="020B0503020204020204" pitchFamily="34" charset="-122"/>
              </a:rPr>
              <a:t>相互衔接</a:t>
            </a:r>
            <a:r>
              <a:rPr kumimoji="0" lang="zh-CN" altLang="en-US" sz="1400" dirty="0" smtClean="0">
                <a:latin typeface="微软雅黑" panose="020B0503020204020204" pitchFamily="34" charset="-122"/>
                <a:ea typeface="微软雅黑" panose="020B0503020204020204" pitchFamily="34" charset="-122"/>
              </a:rPr>
              <a:t>，是指在同一会计核算系统中政府预算会计要素和财务会计要素相互协调，决算报告和财务报告相互补充，共同反映政府会计主体的预算执行信息和财务信息。</a:t>
            </a:r>
            <a:endParaRPr kumimoji="0" lang="zh-CN" altLang="en-US" sz="1400" dirty="0">
              <a:latin typeface="微软雅黑" panose="020B0503020204020204" pitchFamily="34" charset="-122"/>
              <a:ea typeface="微软雅黑" panose="020B0503020204020204" pitchFamily="34" charset="-122"/>
            </a:endParaRPr>
          </a:p>
        </p:txBody>
      </p:sp>
      <p:sp>
        <p:nvSpPr>
          <p:cNvPr id="5" name="TextBox 4"/>
          <p:cNvSpPr txBox="1"/>
          <p:nvPr/>
        </p:nvSpPr>
        <p:spPr bwMode="auto">
          <a:xfrm>
            <a:off x="824847" y="1491630"/>
            <a:ext cx="7203533" cy="232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marL="285750" indent="-285750">
              <a:lnSpc>
                <a:spcPct val="120000"/>
              </a:lnSpc>
              <a:buFont typeface="Wingdings" panose="05000000000000000000" pitchFamily="2" charset="2"/>
              <a:buChar char="u"/>
            </a:pPr>
            <a:r>
              <a:rPr kumimoji="0" lang="zh-CN" altLang="en-US" sz="1400" b="1" dirty="0" smtClean="0">
                <a:latin typeface="微软雅黑" panose="020B0503020204020204" pitchFamily="34" charset="-122"/>
                <a:ea typeface="微软雅黑" panose="020B0503020204020204" pitchFamily="34" charset="-122"/>
              </a:rPr>
              <a:t>对纳入部门预算管理的现金收支进行“平行记账”</a:t>
            </a:r>
            <a:endParaRPr kumimoji="0" lang="en-US" altLang="zh-CN" sz="1400" b="1" dirty="0" smtClean="0">
              <a:latin typeface="微软雅黑" panose="020B0503020204020204" pitchFamily="34" charset="-122"/>
              <a:ea typeface="微软雅黑" panose="020B0503020204020204" pitchFamily="34" charset="-122"/>
            </a:endParaRPr>
          </a:p>
          <a:p>
            <a:pPr marL="360045">
              <a:lnSpc>
                <a:spcPct val="120000"/>
              </a:lnSpc>
            </a:pPr>
            <a:r>
              <a:rPr kumimoji="0" lang="zh-CN" altLang="en-US" sz="1400" dirty="0" smtClean="0">
                <a:latin typeface="微软雅黑" panose="020B0503020204020204" pitchFamily="34" charset="-122"/>
                <a:ea typeface="微软雅黑" panose="020B0503020204020204" pitchFamily="34" charset="-122"/>
              </a:rPr>
              <a:t>对于纳入部门预算管理的现金收支业务，在进行财务会计核算的同时，也需进行预算会计核算。对于其他业务，仅需要进行财务会计核算。</a:t>
            </a:r>
            <a:endParaRPr kumimoji="0" lang="en-US" altLang="zh-CN" sz="1400" dirty="0" smtClean="0">
              <a:latin typeface="微软雅黑" panose="020B0503020204020204" pitchFamily="34" charset="-122"/>
              <a:ea typeface="微软雅黑" panose="020B0503020204020204" pitchFamily="34" charset="-122"/>
            </a:endParaRPr>
          </a:p>
          <a:p>
            <a:pPr marL="360045">
              <a:lnSpc>
                <a:spcPct val="120000"/>
              </a:lnSpc>
            </a:pPr>
            <a:endParaRPr kumimoji="0" lang="en-US" altLang="zh-CN" sz="1400"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kumimoji="0" lang="zh-CN" altLang="en-US" sz="1400" b="1" dirty="0" smtClean="0">
                <a:latin typeface="微软雅黑" panose="020B0503020204020204" pitchFamily="34" charset="-122"/>
                <a:ea typeface="微软雅黑" panose="020B0503020204020204" pitchFamily="34" charset="-122"/>
              </a:rPr>
              <a:t>财务报表与预算会计报表之间存在勾稽关系</a:t>
            </a:r>
            <a:endParaRPr kumimoji="0" lang="en-US" altLang="zh-CN" sz="1400" b="1" dirty="0" smtClean="0">
              <a:latin typeface="微软雅黑" panose="020B0503020204020204" pitchFamily="34" charset="-122"/>
              <a:ea typeface="微软雅黑" panose="020B0503020204020204" pitchFamily="34" charset="-122"/>
            </a:endParaRPr>
          </a:p>
          <a:p>
            <a:pPr marL="360045">
              <a:lnSpc>
                <a:spcPct val="120000"/>
              </a:lnSpc>
            </a:pPr>
            <a:r>
              <a:rPr kumimoji="0" lang="zh-CN" altLang="en-US" sz="1400" dirty="0" smtClean="0">
                <a:latin typeface="微软雅黑" panose="020B0503020204020204" pitchFamily="34" charset="-122"/>
                <a:ea typeface="微软雅黑" panose="020B0503020204020204" pitchFamily="34" charset="-122"/>
              </a:rPr>
              <a:t>通过编制“本期预算结余与本期盈余差异调节表”并在附注中进行披露，反映单位财务会计和预算会计因核算基础和核算范围不同所产生的本年盈余数（即本期收入与费用之间的差额）与本年预算结余数（本年预算收入与预算支出的差额）之间的差异，从而揭示财务会计和预算会计的内在联系。</a:t>
            </a:r>
            <a:endParaRPr kumimoji="0"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51520" y="30758"/>
            <a:ext cx="7128197" cy="484667"/>
          </a:xfrm>
        </p:spPr>
        <p:txBody>
          <a:bodyPr>
            <a:normAutofit fontScale="90000"/>
          </a:bodyPr>
          <a:lstStyle/>
          <a:p>
            <a:r>
              <a:rPr lang="zh-CN" altLang="en-US" dirty="0" smtClean="0">
                <a:solidFill>
                  <a:schemeClr val="tx1"/>
                </a:solidFill>
                <a:latin typeface="微软雅黑" panose="020B0503020204020204" pitchFamily="34" charset="-122"/>
                <a:ea typeface="微软雅黑" panose="020B0503020204020204" pitchFamily="34" charset="-122"/>
              </a:rPr>
              <a:t>会计科目和报表体系变化</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4257549" y="1780741"/>
            <a:ext cx="2161489" cy="2308324"/>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财务报表</a:t>
            </a:r>
            <a:endParaRPr lang="en-US" altLang="zh-CN" b="1" dirty="0">
              <a:solidFill>
                <a:schemeClr val="dk1"/>
              </a:solidFill>
              <a:latin typeface="微软雅黑" panose="020B0503020204020204" pitchFamily="34" charset="-122"/>
              <a:ea typeface="微软雅黑" panose="020B0503020204020204" pitchFamily="34" charset="-122"/>
            </a:endParaRPr>
          </a:p>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a:t>
            </a:r>
            <a:r>
              <a:rPr lang="en-US" altLang="zh-CN" b="1" dirty="0">
                <a:solidFill>
                  <a:schemeClr val="dk1"/>
                </a:solidFill>
                <a:latin typeface="微软雅黑" panose="020B0503020204020204" pitchFamily="34" charset="-122"/>
                <a:ea typeface="微软雅黑" panose="020B0503020204020204" pitchFamily="34" charset="-122"/>
              </a:rPr>
              <a:t>4</a:t>
            </a:r>
            <a:r>
              <a:rPr lang="zh-CN" altLang="en-US" b="1" dirty="0">
                <a:solidFill>
                  <a:schemeClr val="dk1"/>
                </a:solidFill>
                <a:latin typeface="微软雅黑" panose="020B0503020204020204" pitchFamily="34" charset="-122"/>
                <a:ea typeface="微软雅黑" panose="020B0503020204020204" pitchFamily="34" charset="-122"/>
              </a:rPr>
              <a:t>张）</a:t>
            </a: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1</a:t>
            </a:r>
            <a:r>
              <a:rPr lang="zh-CN" altLang="en-US" sz="1400" dirty="0">
                <a:solidFill>
                  <a:srgbClr val="000000"/>
                </a:solidFill>
                <a:latin typeface="微软雅黑" panose="020B0503020204020204" pitchFamily="34" charset="-122"/>
                <a:ea typeface="微软雅黑" panose="020B0503020204020204" pitchFamily="34" charset="-122"/>
              </a:rPr>
              <a:t>、资产负债表</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2</a:t>
            </a:r>
            <a:r>
              <a:rPr lang="zh-CN" altLang="en-US" sz="1400" dirty="0">
                <a:solidFill>
                  <a:srgbClr val="000000"/>
                </a:solidFill>
                <a:latin typeface="微软雅黑" panose="020B0503020204020204" pitchFamily="34" charset="-122"/>
                <a:ea typeface="微软雅黑" panose="020B0503020204020204" pitchFamily="34" charset="-122"/>
              </a:rPr>
              <a:t>、收入费用表</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3</a:t>
            </a:r>
            <a:r>
              <a:rPr lang="zh-CN" altLang="en-US" sz="1400" dirty="0">
                <a:solidFill>
                  <a:srgbClr val="000000"/>
                </a:solidFill>
                <a:latin typeface="微软雅黑" panose="020B0503020204020204" pitchFamily="34" charset="-122"/>
                <a:ea typeface="微软雅黑" panose="020B0503020204020204" pitchFamily="34" charset="-122"/>
              </a:rPr>
              <a:t>、净资产变动</a:t>
            </a:r>
            <a:r>
              <a:rPr lang="zh-CN" altLang="en-US" sz="1400" dirty="0" smtClean="0">
                <a:solidFill>
                  <a:srgbClr val="000000"/>
                </a:solidFill>
                <a:latin typeface="微软雅黑" panose="020B0503020204020204" pitchFamily="34" charset="-122"/>
                <a:ea typeface="微软雅黑" panose="020B0503020204020204" pitchFamily="34" charset="-122"/>
              </a:rPr>
              <a:t>表</a:t>
            </a:r>
            <a:endParaRPr lang="en-US" altLang="zh-CN" sz="1400" dirty="0" smtClean="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smtClean="0">
                <a:solidFill>
                  <a:srgbClr val="000000"/>
                </a:solidFill>
                <a:latin typeface="微软雅黑" panose="020B0503020204020204" pitchFamily="34" charset="-122"/>
                <a:ea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en-US" sz="1400" dirty="0">
                <a:solidFill>
                  <a:srgbClr val="000000"/>
                </a:solidFill>
                <a:latin typeface="微软雅黑" panose="020B0503020204020204" pitchFamily="34" charset="-122"/>
                <a:ea typeface="微软雅黑" panose="020B0503020204020204" pitchFamily="34" charset="-122"/>
              </a:rPr>
              <a:t>、现金流量表</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1595723" y="1815295"/>
            <a:ext cx="3165031" cy="1985159"/>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预算会计类</a:t>
            </a:r>
            <a:endParaRPr lang="en-US" altLang="zh-CN" b="1" dirty="0">
              <a:solidFill>
                <a:schemeClr val="dk1"/>
              </a:solidFill>
              <a:latin typeface="微软雅黑" panose="020B0503020204020204" pitchFamily="34" charset="-122"/>
              <a:ea typeface="微软雅黑" panose="020B0503020204020204" pitchFamily="34" charset="-122"/>
            </a:endParaRPr>
          </a:p>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a:t>
            </a:r>
            <a:r>
              <a:rPr lang="en-US" altLang="zh-CN" b="1" dirty="0" smtClean="0">
                <a:solidFill>
                  <a:schemeClr val="dk1"/>
                </a:solidFill>
                <a:latin typeface="微软雅黑" panose="020B0503020204020204" pitchFamily="34" charset="-122"/>
                <a:ea typeface="微软雅黑" panose="020B0503020204020204" pitchFamily="34" charset="-122"/>
              </a:rPr>
              <a:t>26</a:t>
            </a:r>
            <a:r>
              <a:rPr lang="zh-CN" altLang="en-US" b="1" dirty="0" smtClean="0">
                <a:solidFill>
                  <a:schemeClr val="dk1"/>
                </a:solidFill>
                <a:latin typeface="微软雅黑" panose="020B0503020204020204" pitchFamily="34" charset="-122"/>
                <a:ea typeface="微软雅黑" panose="020B0503020204020204" pitchFamily="34" charset="-122"/>
              </a:rPr>
              <a:t>个</a:t>
            </a:r>
            <a:r>
              <a:rPr lang="zh-CN" altLang="en-US" b="1" dirty="0">
                <a:solidFill>
                  <a:schemeClr val="dk1"/>
                </a:solidFill>
                <a:latin typeface="微软雅黑" panose="020B0503020204020204" pitchFamily="34" charset="-122"/>
                <a:ea typeface="微软雅黑" panose="020B0503020204020204" pitchFamily="34" charset="-122"/>
              </a:rPr>
              <a:t>）</a:t>
            </a: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1</a:t>
            </a:r>
            <a:r>
              <a:rPr lang="zh-CN" altLang="en-US" sz="1400" dirty="0">
                <a:solidFill>
                  <a:srgbClr val="000000"/>
                </a:solidFill>
                <a:latin typeface="微软雅黑" panose="020B0503020204020204" pitchFamily="34" charset="-122"/>
                <a:ea typeface="微软雅黑" panose="020B0503020204020204" pitchFamily="34" charset="-122"/>
              </a:rPr>
              <a:t>、预算收入</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9</a:t>
            </a:r>
            <a:r>
              <a:rPr lang="zh-CN" altLang="en-US" sz="1400" dirty="0" smtClean="0">
                <a:solidFill>
                  <a:srgbClr val="000000"/>
                </a:solidFill>
                <a:latin typeface="微软雅黑" panose="020B0503020204020204" pitchFamily="34" charset="-122"/>
                <a:ea typeface="微软雅黑" panose="020B0503020204020204" pitchFamily="34" charset="-122"/>
              </a:rPr>
              <a:t>个</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2</a:t>
            </a:r>
            <a:r>
              <a:rPr lang="zh-CN" altLang="en-US" sz="1400" dirty="0">
                <a:solidFill>
                  <a:srgbClr val="000000"/>
                </a:solidFill>
                <a:latin typeface="微软雅黑" panose="020B0503020204020204" pitchFamily="34" charset="-122"/>
                <a:ea typeface="微软雅黑" panose="020B0503020204020204" pitchFamily="34" charset="-122"/>
              </a:rPr>
              <a:t>、预算支出</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8</a:t>
            </a:r>
            <a:r>
              <a:rPr lang="zh-CN" altLang="en-US" sz="1400" dirty="0" smtClean="0">
                <a:solidFill>
                  <a:srgbClr val="000000"/>
                </a:solidFill>
                <a:latin typeface="微软雅黑" panose="020B0503020204020204" pitchFamily="34" charset="-122"/>
                <a:ea typeface="微软雅黑" panose="020B0503020204020204" pitchFamily="34" charset="-122"/>
              </a:rPr>
              <a:t>个</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3</a:t>
            </a:r>
            <a:r>
              <a:rPr lang="zh-CN" altLang="en-US" sz="1400" dirty="0">
                <a:solidFill>
                  <a:srgbClr val="000000"/>
                </a:solidFill>
                <a:latin typeface="微软雅黑" panose="020B0503020204020204" pitchFamily="34" charset="-122"/>
                <a:ea typeface="微软雅黑" panose="020B0503020204020204" pitchFamily="34" charset="-122"/>
              </a:rPr>
              <a:t>、预算结余（</a:t>
            </a: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个）</a:t>
            </a:r>
            <a:endParaRPr lang="en-US" altLang="zh-CN" sz="1400" dirty="0">
              <a:solidFill>
                <a:srgbClr val="000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2268538" y="1851942"/>
            <a:ext cx="0" cy="2952750"/>
          </a:xfrm>
          <a:prstGeom prst="line">
            <a:avLst/>
          </a:prstGeom>
          <a:ln w="12700">
            <a:prstDash val="dashDot"/>
          </a:ln>
        </p:spPr>
        <p:style>
          <a:lnRef idx="3">
            <a:schemeClr val="accent4"/>
          </a:lnRef>
          <a:fillRef idx="0">
            <a:schemeClr val="accent4"/>
          </a:fillRef>
          <a:effectRef idx="2">
            <a:schemeClr val="accent4"/>
          </a:effectRef>
          <a:fontRef idx="minor">
            <a:schemeClr val="tx1"/>
          </a:fontRef>
        </p:style>
      </p:cxnSp>
      <p:cxnSp>
        <p:nvCxnSpPr>
          <p:cNvPr id="7" name="直接连接符 6"/>
          <p:cNvCxnSpPr/>
          <p:nvPr/>
        </p:nvCxnSpPr>
        <p:spPr>
          <a:xfrm>
            <a:off x="4478338" y="916905"/>
            <a:ext cx="11112" cy="4175125"/>
          </a:xfrm>
          <a:prstGeom prst="line">
            <a:avLst/>
          </a:prstGeom>
          <a:ln w="12700">
            <a:prstDash val="sysDot"/>
          </a:ln>
        </p:spPr>
        <p:style>
          <a:lnRef idx="3">
            <a:schemeClr val="accent4"/>
          </a:lnRef>
          <a:fillRef idx="0">
            <a:schemeClr val="accent4"/>
          </a:fillRef>
          <a:effectRef idx="2">
            <a:schemeClr val="accent4"/>
          </a:effectRef>
          <a:fontRef idx="minor">
            <a:schemeClr val="tx1"/>
          </a:fontRef>
        </p:style>
      </p:cxnSp>
      <p:sp>
        <p:nvSpPr>
          <p:cNvPr id="8" name="矩形 7"/>
          <p:cNvSpPr/>
          <p:nvPr/>
        </p:nvSpPr>
        <p:spPr>
          <a:xfrm>
            <a:off x="6156176" y="1762711"/>
            <a:ext cx="3006272" cy="2308324"/>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预算会计报表</a:t>
            </a:r>
            <a:endParaRPr lang="en-US" altLang="zh-CN" b="1" dirty="0">
              <a:solidFill>
                <a:schemeClr val="dk1"/>
              </a:solidFill>
              <a:latin typeface="微软雅黑" panose="020B0503020204020204" pitchFamily="34" charset="-122"/>
              <a:ea typeface="微软雅黑" panose="020B0503020204020204" pitchFamily="34" charset="-122"/>
            </a:endParaRPr>
          </a:p>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a:t>
            </a:r>
            <a:r>
              <a:rPr lang="en-US" altLang="zh-CN" b="1" dirty="0">
                <a:solidFill>
                  <a:schemeClr val="dk1"/>
                </a:solidFill>
                <a:latin typeface="微软雅黑" panose="020B0503020204020204" pitchFamily="34" charset="-122"/>
                <a:ea typeface="微软雅黑" panose="020B0503020204020204" pitchFamily="34" charset="-122"/>
              </a:rPr>
              <a:t>3</a:t>
            </a:r>
            <a:r>
              <a:rPr lang="zh-CN" altLang="en-US" b="1" dirty="0">
                <a:solidFill>
                  <a:schemeClr val="dk1"/>
                </a:solidFill>
                <a:latin typeface="微软雅黑" panose="020B0503020204020204" pitchFamily="34" charset="-122"/>
                <a:ea typeface="微软雅黑" panose="020B0503020204020204" pitchFamily="34" charset="-122"/>
              </a:rPr>
              <a:t>张）</a:t>
            </a: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1</a:t>
            </a:r>
            <a:r>
              <a:rPr lang="zh-CN" altLang="en-US" sz="1400" dirty="0">
                <a:solidFill>
                  <a:srgbClr val="000000"/>
                </a:solidFill>
                <a:latin typeface="微软雅黑" panose="020B0503020204020204" pitchFamily="34" charset="-122"/>
                <a:ea typeface="微软雅黑" panose="020B0503020204020204" pitchFamily="34" charset="-122"/>
              </a:rPr>
              <a:t>、预算收入支出</a:t>
            </a:r>
            <a:r>
              <a:rPr lang="zh-CN" altLang="en-US" sz="1400" dirty="0" smtClean="0">
                <a:solidFill>
                  <a:srgbClr val="000000"/>
                </a:solidFill>
                <a:latin typeface="微软雅黑" panose="020B0503020204020204" pitchFamily="34" charset="-122"/>
                <a:ea typeface="微软雅黑" panose="020B0503020204020204" pitchFamily="34" charset="-122"/>
              </a:rPr>
              <a:t>表</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2</a:t>
            </a:r>
            <a:r>
              <a:rPr lang="zh-CN" altLang="en-US" sz="1400" dirty="0">
                <a:solidFill>
                  <a:srgbClr val="000000"/>
                </a:solidFill>
                <a:latin typeface="微软雅黑" panose="020B0503020204020204" pitchFamily="34" charset="-122"/>
                <a:ea typeface="微软雅黑" panose="020B0503020204020204" pitchFamily="34" charset="-122"/>
              </a:rPr>
              <a:t>、预算结转结余变动表</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3</a:t>
            </a:r>
            <a:r>
              <a:rPr lang="zh-CN" altLang="en-US" sz="1400" dirty="0">
                <a:solidFill>
                  <a:srgbClr val="000000"/>
                </a:solidFill>
                <a:latin typeface="微软雅黑" panose="020B0503020204020204" pitchFamily="34" charset="-122"/>
                <a:ea typeface="微软雅黑" panose="020B0503020204020204" pitchFamily="34" charset="-122"/>
              </a:rPr>
              <a:t>、财政拨款预算收入支出表</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a:t>
            </a:r>
          </a:p>
        </p:txBody>
      </p:sp>
      <p:cxnSp>
        <p:nvCxnSpPr>
          <p:cNvPr id="9" name="直接连接符 8"/>
          <p:cNvCxnSpPr/>
          <p:nvPr/>
        </p:nvCxnSpPr>
        <p:spPr>
          <a:xfrm>
            <a:off x="6732588" y="1815430"/>
            <a:ext cx="0" cy="2952750"/>
          </a:xfrm>
          <a:prstGeom prst="line">
            <a:avLst/>
          </a:prstGeom>
          <a:ln w="12700">
            <a:prstDash val="dashDot"/>
          </a:ln>
        </p:spPr>
        <p:style>
          <a:lnRef idx="3">
            <a:schemeClr val="accent4"/>
          </a:lnRef>
          <a:fillRef idx="0">
            <a:schemeClr val="accent4"/>
          </a:fillRef>
          <a:effectRef idx="2">
            <a:schemeClr val="accent4"/>
          </a:effectRef>
          <a:fontRef idx="minor">
            <a:schemeClr val="tx1"/>
          </a:fontRef>
        </p:style>
      </p:cxnSp>
      <p:sp>
        <p:nvSpPr>
          <p:cNvPr id="10" name="右大括号 9"/>
          <p:cNvSpPr/>
          <p:nvPr/>
        </p:nvSpPr>
        <p:spPr>
          <a:xfrm rot="16200000">
            <a:off x="1924051" y="-441996"/>
            <a:ext cx="544512" cy="4125913"/>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1" name="右大括号 10"/>
          <p:cNvSpPr/>
          <p:nvPr/>
        </p:nvSpPr>
        <p:spPr>
          <a:xfrm rot="16200000">
            <a:off x="6472238" y="-551533"/>
            <a:ext cx="544512" cy="4344988"/>
          </a:xfrm>
          <a:prstGeom prst="rightBrace">
            <a:avLst/>
          </a:prstGeom>
        </p:spPr>
        <p:style>
          <a:lnRef idx="2">
            <a:schemeClr val="accent5"/>
          </a:lnRef>
          <a:fillRef idx="0">
            <a:schemeClr val="accent5"/>
          </a:fillRef>
          <a:effectRef idx="1">
            <a:schemeClr val="accent5"/>
          </a:effectRef>
          <a:fontRef idx="minor">
            <a:schemeClr val="tx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12" name="文本框 15"/>
          <p:cNvSpPr txBox="1"/>
          <p:nvPr/>
        </p:nvSpPr>
        <p:spPr>
          <a:xfrm>
            <a:off x="5940425" y="627980"/>
            <a:ext cx="1655763" cy="707886"/>
          </a:xfrm>
          <a:prstGeom prst="rect">
            <a:avLst/>
          </a:prstGeom>
          <a:solidFill>
            <a:schemeClr val="accent1">
              <a:lumMod val="40000"/>
              <a:lumOff val="60000"/>
            </a:schemeClr>
          </a:solidFill>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zh-CN" altLang="en-US" b="1" dirty="0">
                <a:latin typeface="微软雅黑" panose="020B0503020204020204" pitchFamily="34" charset="-122"/>
                <a:ea typeface="微软雅黑" panose="020B0503020204020204" pitchFamily="34" charset="-122"/>
              </a:rPr>
              <a:t>会计报表</a:t>
            </a:r>
            <a:endParaRPr lang="en-US" altLang="zh-CN" b="1" dirty="0">
              <a:latin typeface="微软雅黑" panose="020B0503020204020204" pitchFamily="34" charset="-122"/>
              <a:ea typeface="微软雅黑" panose="020B0503020204020204" pitchFamily="34" charset="-122"/>
            </a:endParaRPr>
          </a:p>
          <a:p>
            <a:pPr algn="ctr">
              <a:defRPr/>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7</a:t>
            </a:r>
            <a:r>
              <a:rPr lang="zh-CN" altLang="en-US" b="1" dirty="0">
                <a:latin typeface="微软雅黑" panose="020B0503020204020204" pitchFamily="34" charset="-122"/>
                <a:ea typeface="微软雅黑" panose="020B0503020204020204" pitchFamily="34" charset="-122"/>
              </a:rPr>
              <a:t>张）</a:t>
            </a:r>
          </a:p>
        </p:txBody>
      </p:sp>
      <p:sp>
        <p:nvSpPr>
          <p:cNvPr id="13" name="文本框 16"/>
          <p:cNvSpPr txBox="1"/>
          <p:nvPr/>
        </p:nvSpPr>
        <p:spPr>
          <a:xfrm>
            <a:off x="1368425" y="637505"/>
            <a:ext cx="1655763" cy="707886"/>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zh-CN" altLang="en-US" b="1" dirty="0">
                <a:latin typeface="微软雅黑" panose="020B0503020204020204" pitchFamily="34" charset="-122"/>
                <a:ea typeface="微软雅黑" panose="020B0503020204020204" pitchFamily="34" charset="-122"/>
              </a:rPr>
              <a:t>会计科目（</a:t>
            </a:r>
            <a:r>
              <a:rPr lang="en-US" altLang="zh-CN" b="1" dirty="0" smtClean="0">
                <a:latin typeface="微软雅黑" panose="020B0503020204020204" pitchFamily="34" charset="-122"/>
                <a:ea typeface="微软雅黑" panose="020B0503020204020204" pitchFamily="34" charset="-122"/>
              </a:rPr>
              <a:t>103</a:t>
            </a:r>
            <a:r>
              <a:rPr lang="zh-CN" altLang="en-US" b="1" dirty="0" smtClean="0">
                <a:latin typeface="微软雅黑" panose="020B0503020204020204" pitchFamily="34" charset="-122"/>
                <a:ea typeface="微软雅黑" panose="020B0503020204020204" pitchFamily="34" charset="-122"/>
              </a:rPr>
              <a:t>个</a:t>
            </a:r>
            <a:r>
              <a:rPr lang="zh-CN" altLang="en-US" b="1" dirty="0">
                <a:latin typeface="微软雅黑" panose="020B0503020204020204" pitchFamily="34" charset="-122"/>
                <a:ea typeface="微软雅黑" panose="020B0503020204020204" pitchFamily="34" charset="-122"/>
              </a:rPr>
              <a:t>）</a:t>
            </a:r>
          </a:p>
        </p:txBody>
      </p:sp>
      <p:sp>
        <p:nvSpPr>
          <p:cNvPr id="14" name="矩形 13"/>
          <p:cNvSpPr/>
          <p:nvPr/>
        </p:nvSpPr>
        <p:spPr>
          <a:xfrm>
            <a:off x="0" y="1842085"/>
            <a:ext cx="2317464" cy="263149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财务会计类</a:t>
            </a:r>
            <a:endParaRPr lang="en-US" altLang="zh-CN" b="1" dirty="0">
              <a:solidFill>
                <a:schemeClr val="dk1"/>
              </a:solidFill>
              <a:latin typeface="微软雅黑" panose="020B0503020204020204" pitchFamily="34" charset="-122"/>
              <a:ea typeface="微软雅黑" panose="020B0503020204020204" pitchFamily="34" charset="-122"/>
            </a:endParaRPr>
          </a:p>
          <a:p>
            <a:pPr indent="398780" algn="ctr">
              <a:lnSpc>
                <a:spcPct val="150000"/>
              </a:lnSpc>
              <a:defRPr/>
            </a:pPr>
            <a:r>
              <a:rPr lang="zh-CN" altLang="en-US" b="1" dirty="0">
                <a:solidFill>
                  <a:schemeClr val="dk1"/>
                </a:solidFill>
                <a:latin typeface="微软雅黑" panose="020B0503020204020204" pitchFamily="34" charset="-122"/>
                <a:ea typeface="微软雅黑" panose="020B0503020204020204" pitchFamily="34" charset="-122"/>
              </a:rPr>
              <a:t>（</a:t>
            </a:r>
            <a:r>
              <a:rPr lang="en-US" altLang="zh-CN" b="1" dirty="0" smtClean="0">
                <a:solidFill>
                  <a:schemeClr val="dk1"/>
                </a:solidFill>
                <a:latin typeface="微软雅黑" panose="020B0503020204020204" pitchFamily="34" charset="-122"/>
                <a:ea typeface="微软雅黑" panose="020B0503020204020204" pitchFamily="34" charset="-122"/>
              </a:rPr>
              <a:t>77</a:t>
            </a:r>
            <a:r>
              <a:rPr lang="zh-CN" altLang="en-US" b="1" dirty="0" smtClean="0">
                <a:solidFill>
                  <a:schemeClr val="dk1"/>
                </a:solidFill>
                <a:latin typeface="微软雅黑" panose="020B0503020204020204" pitchFamily="34" charset="-122"/>
                <a:ea typeface="微软雅黑" panose="020B0503020204020204" pitchFamily="34" charset="-122"/>
              </a:rPr>
              <a:t>个</a:t>
            </a:r>
            <a:r>
              <a:rPr lang="zh-CN" altLang="en-US" b="1" dirty="0">
                <a:solidFill>
                  <a:schemeClr val="dk1"/>
                </a:solidFill>
                <a:latin typeface="微软雅黑" panose="020B0503020204020204" pitchFamily="34" charset="-122"/>
                <a:ea typeface="微软雅黑" panose="020B0503020204020204" pitchFamily="34" charset="-122"/>
              </a:rPr>
              <a:t>）</a:t>
            </a: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1</a:t>
            </a:r>
            <a:r>
              <a:rPr lang="zh-CN" altLang="en-US" sz="1400" dirty="0">
                <a:solidFill>
                  <a:srgbClr val="000000"/>
                </a:solidFill>
                <a:latin typeface="微软雅黑" panose="020B0503020204020204" pitchFamily="34" charset="-122"/>
                <a:ea typeface="微软雅黑" panose="020B0503020204020204" pitchFamily="34" charset="-122"/>
              </a:rPr>
              <a:t>、资产（</a:t>
            </a:r>
            <a:r>
              <a:rPr lang="en-US" altLang="zh-CN" sz="1400" dirty="0" smtClean="0">
                <a:solidFill>
                  <a:srgbClr val="000000"/>
                </a:solidFill>
                <a:latin typeface="微软雅黑" panose="020B0503020204020204" pitchFamily="34" charset="-122"/>
                <a:ea typeface="微软雅黑" panose="020B0503020204020204" pitchFamily="34" charset="-122"/>
              </a:rPr>
              <a:t>35</a:t>
            </a:r>
            <a:r>
              <a:rPr lang="zh-CN" altLang="en-US" sz="1400" dirty="0" smtClean="0">
                <a:solidFill>
                  <a:srgbClr val="000000"/>
                </a:solidFill>
                <a:latin typeface="微软雅黑" panose="020B0503020204020204" pitchFamily="34" charset="-122"/>
                <a:ea typeface="微软雅黑" panose="020B0503020204020204" pitchFamily="34" charset="-122"/>
              </a:rPr>
              <a:t>个</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2</a:t>
            </a:r>
            <a:r>
              <a:rPr lang="zh-CN" altLang="en-US" sz="1400" dirty="0">
                <a:solidFill>
                  <a:srgbClr val="000000"/>
                </a:solidFill>
                <a:latin typeface="微软雅黑" panose="020B0503020204020204" pitchFamily="34" charset="-122"/>
                <a:ea typeface="微软雅黑" panose="020B0503020204020204" pitchFamily="34" charset="-122"/>
              </a:rPr>
              <a:t>、负债（</a:t>
            </a:r>
            <a:r>
              <a:rPr lang="en-US" altLang="zh-CN" sz="1400" dirty="0">
                <a:solidFill>
                  <a:srgbClr val="000000"/>
                </a:solidFill>
                <a:latin typeface="微软雅黑" panose="020B0503020204020204" pitchFamily="34" charset="-122"/>
                <a:ea typeface="微软雅黑" panose="020B0503020204020204" pitchFamily="34" charset="-122"/>
              </a:rPr>
              <a:t>16</a:t>
            </a:r>
            <a:r>
              <a:rPr lang="zh-CN" altLang="en-US" sz="1400" dirty="0">
                <a:solidFill>
                  <a:srgbClr val="000000"/>
                </a:solidFill>
                <a:latin typeface="微软雅黑" panose="020B0503020204020204" pitchFamily="34" charset="-122"/>
                <a:ea typeface="微软雅黑" panose="020B0503020204020204" pitchFamily="34" charset="-122"/>
              </a:rPr>
              <a:t>个）</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3</a:t>
            </a:r>
            <a:r>
              <a:rPr lang="zh-CN" altLang="en-US" sz="1400" dirty="0">
                <a:solidFill>
                  <a:srgbClr val="000000"/>
                </a:solidFill>
                <a:latin typeface="微软雅黑" panose="020B0503020204020204" pitchFamily="34" charset="-122"/>
                <a:ea typeface="微软雅黑" panose="020B0503020204020204" pitchFamily="34" charset="-122"/>
              </a:rPr>
              <a:t>、净资产</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7</a:t>
            </a:r>
            <a:r>
              <a:rPr lang="zh-CN" altLang="en-US" sz="1400" dirty="0" smtClean="0">
                <a:solidFill>
                  <a:srgbClr val="000000"/>
                </a:solidFill>
                <a:latin typeface="微软雅黑" panose="020B0503020204020204" pitchFamily="34" charset="-122"/>
                <a:ea typeface="微软雅黑" panose="020B0503020204020204" pitchFamily="34" charset="-122"/>
              </a:rPr>
              <a:t>个</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4</a:t>
            </a:r>
            <a:r>
              <a:rPr lang="zh-CN" altLang="en-US" sz="1400" dirty="0">
                <a:solidFill>
                  <a:srgbClr val="000000"/>
                </a:solidFill>
                <a:latin typeface="微软雅黑" panose="020B0503020204020204" pitchFamily="34" charset="-122"/>
                <a:ea typeface="微软雅黑" panose="020B0503020204020204" pitchFamily="34" charset="-122"/>
              </a:rPr>
              <a:t>、收入（</a:t>
            </a:r>
            <a:r>
              <a:rPr lang="en-US" altLang="zh-CN" sz="1400" dirty="0">
                <a:solidFill>
                  <a:srgbClr val="000000"/>
                </a:solidFill>
                <a:latin typeface="微软雅黑" panose="020B0503020204020204" pitchFamily="34" charset="-122"/>
                <a:ea typeface="微软雅黑" panose="020B0503020204020204" pitchFamily="34" charset="-122"/>
              </a:rPr>
              <a:t>11</a:t>
            </a:r>
            <a:r>
              <a:rPr lang="zh-CN" altLang="en-US" sz="1400" dirty="0">
                <a:solidFill>
                  <a:srgbClr val="000000"/>
                </a:solidFill>
                <a:latin typeface="微软雅黑" panose="020B0503020204020204" pitchFamily="34" charset="-122"/>
                <a:ea typeface="微软雅黑" panose="020B0503020204020204" pitchFamily="34" charset="-122"/>
              </a:rPr>
              <a:t>个）</a:t>
            </a:r>
            <a:endParaRPr lang="en-US" altLang="zh-CN" sz="1400" dirty="0">
              <a:solidFill>
                <a:srgbClr val="000000"/>
              </a:solidFill>
              <a:latin typeface="微软雅黑" panose="020B0503020204020204" pitchFamily="34" charset="-122"/>
              <a:ea typeface="微软雅黑" panose="020B0503020204020204" pitchFamily="34" charset="-122"/>
            </a:endParaRPr>
          </a:p>
          <a:p>
            <a:pPr indent="398780">
              <a:lnSpc>
                <a:spcPct val="150000"/>
              </a:lnSpc>
              <a:defRPr/>
            </a:pPr>
            <a:r>
              <a:rPr lang="en-US" altLang="zh-CN" sz="1400" dirty="0">
                <a:solidFill>
                  <a:srgbClr val="000000"/>
                </a:solidFill>
                <a:latin typeface="微软雅黑" panose="020B0503020204020204" pitchFamily="34" charset="-122"/>
                <a:ea typeface="微软雅黑" panose="020B0503020204020204" pitchFamily="34" charset="-122"/>
              </a:rPr>
              <a:t>    5</a:t>
            </a:r>
            <a:r>
              <a:rPr lang="zh-CN" altLang="en-US" sz="1400" dirty="0">
                <a:solidFill>
                  <a:srgbClr val="000000"/>
                </a:solidFill>
                <a:latin typeface="微软雅黑" panose="020B0503020204020204" pitchFamily="34" charset="-122"/>
                <a:ea typeface="微软雅黑" panose="020B0503020204020204" pitchFamily="34" charset="-122"/>
              </a:rPr>
              <a:t>、费用</a:t>
            </a:r>
            <a:r>
              <a:rPr lang="zh-CN" altLang="en-US" sz="1400" dirty="0" smtClean="0">
                <a:solidFill>
                  <a:srgbClr val="000000"/>
                </a:solidFill>
                <a:latin typeface="微软雅黑" panose="020B0503020204020204" pitchFamily="34" charset="-122"/>
                <a:ea typeface="微软雅黑" panose="020B0503020204020204" pitchFamily="34" charset="-122"/>
              </a:rPr>
              <a:t>（</a:t>
            </a:r>
            <a:r>
              <a:rPr lang="en-US" altLang="zh-CN" sz="1400" dirty="0" smtClean="0">
                <a:solidFill>
                  <a:srgbClr val="000000"/>
                </a:solidFill>
                <a:latin typeface="微软雅黑" panose="020B0503020204020204" pitchFamily="34" charset="-122"/>
                <a:ea typeface="微软雅黑" panose="020B0503020204020204" pitchFamily="34" charset="-122"/>
              </a:rPr>
              <a:t>8</a:t>
            </a:r>
            <a:r>
              <a:rPr lang="zh-CN" altLang="en-US" sz="1400" dirty="0" smtClean="0">
                <a:solidFill>
                  <a:srgbClr val="000000"/>
                </a:solidFill>
                <a:latin typeface="微软雅黑" panose="020B0503020204020204" pitchFamily="34" charset="-122"/>
                <a:ea typeface="微软雅黑" panose="020B0503020204020204" pitchFamily="34" charset="-122"/>
              </a:rPr>
              <a:t>个</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4478338" y="4319686"/>
            <a:ext cx="2253902" cy="307777"/>
          </a:xfrm>
          <a:prstGeom prst="rect">
            <a:avLst/>
          </a:prstGeom>
          <a:solidFill>
            <a:schemeClr val="tx1"/>
          </a:solidFill>
        </p:spPr>
        <p:txBody>
          <a:bodyPr wrap="square">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报表附注</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solidFill>
                  <a:schemeClr val="tx1"/>
                </a:solidFill>
              </a:rPr>
              <a:t>科目设置：财务会计</a:t>
            </a:r>
            <a:r>
              <a:rPr lang="en-US" altLang="zh-CN" dirty="0">
                <a:solidFill>
                  <a:schemeClr val="tx1"/>
                </a:solidFill>
              </a:rPr>
              <a:t>--</a:t>
            </a:r>
            <a:r>
              <a:rPr lang="zh-CN" altLang="en-US" dirty="0" smtClean="0">
                <a:solidFill>
                  <a:schemeClr val="tx1"/>
                </a:solidFill>
              </a:rPr>
              <a:t>资产科目与负债科目</a:t>
            </a:r>
            <a:endParaRPr lang="zh-CN" altLang="en-US" dirty="0">
              <a:solidFill>
                <a:schemeClr val="tx1"/>
              </a:solidFill>
            </a:endParaRPr>
          </a:p>
        </p:txBody>
      </p:sp>
      <p:sp>
        <p:nvSpPr>
          <p:cNvPr id="4" name="文本框 6"/>
          <p:cNvSpPr txBox="1"/>
          <p:nvPr/>
        </p:nvSpPr>
        <p:spPr>
          <a:xfrm>
            <a:off x="179512" y="636429"/>
            <a:ext cx="5616623" cy="783193"/>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smtClean="0"/>
              <a:t>资产科目</a:t>
            </a:r>
            <a:endParaRPr lang="en-US" altLang="zh-CN" dirty="0" smtClean="0"/>
          </a:p>
          <a:p>
            <a:r>
              <a:rPr lang="en-US" altLang="zh-CN" dirty="0" smtClean="0"/>
              <a:t>35</a:t>
            </a:r>
            <a:endParaRPr lang="zh-CN" altLang="en-US" dirty="0"/>
          </a:p>
        </p:txBody>
      </p:sp>
      <p:sp>
        <p:nvSpPr>
          <p:cNvPr id="6" name="文本框 8"/>
          <p:cNvSpPr txBox="1"/>
          <p:nvPr/>
        </p:nvSpPr>
        <p:spPr>
          <a:xfrm>
            <a:off x="6444208" y="630213"/>
            <a:ext cx="2087909" cy="783193"/>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smtClean="0"/>
              <a:t>负债科目</a:t>
            </a:r>
            <a:endParaRPr lang="en-US" altLang="zh-CN" dirty="0" smtClean="0"/>
          </a:p>
          <a:p>
            <a:r>
              <a:rPr lang="en-US" altLang="zh-CN" dirty="0" smtClean="0"/>
              <a:t>16</a:t>
            </a:r>
            <a:endParaRPr lang="zh-CN" altLang="en-US" dirty="0"/>
          </a:p>
        </p:txBody>
      </p:sp>
      <p:graphicFrame>
        <p:nvGraphicFramePr>
          <p:cNvPr id="11" name="表格 10"/>
          <p:cNvGraphicFramePr>
            <a:graphicFrameLocks noGrp="1"/>
          </p:cNvGraphicFramePr>
          <p:nvPr/>
        </p:nvGraphicFramePr>
        <p:xfrm>
          <a:off x="6084812" y="1563638"/>
          <a:ext cx="2806700" cy="3078480"/>
        </p:xfrm>
        <a:graphic>
          <a:graphicData uri="http://schemas.openxmlformats.org/drawingml/2006/table">
            <a:tbl>
              <a:tblPr/>
              <a:tblGrid>
                <a:gridCol w="685800"/>
                <a:gridCol w="2120900"/>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短期借款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2101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应交增值税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其他应交税费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应缴财政款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应付职工薪酬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应付票据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应付账款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应付政府补贴款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应付利息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预收账款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其他应付款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预提费用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长期借款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长期应付款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预计负债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受托代理负债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表格 11"/>
          <p:cNvGraphicFramePr>
            <a:graphicFrameLocks noGrp="1"/>
          </p:cNvGraphicFramePr>
          <p:nvPr/>
        </p:nvGraphicFramePr>
        <p:xfrm>
          <a:off x="251520" y="1487805"/>
          <a:ext cx="2806700" cy="3655695"/>
        </p:xfrm>
        <a:graphic>
          <a:graphicData uri="http://schemas.openxmlformats.org/drawingml/2006/table">
            <a:tbl>
              <a:tblPr/>
              <a:tblGrid>
                <a:gridCol w="685800"/>
                <a:gridCol w="2120900"/>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库存现金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银行存款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零余额账户用款额度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其他货币资金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短期投资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财政应返还额度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应收票据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应收账款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预付账款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应收股利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应收利息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其他应收款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坏账准备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在途</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物品</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库存物品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加工物品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待摊费用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长期股权投资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长期债券投资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表格 12"/>
          <p:cNvGraphicFramePr>
            <a:graphicFrameLocks noGrp="1"/>
          </p:cNvGraphicFramePr>
          <p:nvPr/>
        </p:nvGraphicFramePr>
        <p:xfrm>
          <a:off x="3172997" y="1581879"/>
          <a:ext cx="2806700" cy="3078480"/>
        </p:xfrm>
        <a:graphic>
          <a:graphicData uri="http://schemas.openxmlformats.org/drawingml/2006/table">
            <a:tbl>
              <a:tblPr/>
              <a:tblGrid>
                <a:gridCol w="685800"/>
                <a:gridCol w="2120900"/>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固定资产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固定资产累计折旧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工程物资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在建工程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无形资产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无形资产累计摊销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研发支出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公共基础设施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公共基础设施累计折旧</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摊销</a:t>
                      </a: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政府储备物资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文物文化资产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保障性住房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保障性住房累计折旧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受托代理资产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长期待摊费用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待处理财产损溢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solidFill>
                  <a:schemeClr val="tx1"/>
                </a:solidFill>
              </a:rPr>
              <a:t>科目设置</a:t>
            </a:r>
            <a:r>
              <a:rPr lang="zh-CN" altLang="en-US" dirty="0" smtClean="0">
                <a:solidFill>
                  <a:schemeClr val="tx1"/>
                </a:solidFill>
              </a:rPr>
              <a:t>：财务会计</a:t>
            </a:r>
            <a:r>
              <a:rPr lang="en-US" altLang="zh-CN" dirty="0" smtClean="0">
                <a:solidFill>
                  <a:schemeClr val="tx1"/>
                </a:solidFill>
              </a:rPr>
              <a:t>--</a:t>
            </a:r>
            <a:r>
              <a:rPr lang="zh-CN" altLang="en-US" dirty="0" smtClean="0">
                <a:solidFill>
                  <a:schemeClr val="tx1"/>
                </a:solidFill>
              </a:rPr>
              <a:t>收入与费用</a:t>
            </a:r>
            <a:r>
              <a:rPr lang="en-US" altLang="zh-CN" dirty="0" smtClean="0">
                <a:solidFill>
                  <a:schemeClr val="tx1"/>
                </a:solidFill>
              </a:rPr>
              <a:t>/</a:t>
            </a:r>
            <a:r>
              <a:rPr lang="zh-CN" altLang="en-US" dirty="0" smtClean="0">
                <a:solidFill>
                  <a:schemeClr val="tx1"/>
                </a:solidFill>
              </a:rPr>
              <a:t>净资产科目</a:t>
            </a:r>
            <a:endParaRPr lang="zh-CN" altLang="en-US" dirty="0">
              <a:solidFill>
                <a:schemeClr val="tx1"/>
              </a:solidFill>
            </a:endParaRPr>
          </a:p>
        </p:txBody>
      </p:sp>
      <p:sp>
        <p:nvSpPr>
          <p:cNvPr id="4" name="文本框 6"/>
          <p:cNvSpPr txBox="1"/>
          <p:nvPr/>
        </p:nvSpPr>
        <p:spPr>
          <a:xfrm>
            <a:off x="1018730" y="755194"/>
            <a:ext cx="1655762" cy="783193"/>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收入</a:t>
            </a:r>
            <a:r>
              <a:rPr lang="zh-CN" altLang="en-US" dirty="0" smtClean="0"/>
              <a:t>科目</a:t>
            </a:r>
            <a:endParaRPr lang="en-US" altLang="zh-CN" dirty="0" smtClean="0"/>
          </a:p>
          <a:p>
            <a:r>
              <a:rPr lang="en-US" altLang="zh-CN" dirty="0" smtClean="0"/>
              <a:t>11</a:t>
            </a:r>
            <a:endParaRPr lang="zh-CN" altLang="en-US" dirty="0"/>
          </a:p>
        </p:txBody>
      </p:sp>
      <p:graphicFrame>
        <p:nvGraphicFramePr>
          <p:cNvPr id="2" name="表格 1"/>
          <p:cNvGraphicFramePr>
            <a:graphicFrameLocks noGrp="1"/>
          </p:cNvGraphicFramePr>
          <p:nvPr/>
        </p:nvGraphicFramePr>
        <p:xfrm>
          <a:off x="971600" y="1779662"/>
          <a:ext cx="2016224" cy="2116455"/>
        </p:xfrm>
        <a:graphic>
          <a:graphicData uri="http://schemas.openxmlformats.org/drawingml/2006/table">
            <a:tbl>
              <a:tblPr/>
              <a:tblGrid>
                <a:gridCol w="492652"/>
                <a:gridCol w="1523572"/>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财政拨款收入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4101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事业收入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上级补助收入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附属单位上缴收入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经营收入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非同级财政拨款收入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投资收益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捐赠收入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利息收入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租金收入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4606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其他收入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文本框 12"/>
          <p:cNvSpPr txBox="1"/>
          <p:nvPr/>
        </p:nvSpPr>
        <p:spPr>
          <a:xfrm>
            <a:off x="3676814" y="715925"/>
            <a:ext cx="1943100" cy="783193"/>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b="1" dirty="0">
                <a:latin typeface="微软雅黑" panose="020B0503020204020204" pitchFamily="34" charset="-122"/>
                <a:ea typeface="微软雅黑" panose="020B0503020204020204" pitchFamily="34" charset="-122"/>
              </a:rPr>
              <a:t>费用</a:t>
            </a:r>
            <a:r>
              <a:rPr lang="zh-CN" altLang="en-US" b="1" dirty="0" smtClean="0">
                <a:latin typeface="微软雅黑" panose="020B0503020204020204" pitchFamily="34" charset="-122"/>
                <a:ea typeface="微软雅黑" panose="020B0503020204020204" pitchFamily="34" charset="-122"/>
              </a:rPr>
              <a:t>科目</a:t>
            </a:r>
            <a:endParaRPr lang="en-US" altLang="zh-CN" b="1" dirty="0" smtClean="0">
              <a:latin typeface="微软雅黑" panose="020B0503020204020204" pitchFamily="34" charset="-122"/>
              <a:ea typeface="微软雅黑" panose="020B0503020204020204" pitchFamily="34" charset="-122"/>
            </a:endParaRPr>
          </a:p>
          <a:p>
            <a:pPr algn="ctr">
              <a:defRPr/>
            </a:pPr>
            <a:r>
              <a:rPr lang="en-US" altLang="zh-CN" b="1" dirty="0" smtClean="0">
                <a:latin typeface="微软雅黑" panose="020B0503020204020204" pitchFamily="34" charset="-122"/>
                <a:ea typeface="微软雅黑" panose="020B0503020204020204" pitchFamily="34" charset="-122"/>
              </a:rPr>
              <a:t>8</a:t>
            </a:r>
            <a:endParaRPr lang="zh-CN" altLang="en-US" b="1" dirty="0">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nvGraphicFramePr>
        <p:xfrm>
          <a:off x="3635896" y="1779662"/>
          <a:ext cx="2087439" cy="1539240"/>
        </p:xfrm>
        <a:graphic>
          <a:graphicData uri="http://schemas.openxmlformats.org/drawingml/2006/table">
            <a:tbl>
              <a:tblPr/>
              <a:tblGrid>
                <a:gridCol w="510053"/>
                <a:gridCol w="1577386"/>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业务活动费用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单位管理费用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经营费用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资产处置费用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上缴上级费用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对附属单位补助费用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所得税费用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5901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其他费用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文本框 12"/>
          <p:cNvSpPr txBox="1"/>
          <p:nvPr/>
        </p:nvSpPr>
        <p:spPr>
          <a:xfrm>
            <a:off x="6440549" y="699542"/>
            <a:ext cx="1943100" cy="783193"/>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b="1" dirty="0" smtClean="0">
                <a:latin typeface="微软雅黑" panose="020B0503020204020204" pitchFamily="34" charset="-122"/>
                <a:ea typeface="微软雅黑" panose="020B0503020204020204" pitchFamily="34" charset="-122"/>
              </a:rPr>
              <a:t>净资产科目</a:t>
            </a:r>
            <a:endParaRPr lang="en-US" altLang="zh-CN" b="1" dirty="0" smtClean="0">
              <a:latin typeface="微软雅黑" panose="020B0503020204020204" pitchFamily="34" charset="-122"/>
              <a:ea typeface="微软雅黑" panose="020B0503020204020204" pitchFamily="34" charset="-122"/>
            </a:endParaRPr>
          </a:p>
          <a:p>
            <a:pPr algn="ctr">
              <a:defRPr/>
            </a:pPr>
            <a:r>
              <a:rPr lang="en-US" altLang="zh-CN" b="1" dirty="0" smtClean="0">
                <a:latin typeface="微软雅黑" panose="020B0503020204020204" pitchFamily="34" charset="-122"/>
                <a:ea typeface="微软雅黑" panose="020B0503020204020204" pitchFamily="34" charset="-122"/>
              </a:rPr>
              <a:t>7</a:t>
            </a:r>
            <a:endParaRPr lang="zh-CN" altLang="en-US" b="1" dirty="0">
              <a:latin typeface="微软雅黑" panose="020B0503020204020204" pitchFamily="34" charset="-122"/>
              <a:ea typeface="微软雅黑" panose="020B0503020204020204" pitchFamily="34" charset="-122"/>
            </a:endParaRPr>
          </a:p>
        </p:txBody>
      </p:sp>
      <p:graphicFrame>
        <p:nvGraphicFramePr>
          <p:cNvPr id="13" name="表格 12"/>
          <p:cNvGraphicFramePr>
            <a:graphicFrameLocks noGrp="1"/>
          </p:cNvGraphicFramePr>
          <p:nvPr/>
        </p:nvGraphicFramePr>
        <p:xfrm>
          <a:off x="6085780" y="1779662"/>
          <a:ext cx="2806700" cy="1346835"/>
        </p:xfrm>
        <a:graphic>
          <a:graphicData uri="http://schemas.openxmlformats.org/drawingml/2006/table">
            <a:tbl>
              <a:tblPr/>
              <a:tblGrid>
                <a:gridCol w="685800"/>
                <a:gridCol w="2120900"/>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3001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累计盈余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专用基金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权益法调整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本期盈余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本年盈余分配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无偿调拨净资产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以前年度盈余调整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solidFill>
                  <a:schemeClr val="tx1"/>
                </a:solidFill>
              </a:rPr>
              <a:t>科目设置</a:t>
            </a:r>
            <a:r>
              <a:rPr lang="zh-CN" altLang="en-US" dirty="0" smtClean="0">
                <a:solidFill>
                  <a:schemeClr val="tx1"/>
                </a:solidFill>
              </a:rPr>
              <a:t>：</a:t>
            </a:r>
            <a:r>
              <a:rPr lang="zh-CN" altLang="en-US" dirty="0">
                <a:solidFill>
                  <a:schemeClr val="tx1"/>
                </a:solidFill>
              </a:rPr>
              <a:t>预算</a:t>
            </a:r>
            <a:r>
              <a:rPr lang="zh-CN" altLang="en-US" dirty="0" smtClean="0">
                <a:solidFill>
                  <a:schemeClr val="tx1"/>
                </a:solidFill>
              </a:rPr>
              <a:t>会计</a:t>
            </a:r>
            <a:r>
              <a:rPr lang="en-US" altLang="zh-CN" dirty="0" smtClean="0">
                <a:solidFill>
                  <a:schemeClr val="tx1"/>
                </a:solidFill>
              </a:rPr>
              <a:t>—</a:t>
            </a:r>
            <a:r>
              <a:rPr lang="zh-CN" altLang="en-US" dirty="0" smtClean="0">
                <a:solidFill>
                  <a:schemeClr val="tx1"/>
                </a:solidFill>
              </a:rPr>
              <a:t>收入支出与</a:t>
            </a:r>
            <a:r>
              <a:rPr lang="zh-CN" altLang="en-US" dirty="0">
                <a:solidFill>
                  <a:schemeClr val="tx1"/>
                </a:solidFill>
              </a:rPr>
              <a:t>预算结余科目</a:t>
            </a:r>
          </a:p>
        </p:txBody>
      </p:sp>
      <p:sp>
        <p:nvSpPr>
          <p:cNvPr id="6" name="文本框 8"/>
          <p:cNvSpPr txBox="1"/>
          <p:nvPr/>
        </p:nvSpPr>
        <p:spPr>
          <a:xfrm>
            <a:off x="827584" y="781817"/>
            <a:ext cx="2087909" cy="783193"/>
          </a:xfrm>
          <a:prstGeom prst="round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defPPr>
              <a:defRPr lang="zh-CN"/>
            </a:defPPr>
            <a:lvl1pPr algn="ctr">
              <a:defRPr b="1">
                <a:latin typeface="微软雅黑" panose="020B0503020204020204" pitchFamily="34" charset="-122"/>
                <a:ea typeface="微软雅黑" panose="020B0503020204020204" pitchFamily="34" charset="-122"/>
              </a:defRPr>
            </a:lvl1pPr>
          </a:lstStyle>
          <a:p>
            <a:r>
              <a:rPr lang="zh-CN" altLang="en-US" dirty="0"/>
              <a:t>预算收入</a:t>
            </a:r>
            <a:r>
              <a:rPr lang="zh-CN" altLang="en-US" dirty="0" smtClean="0"/>
              <a:t>科目</a:t>
            </a:r>
            <a:endParaRPr lang="en-US" altLang="zh-CN" dirty="0" smtClean="0"/>
          </a:p>
          <a:p>
            <a:r>
              <a:rPr lang="en-US" altLang="zh-CN" dirty="0" smtClean="0"/>
              <a:t>9</a:t>
            </a:r>
            <a:endParaRPr lang="zh-CN" altLang="en-US" dirty="0"/>
          </a:p>
        </p:txBody>
      </p:sp>
      <p:graphicFrame>
        <p:nvGraphicFramePr>
          <p:cNvPr id="9" name="表格 8"/>
          <p:cNvGraphicFramePr>
            <a:graphicFrameLocks noGrp="1"/>
          </p:cNvGraphicFramePr>
          <p:nvPr/>
        </p:nvGraphicFramePr>
        <p:xfrm>
          <a:off x="683568" y="1779662"/>
          <a:ext cx="2440232" cy="1731645"/>
        </p:xfrm>
        <a:graphic>
          <a:graphicData uri="http://schemas.openxmlformats.org/drawingml/2006/table">
            <a:tbl>
              <a:tblPr/>
              <a:tblGrid>
                <a:gridCol w="638102"/>
                <a:gridCol w="1802130"/>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6001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财政拨款预算收入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事业预算收入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上级补助预算收入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附属单位上缴预算收入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经营预算收入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债务预算收入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非同级财政拨款预算收入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投资预算收益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其他预算收入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文本框 14"/>
          <p:cNvSpPr txBox="1"/>
          <p:nvPr/>
        </p:nvSpPr>
        <p:spPr>
          <a:xfrm>
            <a:off x="3672062" y="736904"/>
            <a:ext cx="1871662" cy="783193"/>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b="1" dirty="0">
                <a:latin typeface="微软雅黑" panose="020B0503020204020204" pitchFamily="34" charset="-122"/>
                <a:ea typeface="微软雅黑" panose="020B0503020204020204" pitchFamily="34" charset="-122"/>
              </a:rPr>
              <a:t>预算支出</a:t>
            </a:r>
            <a:r>
              <a:rPr lang="zh-CN" altLang="en-US" b="1" dirty="0" smtClean="0">
                <a:latin typeface="微软雅黑" panose="020B0503020204020204" pitchFamily="34" charset="-122"/>
                <a:ea typeface="微软雅黑" panose="020B0503020204020204" pitchFamily="34" charset="-122"/>
              </a:rPr>
              <a:t>科目</a:t>
            </a:r>
            <a:endParaRPr lang="en-US" altLang="zh-CN" b="1" dirty="0" smtClean="0">
              <a:latin typeface="微软雅黑" panose="020B0503020204020204" pitchFamily="34" charset="-122"/>
              <a:ea typeface="微软雅黑" panose="020B0503020204020204" pitchFamily="34" charset="-122"/>
            </a:endParaRPr>
          </a:p>
          <a:p>
            <a:pPr algn="ctr">
              <a:defRPr/>
            </a:pPr>
            <a:r>
              <a:rPr lang="en-US" altLang="zh-CN" b="1" dirty="0" smtClean="0">
                <a:latin typeface="微软雅黑" panose="020B0503020204020204" pitchFamily="34" charset="-122"/>
                <a:ea typeface="微软雅黑" panose="020B0503020204020204" pitchFamily="34" charset="-122"/>
              </a:rPr>
              <a:t>8</a:t>
            </a:r>
            <a:endParaRPr lang="zh-CN" altLang="en-US" b="1" dirty="0">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3563888" y="1779662"/>
          <a:ext cx="2088009" cy="1539240"/>
        </p:xfrm>
        <a:graphic>
          <a:graphicData uri="http://schemas.openxmlformats.org/drawingml/2006/table">
            <a:tbl>
              <a:tblPr/>
              <a:tblGrid>
                <a:gridCol w="578218"/>
                <a:gridCol w="1509791"/>
              </a:tblGrid>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7101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行政支出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7201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事业支出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经营支出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上缴上级支出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对附属单位补助支出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投资支出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债务还本支出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其他支出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文本框 14"/>
          <p:cNvSpPr txBox="1"/>
          <p:nvPr/>
        </p:nvSpPr>
        <p:spPr>
          <a:xfrm>
            <a:off x="6271964" y="771550"/>
            <a:ext cx="1871662" cy="783193"/>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b="1" dirty="0" smtClean="0">
                <a:latin typeface="微软雅黑" panose="020B0503020204020204" pitchFamily="34" charset="-122"/>
                <a:ea typeface="微软雅黑" panose="020B0503020204020204" pitchFamily="34" charset="-122"/>
              </a:rPr>
              <a:t>预算节余科目</a:t>
            </a:r>
            <a:endParaRPr lang="en-US" altLang="zh-CN" b="1" dirty="0" smtClean="0">
              <a:latin typeface="微软雅黑" panose="020B0503020204020204" pitchFamily="34" charset="-122"/>
              <a:ea typeface="微软雅黑" panose="020B0503020204020204" pitchFamily="34" charset="-122"/>
            </a:endParaRPr>
          </a:p>
          <a:p>
            <a:pPr algn="ctr">
              <a:defRPr/>
            </a:pPr>
            <a:r>
              <a:rPr lang="en-US" altLang="zh-CN" b="1" dirty="0" smtClean="0">
                <a:latin typeface="微软雅黑" panose="020B0503020204020204" pitchFamily="34" charset="-122"/>
                <a:ea typeface="微软雅黑" panose="020B0503020204020204" pitchFamily="34" charset="-122"/>
              </a:rPr>
              <a:t>9</a:t>
            </a:r>
            <a:endParaRPr lang="zh-CN" altLang="en-US" b="1" dirty="0">
              <a:latin typeface="微软雅黑" panose="020B0503020204020204" pitchFamily="34" charset="-122"/>
              <a:ea typeface="微软雅黑" panose="020B0503020204020204" pitchFamily="34" charset="-122"/>
            </a:endParaRPr>
          </a:p>
        </p:txBody>
      </p:sp>
      <p:graphicFrame>
        <p:nvGraphicFramePr>
          <p:cNvPr id="13" name="表格 12"/>
          <p:cNvGraphicFramePr>
            <a:graphicFrameLocks noGrp="1"/>
          </p:cNvGraphicFramePr>
          <p:nvPr/>
        </p:nvGraphicFramePr>
        <p:xfrm>
          <a:off x="5911924" y="1779662"/>
          <a:ext cx="2476500" cy="1731645"/>
        </p:xfrm>
        <a:graphic>
          <a:graphicData uri="http://schemas.openxmlformats.org/drawingml/2006/table">
            <a:tbl>
              <a:tblPr/>
              <a:tblGrid>
                <a:gridCol w="685800"/>
                <a:gridCol w="1790700"/>
              </a:tblGrid>
              <a:tr h="171450">
                <a:tc>
                  <a:txBody>
                    <a:bodyPr/>
                    <a:lstStyle/>
                    <a:p>
                      <a:pPr algn="l" fontAlgn="ct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8001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资金结存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8101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财政拨款结转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财政拨款结余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非财政拨款结转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非财政拨款结余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专用结余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经营结余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其他结余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8701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非财政拨款结余分配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latin typeface="微软雅黑" panose="020B0503020204020204" pitchFamily="34" charset="-122"/>
                <a:ea typeface="微软雅黑" panose="020B0503020204020204" pitchFamily="34" charset="-122"/>
              </a:rPr>
              <a:t>什么是平行记账</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 name="TextBox 1"/>
          <p:cNvSpPr txBox="1"/>
          <p:nvPr/>
        </p:nvSpPr>
        <p:spPr bwMode="auto">
          <a:xfrm>
            <a:off x="683964" y="771550"/>
            <a:ext cx="7272808"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600" b="1" dirty="0" smtClean="0">
                <a:latin typeface="微软雅黑" panose="020B0503020204020204" pitchFamily="34" charset="-122"/>
                <a:ea typeface="微软雅黑" panose="020B0503020204020204" pitchFamily="34" charset="-122"/>
              </a:rPr>
              <a:t>“平行记账”</a:t>
            </a:r>
            <a:r>
              <a:rPr lang="zh-CN" altLang="en-US" sz="1600" dirty="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即</a:t>
            </a:r>
            <a:r>
              <a:rPr lang="zh-CN" altLang="en-US" sz="1600" dirty="0">
                <a:latin typeface="微软雅黑" panose="020B0503020204020204" pitchFamily="34" charset="-122"/>
                <a:ea typeface="微软雅黑" panose="020B0503020204020204" pitchFamily="34" charset="-122"/>
              </a:rPr>
              <a:t>对于</a:t>
            </a:r>
            <a:r>
              <a:rPr lang="zh-CN" altLang="en-US" sz="1600" dirty="0" smtClean="0">
                <a:latin typeface="微软雅黑" panose="020B0503020204020204" pitchFamily="34" charset="-122"/>
                <a:ea typeface="微软雅黑" panose="020B0503020204020204" pitchFamily="34" charset="-122"/>
              </a:rPr>
              <a:t>纳入预算管理的现金收支</a:t>
            </a:r>
            <a:r>
              <a:rPr lang="zh-CN" altLang="en-US" sz="1600" dirty="0">
                <a:latin typeface="微软雅黑" panose="020B0503020204020204" pitchFamily="34" charset="-122"/>
                <a:ea typeface="微软雅黑" panose="020B0503020204020204" pitchFamily="34" charset="-122"/>
              </a:rPr>
              <a:t>，在采用财务会计核算的同时进行预算会计核算</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20000"/>
              </a:lnSpc>
            </a:pPr>
            <a:endParaRPr kumimoji="0" lang="en-US" altLang="zh-CN" sz="1600" b="1" dirty="0" smtClean="0">
              <a:solidFill>
                <a:srgbClr val="FF0000"/>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Ø"/>
            </a:pPr>
            <a:r>
              <a:rPr kumimoji="0" lang="zh-CN" altLang="en-US" sz="1400" dirty="0" smtClean="0">
                <a:latin typeface="微软雅黑" panose="020B0503020204020204" pitchFamily="34" charset="-122"/>
                <a:ea typeface="微软雅黑" panose="020B0503020204020204" pitchFamily="34" charset="-122"/>
              </a:rPr>
              <a:t>是政府财务会计和预算会计功能适度分离又相互衔接核算模式的典型特征，相对于现行行政事业单位会计制度中“双分录”核算模式，更能全面准确反映行政事业单位的财务信息和预算执行信息。</a:t>
            </a:r>
            <a:endParaRPr kumimoji="0" lang="en-US" altLang="zh-CN" sz="1400" dirty="0" smtClean="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在一般情况下，对于财务会计下</a:t>
            </a:r>
            <a:r>
              <a:rPr lang="zh-CN" altLang="en-US" sz="1400" dirty="0" smtClean="0">
                <a:latin typeface="微软雅黑" panose="020B0503020204020204" pitchFamily="34" charset="-122"/>
                <a:ea typeface="微软雅黑" panose="020B0503020204020204" pitchFamily="34" charset="-122"/>
              </a:rPr>
              <a:t>“财政拨款收入”</a:t>
            </a:r>
            <a:r>
              <a:rPr lang="zh-CN" altLang="en-US" sz="1400" dirty="0">
                <a:latin typeface="微软雅黑" panose="020B0503020204020204" pitchFamily="34" charset="-122"/>
                <a:ea typeface="微软雅黑" panose="020B0503020204020204" pitchFamily="34" charset="-122"/>
              </a:rPr>
              <a:t>“零余额账户用款额度”“库存现金”“银行存款”和“其他货币资金”科目发生增减变动时，在预算会计下应同时进行会计处理</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rPr>
              <a:t>例如</a:t>
            </a:r>
            <a:r>
              <a:rPr lang="zh-CN" altLang="en-US" sz="1400" dirty="0">
                <a:latin typeface="微软雅黑" panose="020B0503020204020204" pitchFamily="34" charset="-122"/>
                <a:ea typeface="微软雅黑" panose="020B0503020204020204" pitchFamily="34" charset="-122"/>
              </a:rPr>
              <a:t>，单位通过授权支付方式购买固定资产时，在财务会计下，借记“固定资产”科目，贷记“零余额账户用款额度”科目；同时，在预算会计下，借记相关支出类科目，贷记“资金结存”相关明细科目。固定资产后续计量仅需要进行财务会计处理，如计提折旧时，借记相关费用科目，贷记“累计折旧”科目。</a:t>
            </a:r>
            <a:endParaRPr kumimoji="0"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2300" dirty="0" smtClean="0">
                <a:latin typeface="微软雅黑" panose="020B0503020204020204" pitchFamily="34" charset="-122"/>
                <a:ea typeface="微软雅黑" panose="020B0503020204020204" pitchFamily="34" charset="-122"/>
              </a:rPr>
              <a:t>政府会计分录平行记账模式</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sp>
        <p:nvSpPr>
          <p:cNvPr id="4" name="矩形 3"/>
          <p:cNvSpPr/>
          <p:nvPr/>
        </p:nvSpPr>
        <p:spPr>
          <a:xfrm>
            <a:off x="2132257" y="1131590"/>
            <a:ext cx="1656184" cy="432048"/>
          </a:xfrm>
          <a:prstGeom prst="rect">
            <a:avLst/>
          </a:prstGeom>
        </p:spPr>
        <p:txBody>
          <a:bodyPr wrap="square" rtlCol="0" anchor="ctr">
            <a:spAutoFit/>
          </a:bodyPr>
          <a:lstStyle/>
          <a:p>
            <a:pPr algn="ctr"/>
            <a:endParaRPr lang="zh-CN" altLang="en-US" dirty="0" smtClean="0">
              <a:latin typeface="微软雅黑" panose="020B0503020204020204" pitchFamily="34" charset="-122"/>
              <a:ea typeface="微软雅黑" panose="020B0503020204020204" pitchFamily="34" charset="-122"/>
            </a:endParaRPr>
          </a:p>
        </p:txBody>
      </p:sp>
      <p:sp>
        <p:nvSpPr>
          <p:cNvPr id="5" name="矩形 4"/>
          <p:cNvSpPr/>
          <p:nvPr/>
        </p:nvSpPr>
        <p:spPr>
          <a:xfrm>
            <a:off x="2747700" y="764122"/>
            <a:ext cx="2088232" cy="338554"/>
          </a:xfrm>
          <a:prstGeom prst="rect">
            <a:avLst/>
          </a:prstGeom>
          <a:solidFill>
            <a:srgbClr val="0070C0"/>
          </a:solidFill>
          <a:ln>
            <a:solidFill>
              <a:srgbClr val="0070C0"/>
            </a:solidFill>
          </a:ln>
        </p:spPr>
        <p:txBody>
          <a:bodyPr wrap="square" rtlCol="0" anchor="ctr">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政府会计</a:t>
            </a:r>
          </a:p>
        </p:txBody>
      </p:sp>
      <p:cxnSp>
        <p:nvCxnSpPr>
          <p:cNvPr id="7" name="直接连接符 6"/>
          <p:cNvCxnSpPr/>
          <p:nvPr/>
        </p:nvCxnSpPr>
        <p:spPr>
          <a:xfrm>
            <a:off x="3707904" y="1133454"/>
            <a:ext cx="0" cy="430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flipV="1">
            <a:off x="1619672" y="1563638"/>
            <a:ext cx="4608512" cy="36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接连接符 10"/>
          <p:cNvCxnSpPr>
            <a:endCxn id="13" idx="0"/>
          </p:cNvCxnSpPr>
          <p:nvPr/>
        </p:nvCxnSpPr>
        <p:spPr>
          <a:xfrm>
            <a:off x="1619672" y="1599642"/>
            <a:ext cx="0" cy="4609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a:off x="6228184" y="1563638"/>
            <a:ext cx="0" cy="430184"/>
          </a:xfrm>
          <a:prstGeom prst="line">
            <a:avLst/>
          </a:prstGeom>
        </p:spPr>
        <p:style>
          <a:lnRef idx="2">
            <a:schemeClr val="accent1"/>
          </a:lnRef>
          <a:fillRef idx="0">
            <a:schemeClr val="accent1"/>
          </a:fillRef>
          <a:effectRef idx="1">
            <a:schemeClr val="accent1"/>
          </a:effectRef>
          <a:fontRef idx="minor">
            <a:schemeClr val="tx1"/>
          </a:fontRef>
        </p:style>
      </p:cxnSp>
      <p:sp>
        <p:nvSpPr>
          <p:cNvPr id="13" name="矩形 12"/>
          <p:cNvSpPr/>
          <p:nvPr/>
        </p:nvSpPr>
        <p:spPr>
          <a:xfrm>
            <a:off x="575556" y="2060604"/>
            <a:ext cx="2088232" cy="338554"/>
          </a:xfrm>
          <a:prstGeom prst="rect">
            <a:avLst/>
          </a:prstGeom>
          <a:solidFill>
            <a:srgbClr val="0070C0"/>
          </a:solidFill>
          <a:ln>
            <a:solidFill>
              <a:srgbClr val="0070C0"/>
            </a:solidFill>
          </a:ln>
        </p:spPr>
        <p:txBody>
          <a:bodyPr wrap="square" rtlCol="0" anchor="ctr">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财务会计体系</a:t>
            </a:r>
          </a:p>
        </p:txBody>
      </p:sp>
      <p:sp>
        <p:nvSpPr>
          <p:cNvPr id="14" name="矩形 13"/>
          <p:cNvSpPr/>
          <p:nvPr/>
        </p:nvSpPr>
        <p:spPr>
          <a:xfrm>
            <a:off x="5292080" y="2008430"/>
            <a:ext cx="2088232" cy="338554"/>
          </a:xfrm>
          <a:prstGeom prst="rect">
            <a:avLst/>
          </a:prstGeom>
          <a:solidFill>
            <a:srgbClr val="0070C0"/>
          </a:solidFill>
          <a:ln>
            <a:solidFill>
              <a:srgbClr val="0070C0"/>
            </a:solidFill>
          </a:ln>
        </p:spPr>
        <p:txBody>
          <a:bodyPr wrap="square" rtlCol="0" anchor="ctr">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预算会计体系</a:t>
            </a:r>
          </a:p>
        </p:txBody>
      </p:sp>
      <p:sp>
        <p:nvSpPr>
          <p:cNvPr id="18" name="下箭头 17"/>
          <p:cNvSpPr/>
          <p:nvPr/>
        </p:nvSpPr>
        <p:spPr>
          <a:xfrm>
            <a:off x="694928" y="672541"/>
            <a:ext cx="720080" cy="1339215"/>
          </a:xfrm>
          <a:prstGeom prst="downArrow">
            <a:avLst/>
          </a:prstGeom>
          <a:solidFill>
            <a:srgbClr val="00B0F0"/>
          </a:solidFill>
          <a:ln>
            <a:solidFill>
              <a:srgbClr val="0070C0"/>
            </a:solidFill>
          </a:ln>
        </p:spPr>
        <p:txBody>
          <a:bodyPr wrap="square" rtlCol="0" anchor="ctr">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权责发生制</a:t>
            </a:r>
          </a:p>
        </p:txBody>
      </p:sp>
      <p:sp>
        <p:nvSpPr>
          <p:cNvPr id="19" name="下箭头 18"/>
          <p:cNvSpPr/>
          <p:nvPr/>
        </p:nvSpPr>
        <p:spPr>
          <a:xfrm>
            <a:off x="6552220" y="638437"/>
            <a:ext cx="720080" cy="1339215"/>
          </a:xfrm>
          <a:prstGeom prst="downArrow">
            <a:avLst/>
          </a:prstGeom>
          <a:solidFill>
            <a:srgbClr val="00B0F0"/>
          </a:solidFill>
          <a:ln>
            <a:solidFill>
              <a:srgbClr val="0070C0"/>
            </a:solidFill>
          </a:ln>
        </p:spPr>
        <p:txBody>
          <a:bodyPr wrap="square" rtlCol="0" anchor="ctr">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收付实现制</a:t>
            </a:r>
          </a:p>
        </p:txBody>
      </p:sp>
      <p:sp>
        <p:nvSpPr>
          <p:cNvPr id="20" name="左右箭头 19"/>
          <p:cNvSpPr/>
          <p:nvPr/>
        </p:nvSpPr>
        <p:spPr>
          <a:xfrm>
            <a:off x="3262118" y="1872014"/>
            <a:ext cx="1323619" cy="611386"/>
          </a:xfrm>
          <a:prstGeom prst="leftRightArrow">
            <a:avLst/>
          </a:prstGeom>
          <a:solidFill>
            <a:srgbClr val="00B0F0"/>
          </a:solidFill>
        </p:spPr>
        <p:txBody>
          <a:bodyPr wrap="square" rtlCol="0" anchor="ctr">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平行记账</a:t>
            </a:r>
          </a:p>
        </p:txBody>
      </p:sp>
      <p:cxnSp>
        <p:nvCxnSpPr>
          <p:cNvPr id="21" name="直接连接符 20"/>
          <p:cNvCxnSpPr/>
          <p:nvPr/>
        </p:nvCxnSpPr>
        <p:spPr>
          <a:xfrm>
            <a:off x="1655276" y="2399158"/>
            <a:ext cx="0" cy="430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694928" y="2865346"/>
            <a:ext cx="19130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a:off x="707776" y="2865346"/>
            <a:ext cx="0" cy="430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2598064" y="2865346"/>
            <a:ext cx="0" cy="430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接连接符 38"/>
          <p:cNvCxnSpPr/>
          <p:nvPr/>
        </p:nvCxnSpPr>
        <p:spPr>
          <a:xfrm>
            <a:off x="1655276" y="2893707"/>
            <a:ext cx="0" cy="430184"/>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bwMode="auto">
          <a:xfrm>
            <a:off x="578510" y="3295530"/>
            <a:ext cx="258532" cy="1616193"/>
          </a:xfrm>
          <a:prstGeom prst="rect">
            <a:avLst/>
          </a:prstGeom>
          <a:solidFill>
            <a:srgbClr val="0070C0"/>
          </a:solidFill>
          <a:ln>
            <a:noFill/>
          </a:ln>
        </p:spPr>
        <p:txBody>
          <a:bodyPr vert="eaVert" wrap="square" lIns="0" tIns="0" rIns="0" bIns="0" rtlCol="0" anchor="ctr">
            <a:spAutoFit/>
          </a:bodyPr>
          <a:lstStyle/>
          <a:p>
            <a:pPr>
              <a:lnSpc>
                <a:spcPct val="120000"/>
              </a:lnSpc>
            </a:pPr>
            <a:r>
              <a:rPr kumimoji="0" lang="zh-CN" altLang="en-US" sz="1400" dirty="0" smtClean="0">
                <a:solidFill>
                  <a:schemeClr val="bg1"/>
                </a:solidFill>
                <a:latin typeface="微软雅黑" panose="020B0503020204020204" pitchFamily="34" charset="-122"/>
                <a:ea typeface="微软雅黑" panose="020B0503020204020204" pitchFamily="34" charset="-122"/>
              </a:rPr>
              <a:t>资产负债表</a:t>
            </a:r>
            <a:endParaRPr kumimoji="0"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bwMode="auto">
          <a:xfrm>
            <a:off x="1490406" y="3295530"/>
            <a:ext cx="258532" cy="1616193"/>
          </a:xfrm>
          <a:prstGeom prst="rect">
            <a:avLst/>
          </a:prstGeom>
          <a:solidFill>
            <a:srgbClr val="0070C0"/>
          </a:solidFill>
          <a:ln>
            <a:noFill/>
          </a:ln>
        </p:spPr>
        <p:txBody>
          <a:bodyPr vert="eaVert" wrap="square" lIns="0" tIns="0" rIns="0" bIns="0" rtlCol="0" anchor="ctr">
            <a:spAutoFit/>
          </a:bodyPr>
          <a:lstStyle/>
          <a:p>
            <a:pPr>
              <a:lnSpc>
                <a:spcPct val="120000"/>
              </a:lnSpc>
            </a:pPr>
            <a:r>
              <a:rPr kumimoji="0" lang="zh-CN" altLang="en-US" sz="1400" dirty="0" smtClean="0">
                <a:solidFill>
                  <a:schemeClr val="bg1"/>
                </a:solidFill>
                <a:latin typeface="微软雅黑" panose="020B0503020204020204" pitchFamily="34" charset="-122"/>
                <a:ea typeface="微软雅黑" panose="020B0503020204020204" pitchFamily="34" charset="-122"/>
              </a:rPr>
              <a:t>收入费用表</a:t>
            </a:r>
            <a:endParaRPr kumimoji="0"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bwMode="auto">
          <a:xfrm>
            <a:off x="2478732" y="3295530"/>
            <a:ext cx="258532" cy="1616193"/>
          </a:xfrm>
          <a:prstGeom prst="rect">
            <a:avLst/>
          </a:prstGeom>
          <a:solidFill>
            <a:srgbClr val="0070C0"/>
          </a:solidFill>
          <a:ln>
            <a:noFill/>
          </a:ln>
        </p:spPr>
        <p:txBody>
          <a:bodyPr vert="eaVert" wrap="square" lIns="0" tIns="0" rIns="0" bIns="0" rtlCol="0" anchor="ctr">
            <a:spAutoFit/>
          </a:bodyPr>
          <a:lstStyle/>
          <a:p>
            <a:pPr>
              <a:lnSpc>
                <a:spcPct val="120000"/>
              </a:lnSpc>
            </a:pPr>
            <a:r>
              <a:rPr kumimoji="0" lang="zh-CN" altLang="en-US" sz="1100" dirty="0" smtClean="0">
                <a:solidFill>
                  <a:schemeClr val="bg1"/>
                </a:solidFill>
                <a:latin typeface="微软雅黑" panose="020B0503020204020204" pitchFamily="34" charset="-122"/>
                <a:ea typeface="微软雅黑" panose="020B0503020204020204" pitchFamily="34" charset="-122"/>
              </a:rPr>
              <a:t>现金</a:t>
            </a:r>
            <a:r>
              <a:rPr kumimoji="0" lang="zh-CN" altLang="en-US" sz="1400" dirty="0" smtClean="0">
                <a:solidFill>
                  <a:schemeClr val="bg1"/>
                </a:solidFill>
                <a:latin typeface="微软雅黑" panose="020B0503020204020204" pitchFamily="34" charset="-122"/>
                <a:ea typeface="微软雅黑" panose="020B0503020204020204" pitchFamily="34" charset="-122"/>
              </a:rPr>
              <a:t>流量表</a:t>
            </a:r>
            <a:endParaRPr kumimoji="0"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6221667" y="2346743"/>
            <a:ext cx="0" cy="430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接连接符 43"/>
          <p:cNvCxnSpPr/>
          <p:nvPr/>
        </p:nvCxnSpPr>
        <p:spPr>
          <a:xfrm>
            <a:off x="5261319" y="2812931"/>
            <a:ext cx="17888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接连接符 44"/>
          <p:cNvCxnSpPr/>
          <p:nvPr/>
        </p:nvCxnSpPr>
        <p:spPr>
          <a:xfrm>
            <a:off x="5274167" y="2812931"/>
            <a:ext cx="0" cy="430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直接连接符 45"/>
          <p:cNvCxnSpPr/>
          <p:nvPr/>
        </p:nvCxnSpPr>
        <p:spPr>
          <a:xfrm>
            <a:off x="7050159" y="2812931"/>
            <a:ext cx="0" cy="430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直接连接符 46"/>
          <p:cNvCxnSpPr/>
          <p:nvPr/>
        </p:nvCxnSpPr>
        <p:spPr>
          <a:xfrm>
            <a:off x="6221667" y="2841292"/>
            <a:ext cx="0" cy="430184"/>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bwMode="auto">
          <a:xfrm>
            <a:off x="5189965" y="3243115"/>
            <a:ext cx="258532" cy="1668608"/>
          </a:xfrm>
          <a:prstGeom prst="rect">
            <a:avLst/>
          </a:prstGeom>
          <a:solidFill>
            <a:srgbClr val="0070C0"/>
          </a:solidFill>
          <a:ln>
            <a:noFill/>
          </a:ln>
        </p:spPr>
        <p:txBody>
          <a:bodyPr vert="eaVert" wrap="square" lIns="0" tIns="0" rIns="0" bIns="0" rtlCol="0" anchor="ctr">
            <a:spAutoFit/>
          </a:bodyPr>
          <a:lstStyle/>
          <a:p>
            <a:pPr>
              <a:lnSpc>
                <a:spcPct val="120000"/>
              </a:lnSpc>
            </a:pPr>
            <a:r>
              <a:rPr kumimoji="0" lang="zh-CN" altLang="en-US" sz="1400" dirty="0" smtClean="0">
                <a:solidFill>
                  <a:schemeClr val="bg1"/>
                </a:solidFill>
                <a:latin typeface="微软雅黑" panose="020B0503020204020204" pitchFamily="34" charset="-122"/>
                <a:ea typeface="微软雅黑" panose="020B0503020204020204" pitchFamily="34" charset="-122"/>
              </a:rPr>
              <a:t>预算收入支出表</a:t>
            </a:r>
            <a:endParaRPr kumimoji="0"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bwMode="auto">
          <a:xfrm>
            <a:off x="6115387" y="3249108"/>
            <a:ext cx="258532" cy="1668608"/>
          </a:xfrm>
          <a:prstGeom prst="rect">
            <a:avLst/>
          </a:prstGeom>
          <a:solidFill>
            <a:srgbClr val="0070C0"/>
          </a:solidFill>
          <a:ln>
            <a:noFill/>
          </a:ln>
        </p:spPr>
        <p:txBody>
          <a:bodyPr vert="eaVert" wrap="square" lIns="0" tIns="0" rIns="0" bIns="0" rtlCol="0" anchor="ctr">
            <a:spAutoFit/>
          </a:bodyPr>
          <a:lstStyle/>
          <a:p>
            <a:pPr>
              <a:lnSpc>
                <a:spcPct val="120000"/>
              </a:lnSpc>
            </a:pPr>
            <a:r>
              <a:rPr kumimoji="0" lang="zh-CN" altLang="en-US" sz="1400" dirty="0" smtClean="0">
                <a:solidFill>
                  <a:schemeClr val="bg1"/>
                </a:solidFill>
                <a:latin typeface="微软雅黑" panose="020B0503020204020204" pitchFamily="34" charset="-122"/>
                <a:ea typeface="微软雅黑" panose="020B0503020204020204" pitchFamily="34" charset="-122"/>
              </a:rPr>
              <a:t>预算结转结余变动表</a:t>
            </a:r>
            <a:endParaRPr kumimoji="0"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bwMode="auto">
          <a:xfrm>
            <a:off x="6974257" y="3108800"/>
            <a:ext cx="258532" cy="2034700"/>
          </a:xfrm>
          <a:prstGeom prst="rect">
            <a:avLst/>
          </a:prstGeom>
          <a:solidFill>
            <a:srgbClr val="0070C0"/>
          </a:solidFill>
          <a:ln>
            <a:noFill/>
          </a:ln>
        </p:spPr>
        <p:txBody>
          <a:bodyPr vert="eaVert" wrap="square" lIns="0" tIns="0" rIns="0" bIns="0" rtlCol="0" anchor="ctr">
            <a:spAutoFit/>
          </a:bodyPr>
          <a:lstStyle/>
          <a:p>
            <a:pPr>
              <a:lnSpc>
                <a:spcPct val="120000"/>
              </a:lnSpc>
            </a:pPr>
            <a:r>
              <a:rPr kumimoji="0" lang="zh-CN" altLang="en-US" sz="1400" dirty="0" smtClean="0">
                <a:solidFill>
                  <a:schemeClr val="bg1"/>
                </a:solidFill>
                <a:latin typeface="微软雅黑" panose="020B0503020204020204" pitchFamily="34" charset="-122"/>
                <a:ea typeface="微软雅黑" panose="020B0503020204020204" pitchFamily="34" charset="-122"/>
              </a:rPr>
              <a:t>财政拨款预算收入支出表</a:t>
            </a:r>
            <a:endParaRPr kumimoji="0"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a:latin typeface="微软雅黑" panose="020B0503020204020204" pitchFamily="34" charset="-122"/>
                <a:ea typeface="微软雅黑" panose="020B0503020204020204" pitchFamily="34" charset="-122"/>
              </a:rPr>
              <a:t>现金</a:t>
            </a:r>
            <a:br>
              <a:rPr lang="zh-CN" altLang="en-US" sz="2300" dirty="0">
                <a:latin typeface="微软雅黑" panose="020B0503020204020204" pitchFamily="34" charset="-122"/>
                <a:ea typeface="微软雅黑" panose="020B0503020204020204" pitchFamily="34" charset="-122"/>
              </a:rPr>
            </a:br>
            <a:endParaRPr lang="zh-CN" altLang="en-US" sz="2300" dirty="0"/>
          </a:p>
        </p:txBody>
      </p:sp>
      <p:graphicFrame>
        <p:nvGraphicFramePr>
          <p:cNvPr id="4" name="表格 3"/>
          <p:cNvGraphicFramePr>
            <a:graphicFrameLocks noGrp="1"/>
          </p:cNvGraphicFramePr>
          <p:nvPr>
            <p:extLst>
              <p:ext uri="{D42A27DB-BD31-4B8C-83A1-F6EECF244321}">
                <p14:modId xmlns:p14="http://schemas.microsoft.com/office/powerpoint/2010/main" val="1510857282"/>
              </p:ext>
            </p:extLst>
          </p:nvPr>
        </p:nvGraphicFramePr>
        <p:xfrm>
          <a:off x="1259632" y="1563638"/>
          <a:ext cx="6840760" cy="2636520"/>
        </p:xfrm>
        <a:graphic>
          <a:graphicData uri="http://schemas.openxmlformats.org/drawingml/2006/table">
            <a:tbl>
              <a:tblPr firstRow="1" bandRow="1">
                <a:tableStyleId>{5C22544A-7EE6-4342-B048-85BDC9FD1C3A}</a:tableStyleId>
              </a:tblPr>
              <a:tblGrid>
                <a:gridCol w="565637"/>
                <a:gridCol w="2818739"/>
                <a:gridCol w="3456384"/>
              </a:tblGrid>
              <a:tr h="370840">
                <a:tc rowSpan="5">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gridSpan="2">
                  <a:txBody>
                    <a:bodyPr/>
                    <a:lstStyle/>
                    <a:p>
                      <a:r>
                        <a:rPr lang="zh-CN" altLang="en-US" sz="1400" dirty="0" smtClean="0">
                          <a:solidFill>
                            <a:schemeClr val="bg1"/>
                          </a:solidFill>
                          <a:latin typeface="微软雅黑" panose="020B0503020204020204" pitchFamily="34" charset="-122"/>
                          <a:ea typeface="微软雅黑" panose="020B0503020204020204" pitchFamily="34" charset="-122"/>
                        </a:rPr>
                        <a:t>（</a:t>
                      </a:r>
                      <a:r>
                        <a:rPr lang="en-US" altLang="zh-CN" sz="1400" dirty="0" smtClean="0">
                          <a:solidFill>
                            <a:schemeClr val="bg1"/>
                          </a:solidFill>
                          <a:latin typeface="微软雅黑" panose="020B0503020204020204" pitchFamily="34" charset="-122"/>
                          <a:ea typeface="微软雅黑" panose="020B0503020204020204" pitchFamily="34" charset="-122"/>
                        </a:rPr>
                        <a:t>1</a:t>
                      </a:r>
                      <a:r>
                        <a:rPr lang="zh-CN" altLang="en-US" sz="1400" dirty="0" smtClean="0">
                          <a:solidFill>
                            <a:schemeClr val="bg1"/>
                          </a:solidFill>
                          <a:latin typeface="微软雅黑" panose="020B0503020204020204" pitchFamily="34" charset="-122"/>
                          <a:ea typeface="微软雅黑" panose="020B0503020204020204" pitchFamily="34" charset="-122"/>
                        </a:rPr>
                        <a:t>）预借现金时</a:t>
                      </a:r>
                      <a:endParaRPr lang="zh-CN" altLang="en-US" sz="1400" dirty="0">
                        <a:solidFill>
                          <a:schemeClr val="bg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zh-CN"/>
                    </a:p>
                  </a:txBody>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借：其他应收款</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张三</a:t>
                      </a:r>
                      <a:r>
                        <a:rPr lang="zh-CN" altLang="en-US" sz="1400" baseline="0" dirty="0" smtClean="0">
                          <a:latin typeface="微软雅黑" panose="020B0503020204020204" pitchFamily="34" charset="-122"/>
                          <a:ea typeface="微软雅黑" panose="020B0503020204020204" pitchFamily="34" charset="-122"/>
                        </a:rPr>
                        <a:t> </a:t>
                      </a:r>
                      <a:r>
                        <a:rPr lang="en-US" altLang="zh-CN" sz="1400" baseline="0" dirty="0" smtClean="0">
                          <a:latin typeface="微软雅黑" panose="020B0503020204020204" pitchFamily="34" charset="-122"/>
                          <a:ea typeface="微软雅黑" panose="020B0503020204020204" pitchFamily="34" charset="-122"/>
                        </a:rPr>
                        <a:t>5000</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贷：库存现金 </a:t>
                      </a:r>
                      <a:r>
                        <a:rPr lang="en-US" altLang="zh-CN" sz="1400" dirty="0" smtClean="0">
                          <a:latin typeface="微软雅黑" panose="020B0503020204020204" pitchFamily="34" charset="-122"/>
                          <a:ea typeface="微软雅黑" panose="020B0503020204020204" pitchFamily="34" charset="-122"/>
                        </a:rPr>
                        <a:t>5000</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400" dirty="0" smtClean="0">
                        <a:solidFill>
                          <a:srgbClr val="FF0000"/>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vMerge="1">
                  <a:txBody>
                    <a:bodyPr/>
                    <a:lstStyle/>
                    <a:p>
                      <a:endParaRPr lang="zh-CN"/>
                    </a:p>
                  </a:txBody>
                  <a:tcPr/>
                </a:tc>
                <a:tc gridSpan="2">
                  <a:txBody>
                    <a:bodyPr/>
                    <a:lstStyle/>
                    <a:p>
                      <a:r>
                        <a:rPr lang="zh-CN" altLang="en-US" sz="1400" dirty="0" smtClean="0">
                          <a:solidFill>
                            <a:schemeClr val="bg1"/>
                          </a:solidFill>
                          <a:latin typeface="微软雅黑" panose="020B0503020204020204" pitchFamily="34" charset="-122"/>
                          <a:ea typeface="微软雅黑" panose="020B0503020204020204" pitchFamily="34" charset="-122"/>
                        </a:rPr>
                        <a:t>（</a:t>
                      </a:r>
                      <a:r>
                        <a:rPr lang="en-US" altLang="zh-CN" sz="1400" dirty="0" smtClean="0">
                          <a:solidFill>
                            <a:schemeClr val="bg1"/>
                          </a:solidFill>
                          <a:latin typeface="微软雅黑" panose="020B0503020204020204" pitchFamily="34" charset="-122"/>
                          <a:ea typeface="微软雅黑" panose="020B0503020204020204" pitchFamily="34" charset="-122"/>
                        </a:rPr>
                        <a:t>2</a:t>
                      </a:r>
                      <a:r>
                        <a:rPr lang="zh-CN" altLang="en-US" sz="1400" dirty="0" smtClean="0">
                          <a:solidFill>
                            <a:schemeClr val="bg1"/>
                          </a:solidFill>
                          <a:latin typeface="微软雅黑" panose="020B0503020204020204" pitchFamily="34" charset="-122"/>
                          <a:ea typeface="微软雅黑" panose="020B0503020204020204" pitchFamily="34" charset="-122"/>
                        </a:rPr>
                        <a:t>）报销差旅费时</a:t>
                      </a:r>
                      <a:endParaRPr lang="zh-CN" altLang="en-US" sz="1400" dirty="0">
                        <a:solidFill>
                          <a:schemeClr val="bg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zh-CN"/>
                    </a:p>
                  </a:txBody>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借：业务活动费用 </a:t>
                      </a:r>
                      <a:r>
                        <a:rPr lang="en-US" altLang="zh-CN" sz="1400" dirty="0" smtClean="0">
                          <a:latin typeface="微软雅黑" panose="020B0503020204020204" pitchFamily="34" charset="-122"/>
                          <a:ea typeface="微软雅黑" panose="020B0503020204020204" pitchFamily="34" charset="-122"/>
                        </a:rPr>
                        <a:t>4000</a:t>
                      </a:r>
                    </a:p>
                    <a:p>
                      <a:r>
                        <a:rPr lang="en-US" altLang="zh-CN" sz="1400" baseline="0" dirty="0" smtClean="0">
                          <a:latin typeface="微软雅黑" panose="020B0503020204020204" pitchFamily="34" charset="-122"/>
                          <a:ea typeface="微软雅黑" panose="020B0503020204020204" pitchFamily="34" charset="-122"/>
                        </a:rPr>
                        <a:t>       </a:t>
                      </a:r>
                      <a:r>
                        <a:rPr lang="zh-CN" altLang="en-US" sz="1400" baseline="0" dirty="0" smtClean="0">
                          <a:latin typeface="微软雅黑" panose="020B0503020204020204" pitchFamily="34" charset="-122"/>
                          <a:ea typeface="微软雅黑" panose="020B0503020204020204" pitchFamily="34" charset="-122"/>
                        </a:rPr>
                        <a:t>库存现金 </a:t>
                      </a:r>
                      <a:r>
                        <a:rPr lang="en-US" altLang="zh-CN" sz="1400" baseline="0" dirty="0" smtClean="0">
                          <a:latin typeface="微软雅黑" panose="020B0503020204020204" pitchFamily="34" charset="-122"/>
                          <a:ea typeface="微软雅黑" panose="020B0503020204020204" pitchFamily="34" charset="-122"/>
                        </a:rPr>
                        <a:t>1000</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贷：其他应收款</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张三 </a:t>
                      </a:r>
                      <a:r>
                        <a:rPr lang="en-US" altLang="zh-CN" sz="1400" dirty="0" smtClean="0">
                          <a:latin typeface="微软雅黑" panose="020B0503020204020204" pitchFamily="34" charset="-122"/>
                          <a:ea typeface="微软雅黑" panose="020B0503020204020204" pitchFamily="34" charset="-122"/>
                        </a:rPr>
                        <a:t>5000</a:t>
                      </a:r>
                      <a:endParaRPr lang="zh-CN" altLang="en-US" sz="1400" dirty="0" smtClean="0">
                        <a:latin typeface="微软雅黑" panose="020B0503020204020204" pitchFamily="34" charset="-122"/>
                        <a:ea typeface="微软雅黑" panose="020B0503020204020204" pitchFamily="34" charset="-122"/>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solidFill>
                            <a:schemeClr val="tx1"/>
                          </a:solidFill>
                          <a:latin typeface="微软雅黑" panose="020B0503020204020204" pitchFamily="34" charset="-122"/>
                          <a:ea typeface="微软雅黑" panose="020B0503020204020204" pitchFamily="34" charset="-122"/>
                        </a:rPr>
                        <a:t>借：事业支出</a:t>
                      </a:r>
                      <a:r>
                        <a:rPr lang="zh-CN" altLang="en-US" sz="1400" baseline="0" dirty="0" smtClean="0">
                          <a:solidFill>
                            <a:schemeClr val="tx1"/>
                          </a:solidFill>
                          <a:latin typeface="微软雅黑" panose="020B0503020204020204" pitchFamily="34" charset="-122"/>
                          <a:ea typeface="微软雅黑" panose="020B0503020204020204" pitchFamily="34" charset="-122"/>
                        </a:rPr>
                        <a:t> </a:t>
                      </a:r>
                      <a:r>
                        <a:rPr lang="en-US" altLang="zh-CN" sz="1400" baseline="0" dirty="0" smtClean="0">
                          <a:solidFill>
                            <a:schemeClr val="tx1"/>
                          </a:solidFill>
                          <a:latin typeface="微软雅黑" panose="020B0503020204020204" pitchFamily="34" charset="-122"/>
                          <a:ea typeface="微软雅黑" panose="020B0503020204020204" pitchFamily="34" charset="-122"/>
                        </a:rPr>
                        <a:t>4000</a:t>
                      </a:r>
                      <a:endParaRPr lang="en-US" altLang="zh-CN" sz="1400" dirty="0" smtClean="0">
                        <a:solidFill>
                          <a:schemeClr val="tx1"/>
                        </a:solidFill>
                        <a:latin typeface="微软雅黑" panose="020B0503020204020204" pitchFamily="34" charset="-122"/>
                        <a:ea typeface="微软雅黑" panose="020B0503020204020204" pitchFamily="34" charset="-122"/>
                      </a:endParaRPr>
                    </a:p>
                    <a:p>
                      <a:r>
                        <a:rPr lang="en-US" altLang="zh-CN" sz="1400" dirty="0" smtClean="0">
                          <a:solidFill>
                            <a:schemeClr val="tx1"/>
                          </a:solidFill>
                          <a:latin typeface="微软雅黑" panose="020B0503020204020204" pitchFamily="34" charset="-122"/>
                          <a:ea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rPr>
                        <a:t>贷：资金结存</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货币资金 </a:t>
                      </a:r>
                      <a:r>
                        <a:rPr lang="en-US" altLang="zh-CN" sz="1400" dirty="0" smtClean="0">
                          <a:solidFill>
                            <a:schemeClr val="tx1"/>
                          </a:solidFill>
                          <a:latin typeface="微软雅黑" panose="020B0503020204020204" pitchFamily="34" charset="-122"/>
                          <a:ea typeface="微软雅黑" panose="020B0503020204020204" pitchFamily="34" charset="-122"/>
                        </a:rPr>
                        <a:t>4000</a:t>
                      </a:r>
                      <a:endParaRPr lang="zh-CN" altLang="en-US" sz="1400" dirty="0" smtClean="0">
                        <a:solidFill>
                          <a:schemeClr val="tx1"/>
                        </a:solidFill>
                        <a:latin typeface="微软雅黑" panose="020B0503020204020204" pitchFamily="34" charset="-122"/>
                        <a:ea typeface="微软雅黑" panose="020B0503020204020204" pitchFamily="34" charset="-122"/>
                      </a:endParaRPr>
                    </a:p>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83568" y="839773"/>
            <a:ext cx="777686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例：某事业单位财务部门</a:t>
            </a:r>
            <a:r>
              <a:rPr kumimoji="0" lang="en-US" altLang="zh-CN" sz="1400" dirty="0" smtClean="0">
                <a:latin typeface="微软雅黑" panose="020B0503020204020204" pitchFamily="34" charset="-122"/>
                <a:ea typeface="微软雅黑" panose="020B0503020204020204" pitchFamily="34" charset="-122"/>
              </a:rPr>
              <a:t>2018</a:t>
            </a:r>
            <a:r>
              <a:rPr kumimoji="0" lang="zh-CN" altLang="en-US" sz="1400" dirty="0" smtClean="0">
                <a:latin typeface="微软雅黑" panose="020B0503020204020204" pitchFamily="34" charset="-122"/>
                <a:ea typeface="微软雅黑" panose="020B0503020204020204" pitchFamily="34" charset="-122"/>
              </a:rPr>
              <a:t>年</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月发生如下现金业务</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月</a:t>
            </a:r>
            <a:r>
              <a:rPr kumimoji="0" lang="en-US" altLang="zh-CN" sz="1400" dirty="0" smtClean="0">
                <a:latin typeface="微软雅黑" panose="020B0503020204020204" pitchFamily="34" charset="-122"/>
                <a:ea typeface="微软雅黑" panose="020B0503020204020204" pitchFamily="34" charset="-122"/>
              </a:rPr>
              <a:t>6</a:t>
            </a:r>
            <a:r>
              <a:rPr kumimoji="0" lang="zh-CN" altLang="en-US" sz="1400" dirty="0" smtClean="0">
                <a:latin typeface="微软雅黑" panose="020B0503020204020204" pitchFamily="34" charset="-122"/>
                <a:ea typeface="微软雅黑" panose="020B0503020204020204" pitchFamily="34" charset="-122"/>
              </a:rPr>
              <a:t>日，职工张三出差预借</a:t>
            </a:r>
            <a:r>
              <a:rPr kumimoji="0" lang="en-US" altLang="zh-CN" sz="1400" dirty="0" smtClean="0">
                <a:latin typeface="微软雅黑" panose="020B0503020204020204" pitchFamily="34" charset="-122"/>
                <a:ea typeface="微软雅黑" panose="020B0503020204020204" pitchFamily="34" charset="-122"/>
              </a:rPr>
              <a:t>5000</a:t>
            </a:r>
            <a:r>
              <a:rPr kumimoji="0" lang="zh-CN" altLang="en-US" sz="1400" dirty="0" smtClean="0">
                <a:latin typeface="微软雅黑" panose="020B0503020204020204" pitchFamily="34" charset="-122"/>
                <a:ea typeface="微软雅黑" panose="020B0503020204020204" pitchFamily="34" charset="-122"/>
              </a:rPr>
              <a:t>元，回来报销差旅费</a:t>
            </a:r>
            <a:r>
              <a:rPr kumimoji="0" lang="en-US" altLang="zh-CN" sz="1400" dirty="0" smtClean="0">
                <a:latin typeface="微软雅黑" panose="020B0503020204020204" pitchFamily="34" charset="-122"/>
                <a:ea typeface="微软雅黑" panose="020B0503020204020204" pitchFamily="34" charset="-122"/>
              </a:rPr>
              <a:t>4000</a:t>
            </a:r>
            <a:r>
              <a:rPr kumimoji="0" lang="zh-CN" altLang="en-US" sz="1400" dirty="0" smtClean="0">
                <a:latin typeface="微软雅黑" panose="020B0503020204020204" pitchFamily="34" charset="-122"/>
                <a:ea typeface="微软雅黑" panose="020B0503020204020204" pitchFamily="34" charset="-122"/>
              </a:rPr>
              <a:t>元，并退回预支的现金</a:t>
            </a:r>
            <a:r>
              <a:rPr kumimoji="0" lang="en-US" altLang="zh-CN" sz="1400" dirty="0" smtClean="0">
                <a:latin typeface="微软雅黑" panose="020B0503020204020204" pitchFamily="34" charset="-122"/>
                <a:ea typeface="微软雅黑" panose="020B0503020204020204" pitchFamily="34" charset="-122"/>
              </a:rPr>
              <a:t>1000</a:t>
            </a:r>
            <a:r>
              <a:rPr kumimoji="0" lang="zh-CN" altLang="en-US" sz="1400" dirty="0" smtClean="0">
                <a:latin typeface="微软雅黑" panose="020B0503020204020204" pitchFamily="34" charset="-122"/>
                <a:ea typeface="微软雅黑" panose="020B0503020204020204" pitchFamily="34" charset="-122"/>
              </a:rPr>
              <a:t>元。</a:t>
            </a:r>
            <a:endParaRPr kumimoji="0"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银行存款</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graphicFrame>
        <p:nvGraphicFramePr>
          <p:cNvPr id="4" name="表格 3"/>
          <p:cNvGraphicFramePr>
            <a:graphicFrameLocks noGrp="1"/>
          </p:cNvGraphicFramePr>
          <p:nvPr/>
        </p:nvGraphicFramePr>
        <p:xfrm>
          <a:off x="731259" y="1080471"/>
          <a:ext cx="6840760" cy="1066800"/>
        </p:xfrm>
        <a:graphic>
          <a:graphicData uri="http://schemas.openxmlformats.org/drawingml/2006/table">
            <a:tbl>
              <a:tblPr firstRow="1" bandRow="1">
                <a:tableStyleId>{5C22544A-7EE6-4342-B048-85BDC9FD1C3A}</a:tableStyleId>
              </a:tblPr>
              <a:tblGrid>
                <a:gridCol w="565637"/>
                <a:gridCol w="2818739"/>
                <a:gridCol w="3456384"/>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借：银行存款</a:t>
                      </a:r>
                      <a:r>
                        <a:rPr lang="en-US" altLang="zh-CN" sz="1400" dirty="0" smtClean="0">
                          <a:latin typeface="微软雅黑" panose="020B0503020204020204" pitchFamily="34" charset="-122"/>
                          <a:ea typeface="微软雅黑" panose="020B0503020204020204" pitchFamily="34" charset="-122"/>
                        </a:rPr>
                        <a:t>100000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100000</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货币资金</a:t>
                      </a:r>
                      <a:r>
                        <a:rPr lang="en-US" altLang="zh-CN" sz="1400" dirty="0" smtClean="0">
                          <a:latin typeface="微软雅黑" panose="020B0503020204020204" pitchFamily="34" charset="-122"/>
                          <a:ea typeface="微软雅黑" panose="020B0503020204020204" pitchFamily="34" charset="-122"/>
                        </a:rPr>
                        <a:t>100000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a:t>
                      </a:r>
                      <a:r>
                        <a:rPr lang="en-US" altLang="zh-CN" sz="1400" dirty="0" smtClean="0">
                          <a:latin typeface="微软雅黑" panose="020B0503020204020204" pitchFamily="34" charset="-122"/>
                          <a:ea typeface="微软雅黑" panose="020B0503020204020204" pitchFamily="34" charset="-122"/>
                        </a:rPr>
                        <a:t>100000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75474" y="563406"/>
            <a:ext cx="777686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例：某事业单位财务部门</a:t>
            </a:r>
            <a:r>
              <a:rPr kumimoji="0" lang="en-US" altLang="zh-CN" sz="1400" dirty="0" smtClean="0">
                <a:latin typeface="微软雅黑" panose="020B0503020204020204" pitchFamily="34" charset="-122"/>
                <a:ea typeface="微软雅黑" panose="020B0503020204020204" pitchFamily="34" charset="-122"/>
              </a:rPr>
              <a:t>2018</a:t>
            </a:r>
            <a:r>
              <a:rPr kumimoji="0" lang="zh-CN" altLang="en-US" sz="1400" dirty="0" smtClean="0">
                <a:latin typeface="微软雅黑" panose="020B0503020204020204" pitchFamily="34" charset="-122"/>
                <a:ea typeface="微软雅黑" panose="020B0503020204020204" pitchFamily="34" charset="-122"/>
              </a:rPr>
              <a:t>年</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月发生如下业务</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、收到财政部门拨入的经费</a:t>
            </a:r>
            <a:r>
              <a:rPr kumimoji="0" lang="en-US" altLang="zh-CN" sz="1400" dirty="0" smtClean="0">
                <a:latin typeface="微软雅黑" panose="020B0503020204020204" pitchFamily="34" charset="-122"/>
                <a:ea typeface="微软雅黑" panose="020B0503020204020204" pitchFamily="34" charset="-122"/>
              </a:rPr>
              <a:t>10</a:t>
            </a:r>
            <a:r>
              <a:rPr kumimoji="0" lang="zh-CN" altLang="en-US" sz="1400" dirty="0" smtClean="0">
                <a:latin typeface="微软雅黑" panose="020B0503020204020204" pitchFamily="34" charset="-122"/>
                <a:ea typeface="微软雅黑" panose="020B0503020204020204" pitchFamily="34" charset="-122"/>
              </a:rPr>
              <a:t>万元，已经通过银行存款账户划拨。</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675474" y="2185982"/>
            <a:ext cx="788712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en-US" altLang="zh-CN" sz="11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、本月销售商品收到对方支付的款项，价税合计</a:t>
            </a:r>
            <a:r>
              <a:rPr kumimoji="0" lang="en-US" altLang="zh-CN" sz="1400" dirty="0" smtClean="0">
                <a:latin typeface="微软雅黑" panose="020B0503020204020204" pitchFamily="34" charset="-122"/>
                <a:ea typeface="微软雅黑" panose="020B0503020204020204" pitchFamily="34" charset="-122"/>
              </a:rPr>
              <a:t>23400</a:t>
            </a:r>
            <a:r>
              <a:rPr kumimoji="0" lang="zh-CN" altLang="en-US" sz="1400" dirty="0" smtClean="0">
                <a:latin typeface="微软雅黑" panose="020B0503020204020204" pitchFamily="34" charset="-122"/>
                <a:ea typeface="微软雅黑" panose="020B0503020204020204" pitchFamily="34" charset="-122"/>
              </a:rPr>
              <a:t>元，其中增值税额为</a:t>
            </a:r>
            <a:r>
              <a:rPr kumimoji="0" lang="en-US" altLang="zh-CN" sz="1400" dirty="0" smtClean="0">
                <a:latin typeface="微软雅黑" panose="020B0503020204020204" pitchFamily="34" charset="-122"/>
                <a:ea typeface="微软雅黑" panose="020B0503020204020204" pitchFamily="34" charset="-122"/>
              </a:rPr>
              <a:t>3400</a:t>
            </a:r>
            <a:r>
              <a:rPr kumimoji="0" lang="zh-CN" altLang="en-US" sz="1400" dirty="0" smtClean="0">
                <a:latin typeface="微软雅黑" panose="020B0503020204020204" pitchFamily="34" charset="-122"/>
                <a:ea typeface="微软雅黑" panose="020B0503020204020204" pitchFamily="34" charset="-122"/>
              </a:rPr>
              <a:t>元。该款项已经通过银行存款收讫。</a:t>
            </a:r>
            <a:endParaRPr kumimoji="0"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703348" y="2698063"/>
          <a:ext cx="6922822" cy="1102360"/>
        </p:xfrm>
        <a:graphic>
          <a:graphicData uri="http://schemas.openxmlformats.org/drawingml/2006/table">
            <a:tbl>
              <a:tblPr firstRow="1" bandRow="1">
                <a:tableStyleId>{5C22544A-7EE6-4342-B048-85BDC9FD1C3A}</a:tableStyleId>
              </a:tblPr>
              <a:tblGrid>
                <a:gridCol w="572422"/>
                <a:gridCol w="3216912"/>
                <a:gridCol w="3133488"/>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借：银行存款  </a:t>
                      </a:r>
                      <a:r>
                        <a:rPr lang="en-US" altLang="zh-CN" sz="1400" dirty="0" smtClean="0">
                          <a:latin typeface="微软雅黑" panose="020B0503020204020204" pitchFamily="34" charset="-122"/>
                          <a:ea typeface="微软雅黑" panose="020B0503020204020204" pitchFamily="34" charset="-122"/>
                        </a:rPr>
                        <a:t>23400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贷：经营收入  </a:t>
                      </a:r>
                      <a:r>
                        <a:rPr lang="en-US" altLang="zh-CN" sz="1400" dirty="0" smtClean="0">
                          <a:latin typeface="微软雅黑" panose="020B0503020204020204" pitchFamily="34" charset="-122"/>
                          <a:ea typeface="微软雅黑" panose="020B0503020204020204" pitchFamily="34" charset="-122"/>
                        </a:rPr>
                        <a:t>20000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应缴增值税</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销项税额</a:t>
                      </a:r>
                      <a:r>
                        <a:rPr lang="en-US" altLang="zh-CN" sz="1400" dirty="0" smtClean="0">
                          <a:latin typeface="微软雅黑" panose="020B0503020204020204" pitchFamily="34" charset="-122"/>
                          <a:ea typeface="微软雅黑" panose="020B0503020204020204" pitchFamily="34" charset="-122"/>
                        </a:rPr>
                        <a:t>3400</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货币资金  </a:t>
                      </a:r>
                      <a:r>
                        <a:rPr lang="en-US" altLang="zh-CN" sz="1400" dirty="0" smtClean="0">
                          <a:latin typeface="微软雅黑" panose="020B0503020204020204" pitchFamily="34" charset="-122"/>
                          <a:ea typeface="微软雅黑" panose="020B0503020204020204" pitchFamily="34" charset="-122"/>
                        </a:rPr>
                        <a:t>23400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贷：经营预算收入  </a:t>
                      </a:r>
                      <a:r>
                        <a:rPr lang="en-US" altLang="zh-CN" sz="1400" dirty="0" smtClean="0">
                          <a:latin typeface="微软雅黑" panose="020B0503020204020204" pitchFamily="34" charset="-122"/>
                          <a:ea typeface="微软雅黑" panose="020B0503020204020204" pitchFamily="34" charset="-122"/>
                        </a:rPr>
                        <a:t>23400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8" name="TextBox 7"/>
          <p:cNvSpPr txBox="1"/>
          <p:nvPr/>
        </p:nvSpPr>
        <p:spPr bwMode="auto">
          <a:xfrm>
            <a:off x="703348" y="3785417"/>
            <a:ext cx="788712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en-US" altLang="zh-CN" sz="1100" dirty="0">
                <a:latin typeface="微软雅黑" panose="020B0503020204020204" pitchFamily="34" charset="-122"/>
                <a:ea typeface="微软雅黑" panose="020B0503020204020204" pitchFamily="34" charset="-122"/>
              </a:rPr>
              <a:t>3</a:t>
            </a:r>
            <a:r>
              <a:rPr kumimoji="0" lang="zh-CN" altLang="en-US" sz="1400" dirty="0" smtClean="0">
                <a:latin typeface="微软雅黑" panose="020B0503020204020204" pitchFamily="34" charset="-122"/>
                <a:ea typeface="微软雅黑" panose="020B0503020204020204" pitchFamily="34" charset="-122"/>
              </a:rPr>
              <a:t>、购买日常活动所必需的办公用品，采用银行转账支票结算，价款共计</a:t>
            </a:r>
            <a:r>
              <a:rPr kumimoji="0" lang="en-US" altLang="zh-CN" sz="1400" dirty="0" smtClean="0">
                <a:latin typeface="微软雅黑" panose="020B0503020204020204" pitchFamily="34" charset="-122"/>
                <a:ea typeface="微软雅黑" panose="020B0503020204020204" pitchFamily="34" charset="-122"/>
              </a:rPr>
              <a:t>4000</a:t>
            </a:r>
            <a:r>
              <a:rPr kumimoji="0" lang="zh-CN" altLang="en-US" sz="1400" dirty="0" smtClean="0">
                <a:latin typeface="微软雅黑" panose="020B0503020204020204" pitchFamily="34" charset="-122"/>
                <a:ea typeface="微软雅黑" panose="020B0503020204020204" pitchFamily="34" charset="-122"/>
              </a:rPr>
              <a:t>元。</a:t>
            </a:r>
            <a:endParaRPr kumimoji="0" lang="zh-CN" altLang="en-US" sz="1400" dirty="0">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nvGraphicFramePr>
        <p:xfrm>
          <a:off x="734053" y="4076700"/>
          <a:ext cx="6840760" cy="1066800"/>
        </p:xfrm>
        <a:graphic>
          <a:graphicData uri="http://schemas.openxmlformats.org/drawingml/2006/table">
            <a:tbl>
              <a:tblPr firstRow="1" bandRow="1">
                <a:tableStyleId>{5C22544A-7EE6-4342-B048-85BDC9FD1C3A}</a:tableStyleId>
              </a:tblPr>
              <a:tblGrid>
                <a:gridCol w="565637"/>
                <a:gridCol w="3178779"/>
                <a:gridCol w="3096344"/>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36034">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借：业务活动费用 </a:t>
                      </a:r>
                      <a:r>
                        <a:rPr lang="en-US" altLang="zh-CN" sz="1400" dirty="0" smtClean="0">
                          <a:latin typeface="微软雅黑" panose="020B0503020204020204" pitchFamily="34" charset="-122"/>
                          <a:ea typeface="微软雅黑" panose="020B0503020204020204" pitchFamily="34" charset="-122"/>
                        </a:rPr>
                        <a:t>4000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贷：银行存款 </a:t>
                      </a:r>
                      <a:r>
                        <a:rPr lang="en-US" altLang="zh-CN" sz="1400" dirty="0" smtClean="0">
                          <a:latin typeface="微软雅黑" panose="020B0503020204020204" pitchFamily="34" charset="-122"/>
                          <a:ea typeface="微软雅黑" panose="020B0503020204020204" pitchFamily="34" charset="-122"/>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借：事业支出 </a:t>
                      </a:r>
                      <a:r>
                        <a:rPr lang="en-US" altLang="zh-CN" sz="1400" dirty="0" smtClean="0">
                          <a:latin typeface="微软雅黑" panose="020B0503020204020204" pitchFamily="34" charset="-122"/>
                          <a:ea typeface="微软雅黑" panose="020B0503020204020204" pitchFamily="34" charset="-122"/>
                        </a:rPr>
                        <a:t>4000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货币资金</a:t>
                      </a:r>
                      <a:r>
                        <a:rPr lang="en-US" altLang="zh-CN" sz="1400" dirty="0" smtClean="0">
                          <a:latin typeface="微软雅黑" panose="020B0503020204020204" pitchFamily="34" charset="-122"/>
                          <a:ea typeface="微软雅黑" panose="020B0503020204020204" pitchFamily="34" charset="-122"/>
                        </a:rPr>
                        <a:t>4000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零余额账户用款额度</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graphicFrame>
        <p:nvGraphicFramePr>
          <p:cNvPr id="4" name="表格 3"/>
          <p:cNvGraphicFramePr>
            <a:graphicFrameLocks noGrp="1"/>
          </p:cNvGraphicFramePr>
          <p:nvPr/>
        </p:nvGraphicFramePr>
        <p:xfrm>
          <a:off x="675474" y="1536240"/>
          <a:ext cx="7887126" cy="1066800"/>
        </p:xfrm>
        <a:graphic>
          <a:graphicData uri="http://schemas.openxmlformats.org/drawingml/2006/table">
            <a:tbl>
              <a:tblPr firstRow="1" bandRow="1">
                <a:tableStyleId>{5C22544A-7EE6-4342-B048-85BDC9FD1C3A}</a:tableStyleId>
              </a:tblPr>
              <a:tblGrid>
                <a:gridCol w="652157"/>
                <a:gridCol w="3249895"/>
                <a:gridCol w="3985074"/>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借：零余额账户用款额度</a:t>
                      </a:r>
                      <a:r>
                        <a:rPr lang="en-US" altLang="zh-CN" sz="1400" dirty="0" smtClean="0">
                          <a:latin typeface="微软雅黑" panose="020B0503020204020204" pitchFamily="34" charset="-122"/>
                          <a:ea typeface="微软雅黑" panose="020B0503020204020204" pitchFamily="34" charset="-122"/>
                        </a:rPr>
                        <a:t>60000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60000</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零余额账户用款额度</a:t>
                      </a:r>
                      <a:r>
                        <a:rPr lang="en-US" altLang="zh-CN" sz="1400" dirty="0" smtClean="0">
                          <a:latin typeface="微软雅黑" panose="020B0503020204020204" pitchFamily="34" charset="-122"/>
                          <a:ea typeface="微软雅黑" panose="020B0503020204020204" pitchFamily="34" charset="-122"/>
                        </a:rPr>
                        <a:t>60000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a:t>
                      </a:r>
                      <a:r>
                        <a:rPr lang="en-US" altLang="zh-CN" sz="1400" dirty="0" smtClean="0">
                          <a:latin typeface="微软雅黑" panose="020B0503020204020204" pitchFamily="34" charset="-122"/>
                          <a:ea typeface="微软雅黑" panose="020B0503020204020204" pitchFamily="34" charset="-122"/>
                        </a:rPr>
                        <a:t>60000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75474" y="681709"/>
            <a:ext cx="7776864"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例：某行政单位收到财政授权支付额度到账通知书，通知书所列数额为</a:t>
            </a:r>
            <a:r>
              <a:rPr kumimoji="0" lang="en-US" altLang="zh-CN" sz="1400" dirty="0" smtClean="0">
                <a:latin typeface="微软雅黑" panose="020B0503020204020204" pitchFamily="34" charset="-122"/>
                <a:ea typeface="微软雅黑" panose="020B0503020204020204" pitchFamily="34" charset="-122"/>
              </a:rPr>
              <a:t>60000</a:t>
            </a:r>
            <a:r>
              <a:rPr kumimoji="0" lang="zh-CN" altLang="en-US" sz="1400" dirty="0" smtClean="0">
                <a:latin typeface="微软雅黑" panose="020B0503020204020204" pitchFamily="34" charset="-122"/>
                <a:ea typeface="微软雅黑" panose="020B0503020204020204" pitchFamily="34" charset="-122"/>
              </a:rPr>
              <a:t>元；按规定支用额度</a:t>
            </a:r>
            <a:r>
              <a:rPr kumimoji="0" lang="en-US" altLang="zh-CN" sz="1400" dirty="0" smtClean="0">
                <a:latin typeface="微软雅黑" panose="020B0503020204020204" pitchFamily="34" charset="-122"/>
                <a:ea typeface="微软雅黑" panose="020B0503020204020204" pitchFamily="34" charset="-122"/>
              </a:rPr>
              <a:t>2000</a:t>
            </a:r>
            <a:r>
              <a:rPr kumimoji="0" lang="zh-CN" altLang="en-US" sz="1400" dirty="0" smtClean="0">
                <a:latin typeface="微软雅黑" panose="020B0503020204020204" pitchFamily="34" charset="-122"/>
                <a:ea typeface="微软雅黑" panose="020B0503020204020204" pitchFamily="34" charset="-122"/>
              </a:rPr>
              <a:t>元购买打印纸。</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、收到财政授权支付额度到账通知书时，账务处理如下：</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675474" y="2823579"/>
            <a:ext cx="788712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en-US" altLang="zh-CN" sz="11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、购买打印纸时，账务处理如下：</a:t>
            </a:r>
            <a:endParaRPr kumimoji="0"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694456" y="3219822"/>
          <a:ext cx="7868144" cy="1102360"/>
        </p:xfrm>
        <a:graphic>
          <a:graphicData uri="http://schemas.openxmlformats.org/drawingml/2006/table">
            <a:tbl>
              <a:tblPr firstRow="1" bandRow="1">
                <a:tableStyleId>{5C22544A-7EE6-4342-B048-85BDC9FD1C3A}</a:tableStyleId>
              </a:tblPr>
              <a:tblGrid>
                <a:gridCol w="650587"/>
                <a:gridCol w="3298965"/>
                <a:gridCol w="3918592"/>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借：库存物品</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打印纸 </a:t>
                      </a:r>
                      <a:r>
                        <a:rPr lang="en-US" altLang="zh-CN" sz="1400" dirty="0" smtClean="0">
                          <a:latin typeface="微软雅黑" panose="020B0503020204020204" pitchFamily="34" charset="-122"/>
                          <a:ea typeface="微软雅黑" panose="020B0503020204020204" pitchFamily="34" charset="-122"/>
                        </a:rPr>
                        <a:t>2000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贷：零余额账户用款额度  </a:t>
                      </a:r>
                      <a:r>
                        <a:rPr lang="en-US" altLang="zh-CN" sz="1400" dirty="0" smtClean="0">
                          <a:latin typeface="微软雅黑" panose="020B0503020204020204" pitchFamily="34" charset="-122"/>
                          <a:ea typeface="微软雅黑" panose="020B0503020204020204" pitchFamily="34" charset="-122"/>
                        </a:rPr>
                        <a:t>2000</a:t>
                      </a:r>
                    </a:p>
                    <a:p>
                      <a:r>
                        <a:rPr lang="en-US" altLang="zh-CN" sz="1400" dirty="0" smtClean="0">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借：行政支出  </a:t>
                      </a:r>
                      <a:r>
                        <a:rPr lang="en-US" altLang="zh-CN" sz="1400" dirty="0" smtClean="0">
                          <a:latin typeface="微软雅黑" panose="020B0503020204020204" pitchFamily="34" charset="-122"/>
                          <a:ea typeface="微软雅黑" panose="020B0503020204020204" pitchFamily="34" charset="-122"/>
                        </a:rPr>
                        <a:t>2000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零余额账户用款额度</a:t>
                      </a:r>
                      <a:r>
                        <a:rPr lang="en-US" altLang="zh-CN" sz="1400" dirty="0" smtClean="0">
                          <a:latin typeface="微软雅黑" panose="020B0503020204020204" pitchFamily="34" charset="-122"/>
                          <a:ea typeface="微软雅黑" panose="020B0503020204020204" pitchFamily="34" charset="-122"/>
                        </a:rPr>
                        <a:t>2000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rPr>
              <a:t>政府会计改革的必要性</a:t>
            </a:r>
            <a:endParaRPr lang="zh-CN" altLang="en-US" dirty="0">
              <a:solidFill>
                <a:schemeClr val="tx1"/>
              </a:solidFill>
            </a:endParaRPr>
          </a:p>
        </p:txBody>
      </p:sp>
      <p:sp>
        <p:nvSpPr>
          <p:cNvPr id="4" name="文本占位符 2"/>
          <p:cNvSpPr txBox="1"/>
          <p:nvPr/>
        </p:nvSpPr>
        <p:spPr bwMode="auto">
          <a:xfrm>
            <a:off x="683566" y="699542"/>
            <a:ext cx="7992889" cy="39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dirty="0" smtClean="0">
                <a:latin typeface="微软雅黑" panose="020B0503020204020204" pitchFamily="34" charset="-122"/>
                <a:ea typeface="微软雅黑" panose="020B0503020204020204" pitchFamily="34" charset="-122"/>
              </a:rPr>
              <a:t>       政府</a:t>
            </a:r>
            <a:r>
              <a:rPr lang="zh-CN" altLang="en-US" sz="1600" dirty="0">
                <a:latin typeface="微软雅黑" panose="020B0503020204020204" pitchFamily="34" charset="-122"/>
                <a:ea typeface="微软雅黑" panose="020B0503020204020204" pitchFamily="34" charset="-122"/>
              </a:rPr>
              <a:t>会计改革是财政改革的一个重要组成部分。目前，我国实行的是以收付实现制为基础的预算会计，尚未建立以权责发生制为基础的政府会计体系，在新的形势下，立足国情，借鉴国际经验，加快推进政府会计改革势在必行</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pPr>
              <a:buFont typeface="Wingdings" panose="05000000000000000000" pitchFamily="2" charset="2"/>
              <a:buChar char="u"/>
            </a:pPr>
            <a:r>
              <a:rPr lang="zh-CN" altLang="en-US" sz="1600" b="1" dirty="0" smtClean="0">
                <a:latin typeface="微软雅黑" panose="020B0503020204020204" pitchFamily="34" charset="-122"/>
                <a:ea typeface="微软雅黑" panose="020B0503020204020204" pitchFamily="34" charset="-122"/>
              </a:rPr>
              <a:t>不能如实反映政府“家底”，不利于政府加强</a:t>
            </a:r>
            <a:r>
              <a:rPr lang="zh-CN" altLang="en-US" sz="1600" b="1" dirty="0" smtClean="0">
                <a:solidFill>
                  <a:srgbClr val="FF0000"/>
                </a:solidFill>
                <a:latin typeface="微软雅黑" panose="020B0503020204020204" pitchFamily="34" charset="-122"/>
                <a:ea typeface="微软雅黑" panose="020B0503020204020204" pitchFamily="34" charset="-122"/>
              </a:rPr>
              <a:t>资产负债</a:t>
            </a:r>
            <a:r>
              <a:rPr lang="zh-CN" altLang="en-US" sz="1600" b="1" dirty="0" smtClean="0">
                <a:latin typeface="微软雅黑" panose="020B0503020204020204" pitchFamily="34" charset="-122"/>
                <a:ea typeface="微软雅黑" panose="020B0503020204020204" pitchFamily="34" charset="-122"/>
              </a:rPr>
              <a:t>管理</a:t>
            </a:r>
            <a:endParaRPr lang="en-US" altLang="zh-CN" sz="1600" b="1" dirty="0" smtClean="0">
              <a:latin typeface="微软雅黑" panose="020B0503020204020204" pitchFamily="34" charset="-122"/>
              <a:ea typeface="微软雅黑" panose="020B0503020204020204" pitchFamily="34" charset="-122"/>
            </a:endParaRPr>
          </a:p>
          <a:p>
            <a:pPr marL="539750" lvl="1" eaLnBrk="1" hangingPunct="1">
              <a:lnSpc>
                <a:spcPct val="150000"/>
              </a:lnSpc>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如</a:t>
            </a:r>
            <a:r>
              <a:rPr lang="zh-CN" altLang="en-US" sz="1600" dirty="0">
                <a:latin typeface="微软雅黑" panose="020B0503020204020204" pitchFamily="34" charset="-122"/>
                <a:ea typeface="微软雅黑" panose="020B0503020204020204" pitchFamily="34" charset="-122"/>
              </a:rPr>
              <a:t>债务收入、债务转贷收入按照财政总预算会计制度规定记入当期收入，但从经济本质看，其属于负债增加，不属于收入</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u"/>
            </a:pPr>
            <a:r>
              <a:rPr lang="zh-CN" altLang="en-US" sz="1600" b="1" dirty="0" smtClean="0">
                <a:latin typeface="微软雅黑" panose="020B0503020204020204" pitchFamily="34" charset="-122"/>
                <a:ea typeface="微软雅黑" panose="020B0503020204020204" pitchFamily="34" charset="-122"/>
              </a:rPr>
              <a:t>不能</a:t>
            </a:r>
            <a:r>
              <a:rPr lang="zh-CN" altLang="en-US" sz="1600" b="1" dirty="0">
                <a:latin typeface="微软雅黑" panose="020B0503020204020204" pitchFamily="34" charset="-122"/>
                <a:ea typeface="微软雅黑" panose="020B0503020204020204" pitchFamily="34" charset="-122"/>
              </a:rPr>
              <a:t>客观反映</a:t>
            </a:r>
            <a:r>
              <a:rPr lang="zh-CN" altLang="en-US" sz="1600" b="1" dirty="0">
                <a:solidFill>
                  <a:srgbClr val="FF0000"/>
                </a:solidFill>
                <a:latin typeface="微软雅黑" panose="020B0503020204020204" pitchFamily="34" charset="-122"/>
                <a:ea typeface="微软雅黑" panose="020B0503020204020204" pitchFamily="34" charset="-122"/>
              </a:rPr>
              <a:t>政府运行成本</a:t>
            </a:r>
            <a:r>
              <a:rPr lang="zh-CN" altLang="en-US" sz="1600" b="1" dirty="0">
                <a:latin typeface="微软雅黑" panose="020B0503020204020204" pitchFamily="34" charset="-122"/>
                <a:ea typeface="微软雅黑" panose="020B0503020204020204" pitchFamily="34" charset="-122"/>
              </a:rPr>
              <a:t>，不利于科学评价政府的运营</a:t>
            </a:r>
            <a:r>
              <a:rPr lang="zh-CN" altLang="en-US" sz="1600" b="1" dirty="0" smtClean="0">
                <a:latin typeface="微软雅黑" panose="020B0503020204020204" pitchFamily="34" charset="-122"/>
                <a:ea typeface="微软雅黑" panose="020B0503020204020204" pitchFamily="34" charset="-122"/>
              </a:rPr>
              <a:t>绩效</a:t>
            </a:r>
            <a:endParaRPr lang="en-US" altLang="zh-CN" sz="1600" b="1" dirty="0" smtClean="0">
              <a:latin typeface="微软雅黑" panose="020B0503020204020204" pitchFamily="34" charset="-122"/>
              <a:ea typeface="微软雅黑" panose="020B0503020204020204" pitchFamily="34" charset="-122"/>
            </a:endParaRPr>
          </a:p>
          <a:p>
            <a:pPr marL="539750" lvl="1" eaLnBrk="1" hangingPunct="1">
              <a:lnSpc>
                <a:spcPct val="150000"/>
              </a:lnSpc>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如：政府多年来在公路、水利、市政等领域投入大量资金，形成了一大批公共基础设施资产，是政府提供公共服务的重要资源。但多数公共基础设施资产尚未纳入行政事业单位资产管理，没有登入会计账。 </a:t>
            </a:r>
            <a:endParaRPr lang="zh-CN" altLang="en-US" sz="1600" dirty="0">
              <a:latin typeface="微软雅黑" panose="020B0503020204020204" pitchFamily="34" charset="-122"/>
              <a:ea typeface="微软雅黑" panose="020B0503020204020204" pitchFamily="34" charset="-122"/>
            </a:endParaRPr>
          </a:p>
          <a:p>
            <a:pPr marL="285750" indent="-285750" eaLnBrk="1" hangingPunct="1">
              <a:lnSpc>
                <a:spcPct val="150000"/>
              </a:lnSpc>
              <a:buFont typeface="Wingdings" panose="05000000000000000000" pitchFamily="2" charset="2"/>
              <a:buChar char="u"/>
            </a:pPr>
            <a:r>
              <a:rPr lang="zh-CN" altLang="en-US" sz="1600" b="1" dirty="0" smtClean="0">
                <a:latin typeface="微软雅黑" panose="020B0503020204020204" pitchFamily="34" charset="-122"/>
                <a:ea typeface="微软雅黑" panose="020B0503020204020204" pitchFamily="34" charset="-122"/>
              </a:rPr>
              <a:t>缺乏</a:t>
            </a:r>
            <a:r>
              <a:rPr lang="zh-CN" altLang="en-US" sz="1600" b="1" dirty="0">
                <a:solidFill>
                  <a:srgbClr val="FF0000"/>
                </a:solidFill>
                <a:latin typeface="微软雅黑" panose="020B0503020204020204" pitchFamily="34" charset="-122"/>
                <a:ea typeface="微软雅黑" panose="020B0503020204020204" pitchFamily="34" charset="-122"/>
              </a:rPr>
              <a:t>统一、规范</a:t>
            </a:r>
            <a:r>
              <a:rPr lang="zh-CN" altLang="en-US" sz="1600" b="1" dirty="0">
                <a:latin typeface="微软雅黑" panose="020B0503020204020204" pitchFamily="34" charset="-122"/>
                <a:ea typeface="微软雅黑" panose="020B0503020204020204" pitchFamily="34" charset="-122"/>
              </a:rPr>
              <a:t>的政府会计标准体系，不能提供信息准确完整的政府财务</a:t>
            </a:r>
            <a:r>
              <a:rPr lang="zh-CN" altLang="en-US" sz="1600" b="1" dirty="0" smtClean="0">
                <a:latin typeface="微软雅黑" panose="020B0503020204020204" pitchFamily="34" charset="-122"/>
                <a:ea typeface="微软雅黑" panose="020B0503020204020204" pitchFamily="34" charset="-122"/>
              </a:rPr>
              <a:t>报告</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应收账款</a:t>
            </a:r>
            <a:endParaRPr lang="zh-CN" altLang="en-US" sz="2300" dirty="0"/>
          </a:p>
        </p:txBody>
      </p:sp>
      <p:graphicFrame>
        <p:nvGraphicFramePr>
          <p:cNvPr id="4" name="表格 3"/>
          <p:cNvGraphicFramePr>
            <a:graphicFrameLocks noGrp="1"/>
          </p:cNvGraphicFramePr>
          <p:nvPr/>
        </p:nvGraphicFramePr>
        <p:xfrm>
          <a:off x="675474" y="1419622"/>
          <a:ext cx="7887126" cy="1102360"/>
        </p:xfrm>
        <a:graphic>
          <a:graphicData uri="http://schemas.openxmlformats.org/drawingml/2006/table">
            <a:tbl>
              <a:tblPr firstRow="1" bandRow="1">
                <a:tableStyleId>{5C22544A-7EE6-4342-B048-85BDC9FD1C3A}</a:tableStyleId>
              </a:tblPr>
              <a:tblGrid>
                <a:gridCol w="652157"/>
                <a:gridCol w="3532401"/>
                <a:gridCol w="3702568"/>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借：应收账款</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乙公司</a:t>
                      </a:r>
                      <a:r>
                        <a:rPr lang="en-US" altLang="zh-CN" sz="1400" dirty="0" smtClean="0">
                          <a:latin typeface="微软雅黑" panose="020B0503020204020204" pitchFamily="34" charset="-122"/>
                          <a:ea typeface="微软雅黑" panose="020B0503020204020204" pitchFamily="34" charset="-122"/>
                        </a:rPr>
                        <a:t>42400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贷：经营收入</a:t>
                      </a:r>
                      <a:r>
                        <a:rPr lang="en-US" altLang="zh-CN" sz="1400" dirty="0" smtClean="0">
                          <a:latin typeface="微软雅黑" panose="020B0503020204020204" pitchFamily="34" charset="-122"/>
                          <a:ea typeface="微软雅黑" panose="020B0503020204020204" pitchFamily="34" charset="-122"/>
                        </a:rPr>
                        <a:t>40000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应缴增值税</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销项税额</a:t>
                      </a:r>
                      <a:r>
                        <a:rPr lang="en-US" altLang="zh-CN" sz="1400" dirty="0" smtClean="0">
                          <a:latin typeface="微软雅黑" panose="020B0503020204020204" pitchFamily="34" charset="-122"/>
                          <a:ea typeface="微软雅黑" panose="020B0503020204020204" pitchFamily="34" charset="-122"/>
                        </a:rPr>
                        <a:t>2400</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75474" y="810976"/>
            <a:ext cx="777686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a:t>
            </a:r>
            <a:r>
              <a:rPr kumimoji="0" lang="en-US" altLang="zh-CN" sz="1400" dirty="0" smtClean="0">
                <a:latin typeface="微软雅黑" panose="020B0503020204020204" pitchFamily="34" charset="-122"/>
                <a:ea typeface="微软雅黑" panose="020B0503020204020204" pitchFamily="34" charset="-122"/>
              </a:rPr>
              <a:t>2018</a:t>
            </a:r>
            <a:r>
              <a:rPr kumimoji="0" lang="zh-CN" altLang="en-US" sz="1400" dirty="0" smtClean="0">
                <a:latin typeface="微软雅黑" panose="020B0503020204020204" pitchFamily="34" charset="-122"/>
                <a:ea typeface="微软雅黑" panose="020B0503020204020204" pitchFamily="34" charset="-122"/>
              </a:rPr>
              <a:t>年</a:t>
            </a:r>
            <a:r>
              <a:rPr kumimoji="0" lang="en-US" altLang="zh-CN" sz="1400" dirty="0" smtClean="0">
                <a:latin typeface="微软雅黑" panose="020B0503020204020204" pitchFamily="34" charset="-122"/>
                <a:ea typeface="微软雅黑" panose="020B0503020204020204" pitchFamily="34" charset="-122"/>
              </a:rPr>
              <a:t>3</a:t>
            </a:r>
            <a:r>
              <a:rPr kumimoji="0" lang="zh-CN" altLang="en-US" sz="1400" dirty="0" smtClean="0">
                <a:latin typeface="微软雅黑" panose="020B0503020204020204" pitchFamily="34" charset="-122"/>
                <a:ea typeface="微软雅黑" panose="020B0503020204020204" pitchFamily="34" charset="-122"/>
              </a:rPr>
              <a:t>月</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日，甲事业单位向乙公司提供服务，应收取服务费</a:t>
            </a:r>
            <a:r>
              <a:rPr kumimoji="0" lang="en-US" altLang="zh-CN" sz="1400" dirty="0" smtClean="0">
                <a:latin typeface="微软雅黑" panose="020B0503020204020204" pitchFamily="34" charset="-122"/>
                <a:ea typeface="微软雅黑" panose="020B0503020204020204" pitchFamily="34" charset="-122"/>
              </a:rPr>
              <a:t>40000</a:t>
            </a:r>
            <a:r>
              <a:rPr kumimoji="0" lang="zh-CN" altLang="en-US" sz="1400" dirty="0" smtClean="0">
                <a:latin typeface="微软雅黑" panose="020B0503020204020204" pitchFamily="34" charset="-122"/>
                <a:ea typeface="微软雅黑" panose="020B0503020204020204" pitchFamily="34" charset="-122"/>
              </a:rPr>
              <a:t>元，税款</a:t>
            </a:r>
            <a:r>
              <a:rPr kumimoji="0" lang="en-US" altLang="zh-CN" sz="1400" dirty="0" smtClean="0">
                <a:latin typeface="微软雅黑" panose="020B0503020204020204" pitchFamily="34" charset="-122"/>
                <a:ea typeface="微软雅黑" panose="020B0503020204020204" pitchFamily="34" charset="-122"/>
              </a:rPr>
              <a:t>2400</a:t>
            </a:r>
            <a:r>
              <a:rPr kumimoji="0" lang="zh-CN" altLang="en-US" sz="1400" dirty="0" smtClean="0">
                <a:latin typeface="微软雅黑" panose="020B0503020204020204" pitchFamily="34" charset="-122"/>
                <a:ea typeface="微软雅黑" panose="020B0503020204020204" pitchFamily="34" charset="-122"/>
              </a:rPr>
              <a:t>元，款项尚未收到。账务处理如下：</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675474" y="2823579"/>
            <a:ext cx="788712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en-US" altLang="zh-CN" sz="1400" dirty="0" smtClean="0">
                <a:latin typeface="微软雅黑" panose="020B0503020204020204" pitchFamily="34" charset="-122"/>
                <a:ea typeface="微软雅黑" panose="020B0503020204020204" pitchFamily="34" charset="-122"/>
              </a:rPr>
              <a:t>2018</a:t>
            </a:r>
            <a:r>
              <a:rPr kumimoji="0" lang="zh-CN" altLang="en-US" sz="1400" dirty="0" smtClean="0">
                <a:latin typeface="微软雅黑" panose="020B0503020204020204" pitchFamily="34" charset="-122"/>
                <a:ea typeface="微软雅黑" panose="020B0503020204020204" pitchFamily="34" charset="-122"/>
              </a:rPr>
              <a:t>年</a:t>
            </a:r>
            <a:r>
              <a:rPr kumimoji="0" lang="en-US" altLang="zh-CN" sz="1400" dirty="0" smtClean="0">
                <a:latin typeface="微软雅黑" panose="020B0503020204020204" pitchFamily="34" charset="-122"/>
                <a:ea typeface="微软雅黑" panose="020B0503020204020204" pitchFamily="34" charset="-122"/>
              </a:rPr>
              <a:t>3</a:t>
            </a:r>
            <a:r>
              <a:rPr kumimoji="0" lang="zh-CN" altLang="en-US" sz="1400" dirty="0" smtClean="0">
                <a:latin typeface="微软雅黑" panose="020B0503020204020204" pitchFamily="34" charset="-122"/>
                <a:ea typeface="微软雅黑" panose="020B0503020204020204" pitchFamily="34" charset="-122"/>
              </a:rPr>
              <a:t>月</a:t>
            </a:r>
            <a:r>
              <a:rPr kumimoji="0" lang="en-US" altLang="zh-CN" sz="1400" dirty="0" smtClean="0">
                <a:latin typeface="微软雅黑" panose="020B0503020204020204" pitchFamily="34" charset="-122"/>
                <a:ea typeface="微软雅黑" panose="020B0503020204020204" pitchFamily="34" charset="-122"/>
              </a:rPr>
              <a:t>20</a:t>
            </a:r>
            <a:r>
              <a:rPr kumimoji="0" lang="zh-CN" altLang="en-US" sz="1400" dirty="0" smtClean="0">
                <a:latin typeface="微软雅黑" panose="020B0503020204020204" pitchFamily="34" charset="-122"/>
                <a:ea typeface="微软雅黑" panose="020B0503020204020204" pitchFamily="34" charset="-122"/>
              </a:rPr>
              <a:t>日，甲事业单位收到乙公司的服务费</a:t>
            </a:r>
            <a:r>
              <a:rPr kumimoji="0" lang="en-US" altLang="zh-CN" sz="1400" dirty="0" smtClean="0">
                <a:latin typeface="微软雅黑" panose="020B0503020204020204" pitchFamily="34" charset="-122"/>
                <a:ea typeface="微软雅黑" panose="020B0503020204020204" pitchFamily="34" charset="-122"/>
              </a:rPr>
              <a:t>42400</a:t>
            </a:r>
            <a:r>
              <a:rPr kumimoji="0" lang="zh-CN" altLang="en-US" sz="1400" dirty="0" smtClean="0">
                <a:latin typeface="微软雅黑" panose="020B0503020204020204" pitchFamily="34" charset="-122"/>
                <a:ea typeface="微软雅黑" panose="020B0503020204020204" pitchFamily="34" charset="-122"/>
              </a:rPr>
              <a:t>元，已经通过银行办理转账，账务处理如下：</a:t>
            </a:r>
            <a:endParaRPr kumimoji="0"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694456" y="3147814"/>
          <a:ext cx="7868144" cy="1102360"/>
        </p:xfrm>
        <a:graphic>
          <a:graphicData uri="http://schemas.openxmlformats.org/drawingml/2006/table">
            <a:tbl>
              <a:tblPr firstRow="1" bandRow="1">
                <a:tableStyleId>{5C22544A-7EE6-4342-B048-85BDC9FD1C3A}</a:tableStyleId>
              </a:tblPr>
              <a:tblGrid>
                <a:gridCol w="650587"/>
                <a:gridCol w="3298965"/>
                <a:gridCol w="3918592"/>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65264">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借：银行存款</a:t>
                      </a:r>
                      <a:r>
                        <a:rPr lang="en-US" altLang="zh-CN" sz="1400" dirty="0" smtClean="0">
                          <a:latin typeface="微软雅黑" panose="020B0503020204020204" pitchFamily="34" charset="-122"/>
                          <a:ea typeface="微软雅黑" panose="020B0503020204020204" pitchFamily="34" charset="-122"/>
                        </a:rPr>
                        <a:t>42400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贷：应收账款</a:t>
                      </a:r>
                      <a:r>
                        <a:rPr lang="en-US" altLang="zh-CN" sz="1400" dirty="0" smtClean="0">
                          <a:latin typeface="微软雅黑" panose="020B0503020204020204" pitchFamily="34" charset="-122"/>
                          <a:ea typeface="微软雅黑" panose="020B0503020204020204" pitchFamily="34" charset="-122"/>
                          <a:sym typeface="+mn-ea"/>
                        </a:rPr>
                        <a:t>—</a:t>
                      </a:r>
                      <a:r>
                        <a:rPr lang="zh-CN" altLang="en-US" sz="1400" dirty="0" smtClean="0">
                          <a:latin typeface="微软雅黑" panose="020B0503020204020204" pitchFamily="34" charset="-122"/>
                          <a:ea typeface="微软雅黑" panose="020B0503020204020204" pitchFamily="34" charset="-122"/>
                          <a:sym typeface="+mn-ea"/>
                        </a:rPr>
                        <a:t>乙公司</a:t>
                      </a:r>
                      <a:r>
                        <a:rPr lang="en-US" altLang="zh-CN" sz="1400" dirty="0" smtClean="0">
                          <a:latin typeface="微软雅黑" panose="020B0503020204020204" pitchFamily="34" charset="-122"/>
                          <a:ea typeface="微软雅黑" panose="020B0503020204020204" pitchFamily="34" charset="-122"/>
                        </a:rPr>
                        <a:t>42400</a:t>
                      </a:r>
                    </a:p>
                    <a:p>
                      <a:r>
                        <a:rPr lang="en-US" altLang="zh-CN" sz="1400" dirty="0" smtClean="0">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货币资金</a:t>
                      </a:r>
                      <a:r>
                        <a:rPr lang="en-US" altLang="zh-CN" sz="1400" dirty="0" smtClean="0">
                          <a:latin typeface="微软雅黑" panose="020B0503020204020204" pitchFamily="34" charset="-122"/>
                          <a:ea typeface="微软雅黑" panose="020B0503020204020204" pitchFamily="34" charset="-122"/>
                        </a:rPr>
                        <a:t>42400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贷：经营预算收入</a:t>
                      </a:r>
                      <a:r>
                        <a:rPr lang="en-US" altLang="zh-CN" sz="1400" dirty="0" smtClean="0">
                          <a:latin typeface="微软雅黑" panose="020B0503020204020204" pitchFamily="34" charset="-122"/>
                          <a:ea typeface="微软雅黑" panose="020B0503020204020204" pitchFamily="34" charset="-122"/>
                        </a:rPr>
                        <a:t>42400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a:latin typeface="微软雅黑" panose="020B0503020204020204" pitchFamily="34" charset="-122"/>
                <a:ea typeface="微软雅黑" panose="020B0503020204020204" pitchFamily="34" charset="-122"/>
              </a:rPr>
              <a:t>存货</a:t>
            </a:r>
            <a:endParaRPr lang="zh-CN" altLang="en-US" sz="2300" dirty="0"/>
          </a:p>
        </p:txBody>
      </p:sp>
      <p:graphicFrame>
        <p:nvGraphicFramePr>
          <p:cNvPr id="4" name="表格 3"/>
          <p:cNvGraphicFramePr>
            <a:graphicFrameLocks noGrp="1"/>
          </p:cNvGraphicFramePr>
          <p:nvPr/>
        </p:nvGraphicFramePr>
        <p:xfrm>
          <a:off x="697251" y="1722707"/>
          <a:ext cx="7887126" cy="1315720"/>
        </p:xfrm>
        <a:graphic>
          <a:graphicData uri="http://schemas.openxmlformats.org/drawingml/2006/table">
            <a:tbl>
              <a:tblPr firstRow="1" bandRow="1">
                <a:tableStyleId>{5C22544A-7EE6-4342-B048-85BDC9FD1C3A}</a:tableStyleId>
              </a:tblPr>
              <a:tblGrid>
                <a:gridCol w="652157"/>
                <a:gridCol w="3532401"/>
                <a:gridCol w="3702568"/>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借：库存物品</a:t>
                      </a:r>
                      <a:r>
                        <a:rPr lang="zh-CN" altLang="en-US" sz="1400" baseline="0" dirty="0" smtClean="0">
                          <a:latin typeface="微软雅黑" panose="020B0503020204020204" pitchFamily="34" charset="-122"/>
                          <a:ea typeface="微软雅黑" panose="020B0503020204020204" pitchFamily="34" charset="-122"/>
                        </a:rPr>
                        <a:t> </a:t>
                      </a:r>
                      <a:r>
                        <a:rPr lang="en-US" altLang="zh-CN" sz="1400" baseline="0" dirty="0" smtClean="0">
                          <a:latin typeface="微软雅黑" panose="020B0503020204020204" pitchFamily="34" charset="-122"/>
                          <a:ea typeface="微软雅黑" panose="020B0503020204020204" pitchFamily="34" charset="-122"/>
                        </a:rPr>
                        <a:t>1</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贷：捐赠收入</a:t>
                      </a:r>
                      <a:r>
                        <a:rPr lang="en-US" altLang="zh-CN" sz="1400" dirty="0" smtClean="0">
                          <a:latin typeface="微软雅黑" panose="020B0503020204020204" pitchFamily="34" charset="-122"/>
                          <a:ea typeface="微软雅黑" panose="020B0503020204020204" pitchFamily="34" charset="-122"/>
                        </a:rPr>
                        <a:t>1</a:t>
                      </a:r>
                    </a:p>
                    <a:p>
                      <a:r>
                        <a:rPr lang="zh-CN" altLang="en-US" sz="1400" dirty="0" smtClean="0">
                          <a:latin typeface="微软雅黑" panose="020B0503020204020204" pitchFamily="34" charset="-122"/>
                          <a:ea typeface="微软雅黑" panose="020B0503020204020204" pitchFamily="34" charset="-122"/>
                        </a:rPr>
                        <a:t>借：其他费用</a:t>
                      </a:r>
                      <a:r>
                        <a:rPr lang="en-US" altLang="zh-CN" sz="1400" dirty="0" smtClean="0">
                          <a:latin typeface="微软雅黑" panose="020B0503020204020204" pitchFamily="34" charset="-122"/>
                          <a:ea typeface="微软雅黑" panose="020B0503020204020204" pitchFamily="34" charset="-122"/>
                        </a:rPr>
                        <a:t>500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贷：银行存款</a:t>
                      </a:r>
                      <a:r>
                        <a:rPr lang="en-US" altLang="zh-CN" sz="1400" dirty="0" smtClean="0">
                          <a:latin typeface="微软雅黑" panose="020B0503020204020204" pitchFamily="34" charset="-122"/>
                          <a:ea typeface="微软雅黑" panose="020B0503020204020204" pitchFamily="34" charset="-122"/>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借：其他支出</a:t>
                      </a:r>
                      <a:r>
                        <a:rPr lang="en-US" altLang="zh-CN" sz="1400" dirty="0" smtClean="0">
                          <a:latin typeface="微软雅黑" panose="020B0503020204020204" pitchFamily="34" charset="-122"/>
                          <a:ea typeface="微软雅黑" panose="020B0503020204020204" pitchFamily="34" charset="-122"/>
                        </a:rPr>
                        <a:t>500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贷：资金结存</a:t>
                      </a:r>
                      <a:r>
                        <a:rPr lang="en-US" altLang="zh-CN" sz="1400" dirty="0" smtClean="0">
                          <a:latin typeface="微软雅黑" panose="020B0503020204020204" pitchFamily="34" charset="-122"/>
                          <a:ea typeface="微软雅黑" panose="020B0503020204020204" pitchFamily="34" charset="-122"/>
                        </a:rPr>
                        <a:t>——</a:t>
                      </a:r>
                      <a:r>
                        <a:rPr lang="zh-CN" altLang="en-US" sz="1400" smtClean="0">
                          <a:latin typeface="微软雅黑" panose="020B0503020204020204" pitchFamily="34" charset="-122"/>
                          <a:ea typeface="微软雅黑" panose="020B0503020204020204" pitchFamily="34" charset="-122"/>
                        </a:rPr>
                        <a:t>货币资金</a:t>
                      </a:r>
                      <a:r>
                        <a:rPr lang="en-US" altLang="zh-CN" sz="1400" smtClean="0">
                          <a:latin typeface="微软雅黑" panose="020B0503020204020204" pitchFamily="34" charset="-122"/>
                          <a:ea typeface="微软雅黑" panose="020B0503020204020204" pitchFamily="34" charset="-122"/>
                        </a:rPr>
                        <a:t>500</a:t>
                      </a:r>
                      <a:endParaRPr lang="en-US" altLang="zh-CN"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71010" y="688578"/>
            <a:ext cx="7776864"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：某事业单位接受社会捐赠一批材料，没有附相关凭据。此材料在市场中并无销售，无法可靠取得其评估价值和市场价格，经批准以名义金额入账。接受材料捐赠时，发生税费支出</a:t>
            </a:r>
            <a:r>
              <a:rPr kumimoji="0" lang="en-US" altLang="zh-CN" sz="1400" dirty="0" smtClean="0">
                <a:latin typeface="微软雅黑" panose="020B0503020204020204" pitchFamily="34" charset="-122"/>
                <a:ea typeface="微软雅黑" panose="020B0503020204020204" pitchFamily="34" charset="-122"/>
              </a:rPr>
              <a:t>500</a:t>
            </a:r>
            <a:r>
              <a:rPr kumimoji="0" lang="zh-CN" altLang="en-US" sz="1400" dirty="0" smtClean="0">
                <a:latin typeface="微软雅黑" panose="020B0503020204020204" pitchFamily="34" charset="-122"/>
                <a:ea typeface="微软雅黑" panose="020B0503020204020204" pitchFamily="34" charset="-122"/>
              </a:rPr>
              <a:t>元，通过转账支付。</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zh-CN" altLang="en-US" sz="1400" dirty="0" smtClean="0">
                <a:latin typeface="微软雅黑" panose="020B0503020204020204" pitchFamily="34" charset="-122"/>
                <a:ea typeface="微软雅黑" panose="020B0503020204020204" pitchFamily="34" charset="-122"/>
              </a:rPr>
              <a:t>接受捐赠的库存物品，账务处理如下：</a:t>
            </a:r>
            <a:endParaRPr kumimoji="0" lang="en-US" altLang="zh-CN" sz="1400" dirty="0" smtClean="0">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708140" y="3043345"/>
            <a:ext cx="777686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：某事业单位月末盘盈一批存货，该批存货共计</a:t>
            </a:r>
            <a:r>
              <a:rPr kumimoji="0" lang="en-US" altLang="zh-CN" sz="1400" dirty="0" smtClean="0">
                <a:latin typeface="微软雅黑" panose="020B0503020204020204" pitchFamily="34" charset="-122"/>
                <a:ea typeface="微软雅黑" panose="020B0503020204020204" pitchFamily="34" charset="-122"/>
              </a:rPr>
              <a:t>20000</a:t>
            </a:r>
            <a:r>
              <a:rPr kumimoji="0" lang="zh-CN" altLang="en-US" sz="1400" dirty="0" smtClean="0">
                <a:latin typeface="微软雅黑" panose="020B0503020204020204" pitchFamily="34" charset="-122"/>
                <a:ea typeface="微软雅黑" panose="020B0503020204020204" pitchFamily="34" charset="-122"/>
              </a:rPr>
              <a:t>元。</a:t>
            </a:r>
            <a:endParaRPr kumimoji="0" lang="en-US" altLang="zh-CN" sz="1400" dirty="0" smtClean="0">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nvGraphicFramePr>
        <p:xfrm>
          <a:off x="708140" y="3301877"/>
          <a:ext cx="7887126" cy="1742440"/>
        </p:xfrm>
        <a:graphic>
          <a:graphicData uri="http://schemas.openxmlformats.org/drawingml/2006/table">
            <a:tbl>
              <a:tblPr firstRow="1" bandRow="1">
                <a:tableStyleId>{5C22544A-7EE6-4342-B048-85BDC9FD1C3A}</a:tableStyleId>
              </a:tblPr>
              <a:tblGrid>
                <a:gridCol w="652157"/>
                <a:gridCol w="3532401"/>
                <a:gridCol w="3702568"/>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）盘盈转入待处理财产损益时</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借：库存物品</a:t>
                      </a:r>
                      <a:r>
                        <a:rPr lang="en-US" altLang="zh-CN" sz="1400" dirty="0" smtClean="0">
                          <a:latin typeface="微软雅黑" panose="020B0503020204020204" pitchFamily="34" charset="-122"/>
                          <a:ea typeface="微软雅黑" panose="020B0503020204020204" pitchFamily="34" charset="-122"/>
                        </a:rPr>
                        <a:t>20000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贷：待处理财产损益 </a:t>
                      </a:r>
                      <a:r>
                        <a:rPr lang="en-US" altLang="zh-CN" sz="1400" dirty="0" smtClean="0">
                          <a:latin typeface="微软雅黑" panose="020B0503020204020204" pitchFamily="34" charset="-122"/>
                          <a:ea typeface="微软雅黑" panose="020B0503020204020204" pitchFamily="34" charset="-122"/>
                        </a:rPr>
                        <a:t>20000</a:t>
                      </a:r>
                    </a:p>
                    <a:p>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）报经批准后</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借：待处理财产损益</a:t>
                      </a:r>
                      <a:r>
                        <a:rPr lang="en-US" altLang="zh-CN" sz="1400" dirty="0" smtClean="0">
                          <a:latin typeface="微软雅黑" panose="020B0503020204020204" pitchFamily="34" charset="-122"/>
                          <a:ea typeface="微软雅黑" panose="020B0503020204020204" pitchFamily="34" charset="-122"/>
                        </a:rPr>
                        <a:t>20000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贷：单位管理费用</a:t>
                      </a:r>
                      <a:r>
                        <a:rPr lang="en-US" altLang="zh-CN" sz="1400" dirty="0" smtClean="0">
                          <a:latin typeface="微软雅黑" panose="020B0503020204020204" pitchFamily="34" charset="-122"/>
                          <a:ea typeface="微软雅黑" panose="020B0503020204020204" pitchFamily="34" charset="-122"/>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ltLang="zh-CN"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长期股权投资</a:t>
            </a:r>
            <a:endParaRPr lang="zh-CN" altLang="en-US" sz="2300" dirty="0"/>
          </a:p>
        </p:txBody>
      </p:sp>
      <p:graphicFrame>
        <p:nvGraphicFramePr>
          <p:cNvPr id="4" name="表格 3"/>
          <p:cNvGraphicFramePr>
            <a:graphicFrameLocks noGrp="1"/>
          </p:cNvGraphicFramePr>
          <p:nvPr/>
        </p:nvGraphicFramePr>
        <p:xfrm>
          <a:off x="664877" y="1275606"/>
          <a:ext cx="7887126" cy="1066800"/>
        </p:xfrm>
        <a:graphic>
          <a:graphicData uri="http://schemas.openxmlformats.org/drawingml/2006/table">
            <a:tbl>
              <a:tblPr firstRow="1" bandRow="1">
                <a:tableStyleId>{5C22544A-7EE6-4342-B048-85BDC9FD1C3A}</a:tableStyleId>
              </a:tblPr>
              <a:tblGrid>
                <a:gridCol w="652157"/>
                <a:gridCol w="3532401"/>
                <a:gridCol w="3702568"/>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借：长期股权投资</a:t>
                      </a:r>
                      <a:r>
                        <a:rPr lang="en-US" altLang="zh-CN" sz="1400" dirty="0" smtClean="0">
                          <a:latin typeface="微软雅黑" panose="020B0503020204020204" pitchFamily="34" charset="-122"/>
                          <a:ea typeface="微软雅黑" panose="020B0503020204020204" pitchFamily="34" charset="-122"/>
                        </a:rPr>
                        <a:t>200000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贷：银行存款</a:t>
                      </a:r>
                      <a:r>
                        <a:rPr lang="en-US" altLang="zh-CN" sz="1400" dirty="0" smtClean="0">
                          <a:latin typeface="微软雅黑" panose="020B0503020204020204" pitchFamily="34" charset="-122"/>
                          <a:ea typeface="微软雅黑" panose="020B0503020204020204" pitchFamily="34" charset="-122"/>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借：投资支出</a:t>
                      </a:r>
                      <a:r>
                        <a:rPr lang="en-US" altLang="zh-CN" sz="1400" dirty="0" smtClean="0">
                          <a:latin typeface="微软雅黑" panose="020B0503020204020204" pitchFamily="34" charset="-122"/>
                          <a:ea typeface="微软雅黑" panose="020B0503020204020204" pitchFamily="34" charset="-122"/>
                        </a:rPr>
                        <a:t>200000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货币资金</a:t>
                      </a:r>
                      <a:r>
                        <a:rPr lang="en-US" altLang="zh-CN" sz="1400" dirty="0" smtClean="0">
                          <a:latin typeface="微软雅黑" panose="020B0503020204020204" pitchFamily="34" charset="-122"/>
                          <a:ea typeface="微软雅黑" panose="020B0503020204020204" pitchFamily="34" charset="-122"/>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71010" y="688577"/>
            <a:ext cx="777686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：某事业单位以银行存款</a:t>
            </a:r>
            <a:r>
              <a:rPr kumimoji="0" lang="en-US" altLang="zh-CN" sz="1400" dirty="0" smtClean="0">
                <a:latin typeface="微软雅黑" panose="020B0503020204020204" pitchFamily="34" charset="-122"/>
                <a:ea typeface="微软雅黑" panose="020B0503020204020204" pitchFamily="34" charset="-122"/>
              </a:rPr>
              <a:t>200000</a:t>
            </a:r>
            <a:r>
              <a:rPr kumimoji="0" lang="zh-CN" altLang="en-US" sz="1400" dirty="0" smtClean="0">
                <a:latin typeface="微软雅黑" panose="020B0503020204020204" pitchFamily="34" charset="-122"/>
                <a:ea typeface="微软雅黑" panose="020B0503020204020204" pitchFamily="34" charset="-122"/>
              </a:rPr>
              <a:t>元进行一项长期股权投资，但是无权决定被投资单位的财务和经营决策。账务处理如下：</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673805" y="2459673"/>
            <a:ext cx="777686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：某事业单位接受一项无偿调入的长期股权投资，该投资在调出方的账面价值为</a:t>
            </a:r>
            <a:r>
              <a:rPr kumimoji="0" lang="en-US" altLang="zh-CN" sz="1400" dirty="0" smtClean="0">
                <a:latin typeface="微软雅黑" panose="020B0503020204020204" pitchFamily="34" charset="-122"/>
                <a:ea typeface="微软雅黑" panose="020B0503020204020204" pitchFamily="34" charset="-122"/>
              </a:rPr>
              <a:t>250000</a:t>
            </a:r>
            <a:r>
              <a:rPr kumimoji="0" lang="zh-CN" altLang="en-US" sz="1400" dirty="0" smtClean="0">
                <a:latin typeface="微软雅黑" panose="020B0503020204020204" pitchFamily="34" charset="-122"/>
                <a:ea typeface="微软雅黑" panose="020B0503020204020204" pitchFamily="34" charset="-122"/>
              </a:rPr>
              <a:t>元。</a:t>
            </a:r>
            <a:endParaRPr kumimoji="0" lang="en-US" altLang="zh-CN" sz="1400" dirty="0" smtClean="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704220" y="2787774"/>
          <a:ext cx="7887126" cy="1066800"/>
        </p:xfrm>
        <a:graphic>
          <a:graphicData uri="http://schemas.openxmlformats.org/drawingml/2006/table">
            <a:tbl>
              <a:tblPr firstRow="1" bandRow="1">
                <a:tableStyleId>{5C22544A-7EE6-4342-B048-85BDC9FD1C3A}</a:tableStyleId>
              </a:tblPr>
              <a:tblGrid>
                <a:gridCol w="652157"/>
                <a:gridCol w="3532401"/>
                <a:gridCol w="3702568"/>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借：长期股权投资</a:t>
                      </a:r>
                      <a:r>
                        <a:rPr lang="en-US" altLang="zh-CN" sz="1400" dirty="0" smtClean="0">
                          <a:latin typeface="微软雅黑" panose="020B0503020204020204" pitchFamily="34" charset="-122"/>
                          <a:ea typeface="微软雅黑" panose="020B0503020204020204" pitchFamily="34" charset="-122"/>
                        </a:rPr>
                        <a:t>250000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贷：无偿调拨净资产</a:t>
                      </a:r>
                      <a:r>
                        <a:rPr lang="en-US" altLang="zh-CN" sz="1400" dirty="0" smtClean="0">
                          <a:latin typeface="微软雅黑" panose="020B0503020204020204" pitchFamily="34" charset="-122"/>
                          <a:ea typeface="微软雅黑" panose="020B0503020204020204" pitchFamily="34" charset="-122"/>
                        </a:rPr>
                        <a:t>250000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ltLang="zh-CN"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a:latin typeface="微软雅黑" panose="020B0503020204020204" pitchFamily="34" charset="-122"/>
                <a:ea typeface="微软雅黑" panose="020B0503020204020204" pitchFamily="34" charset="-122"/>
              </a:rPr>
              <a:t>固定资产</a:t>
            </a:r>
            <a:endParaRPr lang="zh-CN" altLang="en-US" sz="2300" dirty="0"/>
          </a:p>
        </p:txBody>
      </p:sp>
      <p:graphicFrame>
        <p:nvGraphicFramePr>
          <p:cNvPr id="4" name="表格 3"/>
          <p:cNvGraphicFramePr>
            <a:graphicFrameLocks noGrp="1"/>
          </p:cNvGraphicFramePr>
          <p:nvPr/>
        </p:nvGraphicFramePr>
        <p:xfrm>
          <a:off x="749733" y="1215120"/>
          <a:ext cx="7887126" cy="1066800"/>
        </p:xfrm>
        <a:graphic>
          <a:graphicData uri="http://schemas.openxmlformats.org/drawingml/2006/table">
            <a:tbl>
              <a:tblPr firstRow="1" bandRow="1">
                <a:tableStyleId>{5C22544A-7EE6-4342-B048-85BDC9FD1C3A}</a:tableStyleId>
              </a:tblPr>
              <a:tblGrid>
                <a:gridCol w="652157"/>
                <a:gridCol w="3532401"/>
                <a:gridCol w="3702568"/>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借：固定资产</a:t>
                      </a:r>
                      <a:r>
                        <a:rPr lang="en-US" altLang="zh-CN" sz="1400" dirty="0" smtClean="0">
                          <a:latin typeface="微软雅黑" panose="020B0503020204020204" pitchFamily="34" charset="-122"/>
                          <a:ea typeface="微软雅黑" panose="020B0503020204020204" pitchFamily="34" charset="-122"/>
                        </a:rPr>
                        <a:t>23400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23400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借：行政支出</a:t>
                      </a:r>
                      <a:r>
                        <a:rPr lang="en-US" altLang="zh-CN" sz="1400" dirty="0" smtClean="0">
                          <a:latin typeface="微软雅黑" panose="020B0503020204020204" pitchFamily="34" charset="-122"/>
                          <a:ea typeface="微软雅黑" panose="020B0503020204020204" pitchFamily="34" charset="-122"/>
                        </a:rPr>
                        <a:t>23400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a:t>
                      </a:r>
                      <a:r>
                        <a:rPr lang="en-US" altLang="zh-CN" sz="1400" dirty="0" smtClean="0">
                          <a:latin typeface="微软雅黑" panose="020B0503020204020204" pitchFamily="34" charset="-122"/>
                          <a:ea typeface="微软雅黑" panose="020B0503020204020204" pitchFamily="34" charset="-122"/>
                        </a:rPr>
                        <a:t>23400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97251" y="688578"/>
            <a:ext cx="777686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：某事业单位通过政府采购购买</a:t>
            </a:r>
            <a:r>
              <a:rPr kumimoji="0" lang="en-US" altLang="zh-CN" sz="1400" dirty="0" smtClean="0">
                <a:latin typeface="微软雅黑" panose="020B0503020204020204" pitchFamily="34" charset="-122"/>
                <a:ea typeface="微软雅黑" panose="020B0503020204020204" pitchFamily="34" charset="-122"/>
              </a:rPr>
              <a:t>10</a:t>
            </a:r>
            <a:r>
              <a:rPr kumimoji="0" lang="zh-CN" altLang="en-US" sz="1400" dirty="0" smtClean="0">
                <a:latin typeface="微软雅黑" panose="020B0503020204020204" pitchFamily="34" charset="-122"/>
                <a:ea typeface="微软雅黑" panose="020B0503020204020204" pitchFamily="34" charset="-122"/>
              </a:rPr>
              <a:t>台扫描仪，价款合计</a:t>
            </a:r>
            <a:r>
              <a:rPr kumimoji="0" lang="en-US" altLang="zh-CN" sz="1400" dirty="0" smtClean="0">
                <a:latin typeface="微软雅黑" panose="020B0503020204020204" pitchFamily="34" charset="-122"/>
                <a:ea typeface="微软雅黑" panose="020B0503020204020204" pitchFamily="34" charset="-122"/>
              </a:rPr>
              <a:t>23400</a:t>
            </a:r>
            <a:r>
              <a:rPr kumimoji="0" lang="zh-CN" altLang="en-US" sz="1400" dirty="0" smtClean="0">
                <a:latin typeface="微软雅黑" panose="020B0503020204020204" pitchFamily="34" charset="-122"/>
                <a:ea typeface="微软雅黑" panose="020B0503020204020204" pitchFamily="34" charset="-122"/>
              </a:rPr>
              <a:t>元，验收合格，交付使用。账务处理如下：</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738010" y="2499742"/>
            <a:ext cx="777686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：某行政单位与某单位通过置换换入一批设备，换出资产账面价值</a:t>
            </a:r>
            <a:r>
              <a:rPr kumimoji="0" lang="en-US" altLang="zh-CN" sz="1400" dirty="0" smtClean="0">
                <a:latin typeface="微软雅黑" panose="020B0503020204020204" pitchFamily="34" charset="-122"/>
                <a:ea typeface="微软雅黑" panose="020B0503020204020204" pitchFamily="34" charset="-122"/>
              </a:rPr>
              <a:t>15400</a:t>
            </a:r>
            <a:r>
              <a:rPr kumimoji="0" lang="zh-CN" altLang="en-US" sz="1400" dirty="0" smtClean="0">
                <a:latin typeface="微软雅黑" panose="020B0503020204020204" pitchFamily="34" charset="-122"/>
                <a:ea typeface="微软雅黑" panose="020B0503020204020204" pitchFamily="34" charset="-122"/>
              </a:rPr>
              <a:t>元，评估价为</a:t>
            </a:r>
            <a:r>
              <a:rPr kumimoji="0" lang="en-US" altLang="zh-CN" sz="1400" dirty="0" smtClean="0">
                <a:latin typeface="微软雅黑" panose="020B0503020204020204" pitchFamily="34" charset="-122"/>
                <a:ea typeface="微软雅黑" panose="020B0503020204020204" pitchFamily="34" charset="-122"/>
              </a:rPr>
              <a:t>20000</a:t>
            </a:r>
            <a:r>
              <a:rPr kumimoji="0" lang="zh-CN" altLang="en-US" sz="1400" dirty="0" smtClean="0">
                <a:latin typeface="微软雅黑" panose="020B0503020204020204" pitchFamily="34" charset="-122"/>
                <a:ea typeface="微软雅黑" panose="020B0503020204020204" pitchFamily="34" charset="-122"/>
              </a:rPr>
              <a:t>元，银行授权支付补价</a:t>
            </a:r>
            <a:r>
              <a:rPr kumimoji="0" lang="en-US" altLang="zh-CN" sz="1400" dirty="0" smtClean="0">
                <a:latin typeface="微软雅黑" panose="020B0503020204020204" pitchFamily="34" charset="-122"/>
                <a:ea typeface="微软雅黑" panose="020B0503020204020204" pitchFamily="34" charset="-122"/>
              </a:rPr>
              <a:t>2890</a:t>
            </a:r>
            <a:r>
              <a:rPr kumimoji="0" lang="zh-CN" altLang="en-US" sz="1400" dirty="0" smtClean="0">
                <a:latin typeface="微软雅黑" panose="020B0503020204020204" pitchFamily="34" charset="-122"/>
                <a:ea typeface="微软雅黑" panose="020B0503020204020204" pitchFamily="34" charset="-122"/>
              </a:rPr>
              <a:t>元，另授权支付运杂费</a:t>
            </a:r>
            <a:r>
              <a:rPr kumimoji="0" lang="en-US" altLang="zh-CN" sz="1400" dirty="0" smtClean="0">
                <a:latin typeface="微软雅黑" panose="020B0503020204020204" pitchFamily="34" charset="-122"/>
                <a:ea typeface="微软雅黑" panose="020B0503020204020204" pitchFamily="34" charset="-122"/>
              </a:rPr>
              <a:t>500</a:t>
            </a:r>
            <a:r>
              <a:rPr kumimoji="0" lang="zh-CN" altLang="en-US" sz="1400" dirty="0" smtClean="0">
                <a:latin typeface="微软雅黑" panose="020B0503020204020204" pitchFamily="34" charset="-122"/>
                <a:ea typeface="微软雅黑" panose="020B0503020204020204" pitchFamily="34" charset="-122"/>
              </a:rPr>
              <a:t>元，固定资产验收合格交付使用。账务处理如下：</a:t>
            </a:r>
            <a:endParaRPr kumimoji="0" lang="en-US" altLang="zh-CN" sz="1400" dirty="0" smtClean="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702297" y="3016807"/>
          <a:ext cx="7887126" cy="1459736"/>
        </p:xfrm>
        <a:graphic>
          <a:graphicData uri="http://schemas.openxmlformats.org/drawingml/2006/table">
            <a:tbl>
              <a:tblPr firstRow="1" bandRow="1">
                <a:tableStyleId>{5C22544A-7EE6-4342-B048-85BDC9FD1C3A}</a:tableStyleId>
              </a:tblPr>
              <a:tblGrid>
                <a:gridCol w="652157"/>
                <a:gridCol w="4028363"/>
                <a:gridCol w="3206606"/>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借：固定资产</a:t>
                      </a:r>
                      <a:r>
                        <a:rPr lang="en-US" altLang="zh-CN" sz="1400" dirty="0" smtClean="0">
                          <a:latin typeface="微软雅黑" panose="020B0503020204020204" pitchFamily="34" charset="-122"/>
                          <a:ea typeface="微软雅黑" panose="020B0503020204020204" pitchFamily="34" charset="-122"/>
                        </a:rPr>
                        <a:t>23390</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20000+2890+500</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贷：库存</a:t>
                      </a:r>
                      <a:r>
                        <a:rPr lang="zh-CN" altLang="en-US" sz="1400" dirty="0" smtClean="0">
                          <a:solidFill>
                            <a:schemeClr val="tx1"/>
                          </a:solidFill>
                          <a:latin typeface="微软雅黑" panose="020B0503020204020204" pitchFamily="34" charset="-122"/>
                          <a:ea typeface="微软雅黑" panose="020B0503020204020204" pitchFamily="34" charset="-122"/>
                        </a:rPr>
                        <a:t>物品 </a:t>
                      </a:r>
                      <a:r>
                        <a:rPr lang="en-US" altLang="zh-CN" sz="1400" dirty="0" smtClean="0">
                          <a:solidFill>
                            <a:schemeClr val="tx1"/>
                          </a:solidFill>
                          <a:latin typeface="微软雅黑" panose="020B0503020204020204" pitchFamily="34" charset="-122"/>
                          <a:ea typeface="微软雅黑" panose="020B0503020204020204" pitchFamily="34" charset="-122"/>
                        </a:rPr>
                        <a:t>15400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sym typeface="+mn-ea"/>
                        </a:rPr>
                        <a:t>零余额账户用款额度</a:t>
                      </a:r>
                      <a:r>
                        <a:rPr lang="en-US" altLang="zh-CN" sz="1400" dirty="0" smtClean="0">
                          <a:latin typeface="微软雅黑" panose="020B0503020204020204" pitchFamily="34" charset="-122"/>
                          <a:ea typeface="微软雅黑" panose="020B0503020204020204" pitchFamily="34" charset="-122"/>
                          <a:sym typeface="+mn-ea"/>
                        </a:rPr>
                        <a:t>3390</a:t>
                      </a:r>
                      <a:r>
                        <a:rPr lang="zh-CN" altLang="en-US" sz="1400" dirty="0" smtClean="0">
                          <a:latin typeface="微软雅黑" panose="020B0503020204020204" pitchFamily="34" charset="-122"/>
                          <a:ea typeface="微软雅黑" panose="020B0503020204020204" pitchFamily="34" charset="-122"/>
                          <a:sym typeface="+mn-ea"/>
                        </a:rPr>
                        <a:t>（</a:t>
                      </a:r>
                      <a:r>
                        <a:rPr lang="en-US" altLang="zh-CN" sz="1400" dirty="0" smtClean="0">
                          <a:latin typeface="微软雅黑" panose="020B0503020204020204" pitchFamily="34" charset="-122"/>
                          <a:ea typeface="微软雅黑" panose="020B0503020204020204" pitchFamily="34" charset="-122"/>
                          <a:sym typeface="+mn-ea"/>
                        </a:rPr>
                        <a:t>2890+500</a:t>
                      </a:r>
                      <a:r>
                        <a:rPr lang="zh-CN" altLang="en-US" sz="1400" dirty="0" smtClean="0">
                          <a:latin typeface="微软雅黑" panose="020B0503020204020204" pitchFamily="34" charset="-122"/>
                          <a:ea typeface="微软雅黑" panose="020B0503020204020204" pitchFamily="34" charset="-122"/>
                          <a:sym typeface="+mn-ea"/>
                        </a:rPr>
                        <a:t>）</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sym typeface="+mn-ea"/>
                        </a:rPr>
                        <a:t>其他收入</a:t>
                      </a:r>
                      <a:r>
                        <a:rPr lang="en-US" altLang="zh-CN" sz="1400" dirty="0" smtClean="0">
                          <a:latin typeface="微软雅黑" panose="020B0503020204020204" pitchFamily="34" charset="-122"/>
                          <a:ea typeface="微软雅黑" panose="020B0503020204020204" pitchFamily="34" charset="-122"/>
                          <a:sym typeface="+mn-ea"/>
                        </a:rPr>
                        <a:t>4600</a:t>
                      </a:r>
                      <a:endParaRPr lang="en-US" altLang="zh-CN" sz="1400" dirty="0" smtClean="0">
                        <a:solidFill>
                          <a:schemeClr val="tx1"/>
                        </a:solidFill>
                        <a:latin typeface="微软雅黑" panose="020B0503020204020204" pitchFamily="34" charset="-122"/>
                        <a:ea typeface="微软雅黑" panose="020B0503020204020204" pitchFamily="34"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借：行政支出</a:t>
                      </a:r>
                      <a:r>
                        <a:rPr lang="en-US" altLang="zh-CN" sz="1400" dirty="0" smtClean="0">
                          <a:latin typeface="微软雅黑" panose="020B0503020204020204" pitchFamily="34" charset="-122"/>
                          <a:ea typeface="微软雅黑" panose="020B0503020204020204" pitchFamily="34" charset="-122"/>
                        </a:rPr>
                        <a:t>3390</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2890+500</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零余额账户用款额度</a:t>
                      </a:r>
                      <a:r>
                        <a:rPr lang="en-US" altLang="zh-CN" sz="1400" dirty="0" smtClean="0">
                          <a:latin typeface="微软雅黑" panose="020B0503020204020204" pitchFamily="34" charset="-122"/>
                          <a:ea typeface="微软雅黑" panose="020B0503020204020204" pitchFamily="34" charset="-122"/>
                        </a:rPr>
                        <a:t>3390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短期借款</a:t>
            </a:r>
            <a:endParaRPr lang="zh-CN" altLang="en-US" sz="2300" dirty="0"/>
          </a:p>
        </p:txBody>
      </p:sp>
      <p:graphicFrame>
        <p:nvGraphicFramePr>
          <p:cNvPr id="4" name="表格 3"/>
          <p:cNvGraphicFramePr>
            <a:graphicFrameLocks noGrp="1"/>
          </p:cNvGraphicFramePr>
          <p:nvPr/>
        </p:nvGraphicFramePr>
        <p:xfrm>
          <a:off x="738010" y="1491630"/>
          <a:ext cx="7887126" cy="1066800"/>
        </p:xfrm>
        <a:graphic>
          <a:graphicData uri="http://schemas.openxmlformats.org/drawingml/2006/table">
            <a:tbl>
              <a:tblPr firstRow="1" bandRow="1">
                <a:tableStyleId>{5C22544A-7EE6-4342-B048-85BDC9FD1C3A}</a:tableStyleId>
              </a:tblPr>
              <a:tblGrid>
                <a:gridCol w="652157"/>
                <a:gridCol w="3532401"/>
                <a:gridCol w="3702568"/>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借：银行存款</a:t>
                      </a:r>
                      <a:r>
                        <a:rPr lang="en-US" altLang="zh-CN" sz="1400" dirty="0" smtClean="0">
                          <a:latin typeface="微软雅黑" panose="020B0503020204020204" pitchFamily="34" charset="-122"/>
                          <a:ea typeface="微软雅黑" panose="020B0503020204020204" pitchFamily="34" charset="-122"/>
                        </a:rPr>
                        <a:t>200000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贷：短期借款</a:t>
                      </a:r>
                      <a:r>
                        <a:rPr lang="en-US" altLang="zh-CN" sz="1400" dirty="0" smtClean="0">
                          <a:latin typeface="微软雅黑" panose="020B0503020204020204" pitchFamily="34" charset="-122"/>
                          <a:ea typeface="微软雅黑" panose="020B0503020204020204" pitchFamily="34" charset="-122"/>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货币资金</a:t>
                      </a:r>
                      <a:r>
                        <a:rPr lang="en-US" altLang="zh-CN" sz="1400" dirty="0" smtClean="0">
                          <a:latin typeface="微软雅黑" panose="020B0503020204020204" pitchFamily="34" charset="-122"/>
                          <a:ea typeface="微软雅黑" panose="020B0503020204020204" pitchFamily="34" charset="-122"/>
                        </a:rPr>
                        <a:t>200000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贷：债务预算收入</a:t>
                      </a:r>
                      <a:r>
                        <a:rPr lang="en-US" altLang="zh-CN" sz="1400" dirty="0" smtClean="0">
                          <a:latin typeface="微软雅黑" panose="020B0503020204020204" pitchFamily="34" charset="-122"/>
                          <a:ea typeface="微软雅黑" panose="020B0503020204020204" pitchFamily="34" charset="-122"/>
                        </a:rPr>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97251" y="559313"/>
            <a:ext cx="7776864"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例：某能源单位</a:t>
            </a:r>
            <a:r>
              <a:rPr kumimoji="0" lang="en-US" altLang="zh-CN" sz="1400" dirty="0" smtClean="0">
                <a:latin typeface="微软雅黑" panose="020B0503020204020204" pitchFamily="34" charset="-122"/>
                <a:ea typeface="微软雅黑" panose="020B0503020204020204" pitchFamily="34" charset="-122"/>
              </a:rPr>
              <a:t>2018</a:t>
            </a:r>
            <a:r>
              <a:rPr kumimoji="0" lang="zh-CN" altLang="en-US" sz="1400" dirty="0" smtClean="0">
                <a:latin typeface="微软雅黑" panose="020B0503020204020204" pitchFamily="34" charset="-122"/>
                <a:ea typeface="微软雅黑" panose="020B0503020204020204" pitchFamily="34" charset="-122"/>
              </a:rPr>
              <a:t>年</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月 </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日从银行借入</a:t>
            </a:r>
            <a:r>
              <a:rPr kumimoji="0" lang="en-US" altLang="zh-CN" sz="1400" dirty="0" smtClean="0">
                <a:latin typeface="微软雅黑" panose="020B0503020204020204" pitchFamily="34" charset="-122"/>
                <a:ea typeface="微软雅黑" panose="020B0503020204020204" pitchFamily="34" charset="-122"/>
              </a:rPr>
              <a:t>3</a:t>
            </a:r>
            <a:r>
              <a:rPr kumimoji="0" lang="zh-CN" altLang="en-US" sz="1400" dirty="0" smtClean="0">
                <a:latin typeface="微软雅黑" panose="020B0503020204020204" pitchFamily="34" charset="-122"/>
                <a:ea typeface="微软雅黑" panose="020B0503020204020204" pitchFamily="34" charset="-122"/>
              </a:rPr>
              <a:t>个月的借款</a:t>
            </a:r>
            <a:r>
              <a:rPr kumimoji="0" lang="en-US" altLang="zh-CN" sz="1400" dirty="0" smtClean="0">
                <a:latin typeface="微软雅黑" panose="020B0503020204020204" pitchFamily="34" charset="-122"/>
                <a:ea typeface="微软雅黑" panose="020B0503020204020204" pitchFamily="34" charset="-122"/>
              </a:rPr>
              <a:t>200000</a:t>
            </a:r>
            <a:r>
              <a:rPr kumimoji="0" lang="zh-CN" altLang="en-US" sz="1400" dirty="0" smtClean="0">
                <a:latin typeface="微软雅黑" panose="020B0503020204020204" pitchFamily="34" charset="-122"/>
                <a:ea typeface="微软雅黑" panose="020B0503020204020204" pitchFamily="34" charset="-122"/>
              </a:rPr>
              <a:t>元，假定年利率为</a:t>
            </a:r>
            <a:r>
              <a:rPr kumimoji="0" lang="en-US" altLang="zh-CN" sz="1400" dirty="0" smtClean="0">
                <a:latin typeface="微软雅黑" panose="020B0503020204020204" pitchFamily="34" charset="-122"/>
                <a:ea typeface="微软雅黑" panose="020B0503020204020204" pitchFamily="34" charset="-122"/>
              </a:rPr>
              <a:t>10%</a:t>
            </a:r>
            <a:r>
              <a:rPr kumimoji="0" lang="zh-CN" altLang="en-US" sz="1400" dirty="0" smtClean="0">
                <a:latin typeface="微软雅黑" panose="020B0503020204020204" pitchFamily="34" charset="-122"/>
                <a:ea typeface="微软雅黑" panose="020B0503020204020204" pitchFamily="34" charset="-122"/>
              </a:rPr>
              <a:t>，到期一次还本付息。账务处理如下：</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月</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日，借入款项时：</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738010" y="2629008"/>
            <a:ext cx="777686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4</a:t>
            </a:r>
            <a:r>
              <a:rPr kumimoji="0" lang="zh-CN" altLang="en-US" sz="1400" dirty="0" smtClean="0">
                <a:latin typeface="微软雅黑" panose="020B0503020204020204" pitchFamily="34" charset="-122"/>
                <a:ea typeface="微软雅黑" panose="020B0503020204020204" pitchFamily="34" charset="-122"/>
              </a:rPr>
              <a:t>月</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日，归还借入本金，并支付</a:t>
            </a:r>
            <a:r>
              <a:rPr kumimoji="0" lang="en-US" altLang="zh-CN" sz="1400" dirty="0" smtClean="0">
                <a:latin typeface="微软雅黑" panose="020B0503020204020204" pitchFamily="34" charset="-122"/>
                <a:ea typeface="微软雅黑" panose="020B0503020204020204" pitchFamily="34" charset="-122"/>
              </a:rPr>
              <a:t>3</a:t>
            </a:r>
            <a:r>
              <a:rPr kumimoji="0" lang="zh-CN" altLang="en-US" sz="1400" dirty="0" smtClean="0">
                <a:latin typeface="微软雅黑" panose="020B0503020204020204" pitchFamily="34" charset="-122"/>
                <a:ea typeface="微软雅黑" panose="020B0503020204020204" pitchFamily="34" charset="-122"/>
              </a:rPr>
              <a:t>个月的利息</a:t>
            </a:r>
            <a:r>
              <a:rPr kumimoji="0" lang="en-US" altLang="zh-CN" sz="1400" dirty="0" smtClean="0">
                <a:latin typeface="微软雅黑" panose="020B0503020204020204" pitchFamily="34" charset="-122"/>
                <a:ea typeface="微软雅黑" panose="020B0503020204020204" pitchFamily="34" charset="-122"/>
              </a:rPr>
              <a:t>5000</a:t>
            </a: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200000</a:t>
            </a: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10%</a:t>
            </a: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3/12</a:t>
            </a:r>
            <a:r>
              <a:rPr kumimoji="0" lang="zh-CN" altLang="en-US" sz="1400" dirty="0" smtClean="0">
                <a:latin typeface="微软雅黑" panose="020B0503020204020204" pitchFamily="34" charset="-122"/>
                <a:ea typeface="微软雅黑" panose="020B0503020204020204" pitchFamily="34" charset="-122"/>
              </a:rPr>
              <a:t>）</a:t>
            </a:r>
            <a:endParaRPr kumimoji="0" lang="en-US" altLang="zh-CN" sz="1400" dirty="0" smtClean="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702297" y="3016807"/>
          <a:ext cx="7887126" cy="1246376"/>
        </p:xfrm>
        <a:graphic>
          <a:graphicData uri="http://schemas.openxmlformats.org/drawingml/2006/table">
            <a:tbl>
              <a:tblPr firstRow="1" bandRow="1">
                <a:tableStyleId>{5C22544A-7EE6-4342-B048-85BDC9FD1C3A}</a:tableStyleId>
              </a:tblPr>
              <a:tblGrid>
                <a:gridCol w="652157"/>
                <a:gridCol w="4028363"/>
                <a:gridCol w="3206606"/>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借：短期借款</a:t>
                      </a:r>
                      <a:r>
                        <a:rPr lang="en-US" altLang="zh-CN" sz="1400" dirty="0" smtClean="0">
                          <a:latin typeface="微软雅黑" panose="020B0503020204020204" pitchFamily="34" charset="-122"/>
                          <a:ea typeface="微软雅黑" panose="020B0503020204020204" pitchFamily="34" charset="-122"/>
                        </a:rPr>
                        <a:t>200000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应付利息</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利息支出</a:t>
                      </a:r>
                      <a:r>
                        <a:rPr lang="en-US" altLang="zh-CN" sz="1400" dirty="0" smtClean="0">
                          <a:latin typeface="微软雅黑" panose="020B0503020204020204" pitchFamily="34" charset="-122"/>
                          <a:ea typeface="微软雅黑" panose="020B0503020204020204" pitchFamily="34" charset="-122"/>
                        </a:rPr>
                        <a:t>5000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贷：银行存款</a:t>
                      </a:r>
                      <a:r>
                        <a:rPr lang="en-US" altLang="zh-CN" sz="1400" dirty="0" smtClean="0">
                          <a:latin typeface="微软雅黑" panose="020B0503020204020204" pitchFamily="34" charset="-122"/>
                          <a:ea typeface="微软雅黑" panose="020B0503020204020204" pitchFamily="34" charset="-122"/>
                        </a:rPr>
                        <a:t>205000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借：债务还本支出 </a:t>
                      </a:r>
                      <a:r>
                        <a:rPr lang="en-US" altLang="zh-CN" sz="1400" dirty="0" smtClean="0">
                          <a:latin typeface="微软雅黑" panose="020B0503020204020204" pitchFamily="34" charset="-122"/>
                          <a:ea typeface="微软雅黑" panose="020B0503020204020204" pitchFamily="34" charset="-122"/>
                        </a:rPr>
                        <a:t>200000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经营支出</a:t>
                      </a:r>
                      <a:r>
                        <a:rPr lang="en-US" altLang="zh-CN" sz="1400" dirty="0" smtClean="0">
                          <a:latin typeface="微软雅黑" panose="020B0503020204020204" pitchFamily="34" charset="-122"/>
                          <a:ea typeface="微软雅黑" panose="020B0503020204020204" pitchFamily="34" charset="-122"/>
                        </a:rPr>
                        <a:t>5000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货币资金</a:t>
                      </a:r>
                      <a:r>
                        <a:rPr lang="en-US" altLang="zh-CN" sz="1400" dirty="0" smtClean="0">
                          <a:latin typeface="微软雅黑" panose="020B0503020204020204" pitchFamily="34" charset="-122"/>
                          <a:ea typeface="微软雅黑" panose="020B0503020204020204" pitchFamily="34" charset="-122"/>
                        </a:rPr>
                        <a:t>205000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应付职工薪酬</a:t>
            </a:r>
            <a:endParaRPr lang="zh-CN" altLang="en-US" sz="2300" dirty="0"/>
          </a:p>
        </p:txBody>
      </p:sp>
      <p:graphicFrame>
        <p:nvGraphicFramePr>
          <p:cNvPr id="4" name="表格 3"/>
          <p:cNvGraphicFramePr>
            <a:graphicFrameLocks noGrp="1"/>
          </p:cNvGraphicFramePr>
          <p:nvPr/>
        </p:nvGraphicFramePr>
        <p:xfrm>
          <a:off x="714564" y="2801094"/>
          <a:ext cx="8256058" cy="1066800"/>
        </p:xfrm>
        <a:graphic>
          <a:graphicData uri="http://schemas.openxmlformats.org/drawingml/2006/table">
            <a:tbl>
              <a:tblPr firstRow="1" bandRow="1">
                <a:tableStyleId>{5C22544A-7EE6-4342-B048-85BDC9FD1C3A}</a:tableStyleId>
              </a:tblPr>
              <a:tblGrid>
                <a:gridCol w="682663"/>
                <a:gridCol w="2748859"/>
                <a:gridCol w="4824536"/>
              </a:tblGrid>
              <a:tr h="398145">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借：应付职工薪酬</a:t>
                      </a:r>
                      <a:r>
                        <a:rPr lang="en-US" altLang="zh-CN" sz="1400" dirty="0" smtClean="0">
                          <a:latin typeface="微软雅黑" panose="020B0503020204020204" pitchFamily="34" charset="-122"/>
                          <a:ea typeface="微软雅黑" panose="020B0503020204020204" pitchFamily="34" charset="-122"/>
                        </a:rPr>
                        <a:t>547450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547450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借：行政支出</a:t>
                      </a:r>
                      <a:r>
                        <a:rPr lang="en-US" altLang="zh-CN" sz="1400" dirty="0" smtClean="0">
                          <a:latin typeface="微软雅黑" panose="020B0503020204020204" pitchFamily="34" charset="-122"/>
                          <a:ea typeface="微软雅黑" panose="020B0503020204020204" pitchFamily="34" charset="-122"/>
                        </a:rPr>
                        <a:t>547450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  </a:t>
                      </a:r>
                      <a:r>
                        <a:rPr lang="en-US" altLang="zh-CN" sz="1400" dirty="0" smtClean="0">
                          <a:latin typeface="微软雅黑" panose="020B0503020204020204" pitchFamily="34" charset="-122"/>
                          <a:ea typeface="微软雅黑" panose="020B0503020204020204" pitchFamily="34" charset="-122"/>
                        </a:rPr>
                        <a:t>547450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97251" y="559313"/>
            <a:ext cx="777686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例：某行政单位</a:t>
            </a:r>
            <a:r>
              <a:rPr kumimoji="0" lang="en-US" altLang="zh-CN" sz="1400" dirty="0" smtClean="0">
                <a:latin typeface="微软雅黑" panose="020B0503020204020204" pitchFamily="34" charset="-122"/>
                <a:ea typeface="微软雅黑" panose="020B0503020204020204" pitchFamily="34" charset="-122"/>
              </a:rPr>
              <a:t>2018</a:t>
            </a:r>
            <a:r>
              <a:rPr kumimoji="0" lang="zh-CN" altLang="en-US" sz="1400" dirty="0" smtClean="0">
                <a:latin typeface="微软雅黑" panose="020B0503020204020204" pitchFamily="34" charset="-122"/>
                <a:ea typeface="微软雅黑" panose="020B0503020204020204" pitchFamily="34" charset="-122"/>
              </a:rPr>
              <a:t>年</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月工资结算表，</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840140" y="4002517"/>
            <a:ext cx="777686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200" dirty="0" smtClean="0">
                <a:latin typeface="微软雅黑" panose="020B0503020204020204" pitchFamily="34" charset="-122"/>
                <a:ea typeface="微软雅黑" panose="020B0503020204020204" pitchFamily="34" charset="-122"/>
              </a:rPr>
              <a:t>（</a:t>
            </a:r>
            <a:r>
              <a:rPr kumimoji="0" lang="en-US" altLang="zh-CN" sz="1200" dirty="0" smtClean="0">
                <a:latin typeface="微软雅黑" panose="020B0503020204020204" pitchFamily="34" charset="-122"/>
                <a:ea typeface="微软雅黑" panose="020B0503020204020204" pitchFamily="34" charset="-122"/>
              </a:rPr>
              <a:t>3</a:t>
            </a:r>
            <a:r>
              <a:rPr kumimoji="0" lang="zh-CN" altLang="en-US" sz="1200" dirty="0" smtClean="0">
                <a:latin typeface="微软雅黑" panose="020B0503020204020204" pitchFamily="34" charset="-122"/>
                <a:ea typeface="微软雅黑" panose="020B0503020204020204" pitchFamily="34" charset="-122"/>
              </a:rPr>
              <a:t>）代扣代缴个人所得税</a:t>
            </a:r>
            <a:endParaRPr kumimoji="0" lang="en-US" altLang="zh-CN" sz="1200" dirty="0" smtClean="0">
              <a:latin typeface="微软雅黑" panose="020B0503020204020204" pitchFamily="34" charset="-122"/>
              <a:ea typeface="微软雅黑" panose="020B0503020204020204" pitchFamily="34" charset="-122"/>
            </a:endParaRPr>
          </a:p>
          <a:p>
            <a:pPr>
              <a:lnSpc>
                <a:spcPct val="120000"/>
              </a:lnSpc>
            </a:pPr>
            <a:r>
              <a:rPr kumimoji="0" lang="zh-CN" altLang="en-US" sz="1200" dirty="0" smtClean="0">
                <a:latin typeface="微软雅黑" panose="020B0503020204020204" pitchFamily="34" charset="-122"/>
                <a:ea typeface="微软雅黑" panose="020B0503020204020204" pitchFamily="34" charset="-122"/>
              </a:rPr>
              <a:t>借：应付职工薪酬</a:t>
            </a:r>
            <a:r>
              <a:rPr kumimoji="0" lang="en-US" altLang="zh-CN" sz="1200" dirty="0" smtClean="0">
                <a:latin typeface="微软雅黑" panose="020B0503020204020204" pitchFamily="34" charset="-122"/>
                <a:ea typeface="微软雅黑" panose="020B0503020204020204" pitchFamily="34" charset="-122"/>
              </a:rPr>
              <a:t>—</a:t>
            </a:r>
            <a:r>
              <a:rPr kumimoji="0" lang="zh-CN" altLang="en-US" sz="1200" dirty="0" smtClean="0">
                <a:latin typeface="微软雅黑" panose="020B0503020204020204" pitchFamily="34" charset="-122"/>
                <a:ea typeface="微软雅黑" panose="020B0503020204020204" pitchFamily="34" charset="-122"/>
              </a:rPr>
              <a:t>工资</a:t>
            </a:r>
            <a:r>
              <a:rPr kumimoji="0" lang="en-US" altLang="zh-CN" sz="1200" dirty="0" smtClean="0">
                <a:latin typeface="微软雅黑" panose="020B0503020204020204" pitchFamily="34" charset="-122"/>
                <a:ea typeface="微软雅黑" panose="020B0503020204020204" pitchFamily="34" charset="-122"/>
              </a:rPr>
              <a:t>24600</a:t>
            </a:r>
          </a:p>
          <a:p>
            <a:pPr>
              <a:lnSpc>
                <a:spcPct val="120000"/>
              </a:lnSpc>
            </a:pPr>
            <a:r>
              <a:rPr kumimoji="0" lang="en-US" altLang="zh-CN" sz="1200" dirty="0">
                <a:latin typeface="微软雅黑" panose="020B0503020204020204" pitchFamily="34" charset="-122"/>
                <a:ea typeface="微软雅黑" panose="020B0503020204020204" pitchFamily="34" charset="-122"/>
              </a:rPr>
              <a:t> </a:t>
            </a:r>
            <a:r>
              <a:rPr kumimoji="0" lang="en-US" altLang="zh-CN" sz="1200" dirty="0" smtClean="0">
                <a:latin typeface="微软雅黑" panose="020B0503020204020204" pitchFamily="34" charset="-122"/>
                <a:ea typeface="微软雅黑" panose="020B0503020204020204" pitchFamily="34" charset="-122"/>
              </a:rPr>
              <a:t>    </a:t>
            </a:r>
            <a:r>
              <a:rPr kumimoji="0" lang="zh-CN" altLang="en-US" sz="1200" dirty="0" smtClean="0">
                <a:latin typeface="微软雅黑" panose="020B0503020204020204" pitchFamily="34" charset="-122"/>
                <a:ea typeface="微软雅黑" panose="020B0503020204020204" pitchFamily="34" charset="-122"/>
              </a:rPr>
              <a:t>贷：其他应缴税费</a:t>
            </a:r>
            <a:r>
              <a:rPr kumimoji="0" lang="en-US" altLang="zh-CN" sz="1200" dirty="0" smtClean="0">
                <a:latin typeface="微软雅黑" panose="020B0503020204020204" pitchFamily="34" charset="-122"/>
                <a:ea typeface="微软雅黑" panose="020B0503020204020204" pitchFamily="34" charset="-122"/>
              </a:rPr>
              <a:t>—</a:t>
            </a:r>
            <a:r>
              <a:rPr kumimoji="0" lang="zh-CN" altLang="en-US" sz="1200" dirty="0" smtClean="0">
                <a:latin typeface="微软雅黑" panose="020B0503020204020204" pitchFamily="34" charset="-122"/>
                <a:ea typeface="微软雅黑" panose="020B0503020204020204" pitchFamily="34" charset="-122"/>
              </a:rPr>
              <a:t>应缴个人所得税</a:t>
            </a:r>
            <a:r>
              <a:rPr kumimoji="0" lang="en-US" altLang="zh-CN" sz="1200" dirty="0" smtClean="0">
                <a:latin typeface="微软雅黑" panose="020B0503020204020204" pitchFamily="34" charset="-122"/>
                <a:ea typeface="微软雅黑" panose="020B0503020204020204" pitchFamily="34" charset="-122"/>
              </a:rPr>
              <a:t>24600</a:t>
            </a:r>
          </a:p>
        </p:txBody>
      </p:sp>
      <p:graphicFrame>
        <p:nvGraphicFramePr>
          <p:cNvPr id="2" name="表格 1"/>
          <p:cNvGraphicFramePr>
            <a:graphicFrameLocks noGrp="1"/>
          </p:cNvGraphicFramePr>
          <p:nvPr/>
        </p:nvGraphicFramePr>
        <p:xfrm>
          <a:off x="35169" y="843570"/>
          <a:ext cx="9144004" cy="914400"/>
        </p:xfrm>
        <a:graphic>
          <a:graphicData uri="http://schemas.openxmlformats.org/drawingml/2006/table">
            <a:tbl>
              <a:tblPr firstRow="1" bandRow="1">
                <a:tableStyleId>{5C22544A-7EE6-4342-B048-85BDC9FD1C3A}</a:tableStyleId>
              </a:tblPr>
              <a:tblGrid>
                <a:gridCol w="554744"/>
                <a:gridCol w="554749"/>
                <a:gridCol w="554749"/>
                <a:gridCol w="633999"/>
                <a:gridCol w="905608"/>
                <a:gridCol w="504056"/>
                <a:gridCol w="792088"/>
                <a:gridCol w="720080"/>
                <a:gridCol w="1080120"/>
                <a:gridCol w="1080120"/>
                <a:gridCol w="936104"/>
                <a:gridCol w="827587"/>
              </a:tblGrid>
              <a:tr h="370840">
                <a:tc>
                  <a:txBody>
                    <a:bodyPr/>
                    <a:lstStyle/>
                    <a:p>
                      <a:r>
                        <a:rPr lang="zh-CN" altLang="en-US" sz="1200" dirty="0" smtClean="0">
                          <a:latin typeface="微软雅黑" panose="020B0503020204020204" pitchFamily="34" charset="-122"/>
                          <a:ea typeface="微软雅黑" panose="020B0503020204020204" pitchFamily="34" charset="-122"/>
                        </a:rPr>
                        <a:t>人员类别</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计时工资</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计件工资</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奖金</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津贴和补贴</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加班工资</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其他工资</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合计</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代扣社会保险费</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代扣住房公积金</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代扣个人所得税</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zh-CN" altLang="en-US" sz="1200" dirty="0" smtClean="0">
                          <a:latin typeface="微软雅黑" panose="020B0503020204020204" pitchFamily="34" charset="-122"/>
                          <a:ea typeface="微软雅黑" panose="020B0503020204020204" pitchFamily="34" charset="-122"/>
                        </a:rPr>
                        <a:t>实发工资</a:t>
                      </a:r>
                      <a:endParaRPr lang="zh-CN" altLang="en-US" sz="1200" dirty="0">
                        <a:latin typeface="微软雅黑" panose="020B0503020204020204" pitchFamily="34" charset="-122"/>
                        <a:ea typeface="微软雅黑" panose="020B0503020204020204" pitchFamily="34" charset="-122"/>
                      </a:endParaRPr>
                    </a:p>
                  </a:txBody>
                  <a:tcPr/>
                </a:tc>
              </a:tr>
              <a:tr h="370840">
                <a:tc>
                  <a:txBody>
                    <a:bodyPr/>
                    <a:lstStyle/>
                    <a:p>
                      <a:r>
                        <a:rPr lang="zh-CN" altLang="en-US" sz="1200" dirty="0" smtClean="0">
                          <a:latin typeface="微软雅黑" panose="020B0503020204020204" pitchFamily="34" charset="-122"/>
                          <a:ea typeface="微软雅黑" panose="020B0503020204020204" pitchFamily="34" charset="-122"/>
                        </a:rPr>
                        <a:t>合计</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472000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80000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19000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21200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8000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2200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602400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10240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20110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24600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547450</a:t>
                      </a:r>
                      <a:endParaRPr lang="zh-CN" altLang="en-US" sz="1200" dirty="0">
                        <a:latin typeface="微软雅黑" panose="020B0503020204020204" pitchFamily="34" charset="-122"/>
                        <a:ea typeface="微软雅黑" panose="020B0503020204020204" pitchFamily="34" charset="-122"/>
                      </a:endParaRPr>
                    </a:p>
                  </a:txBody>
                  <a:tcPr/>
                </a:tc>
              </a:tr>
            </a:tbl>
          </a:graphicData>
        </a:graphic>
      </p:graphicFrame>
      <p:sp>
        <p:nvSpPr>
          <p:cNvPr id="8" name="TextBox 7"/>
          <p:cNvSpPr txBox="1"/>
          <p:nvPr/>
        </p:nvSpPr>
        <p:spPr bwMode="auto">
          <a:xfrm>
            <a:off x="827583" y="1757970"/>
            <a:ext cx="7705981"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200" dirty="0" smtClean="0">
                <a:latin typeface="微软雅黑" panose="020B0503020204020204" pitchFamily="34" charset="-122"/>
                <a:ea typeface="微软雅黑" panose="020B0503020204020204" pitchFamily="34" charset="-122"/>
              </a:rPr>
              <a:t>（</a:t>
            </a:r>
            <a:r>
              <a:rPr kumimoji="0" lang="en-US" altLang="zh-CN" sz="1200" dirty="0" smtClean="0">
                <a:latin typeface="微软雅黑" panose="020B0503020204020204" pitchFamily="34" charset="-122"/>
                <a:ea typeface="微软雅黑" panose="020B0503020204020204" pitchFamily="34" charset="-122"/>
              </a:rPr>
              <a:t>1</a:t>
            </a:r>
            <a:r>
              <a:rPr kumimoji="0" lang="zh-CN" altLang="en-US" sz="1200" dirty="0" smtClean="0">
                <a:latin typeface="微软雅黑" panose="020B0503020204020204" pitchFamily="34" charset="-122"/>
                <a:ea typeface="微软雅黑" panose="020B0503020204020204" pitchFamily="34" charset="-122"/>
              </a:rPr>
              <a:t>）计算当期应付职工薪酬</a:t>
            </a:r>
            <a:endParaRPr kumimoji="0" lang="en-US" altLang="zh-CN" sz="1200" dirty="0" smtClean="0">
              <a:latin typeface="微软雅黑" panose="020B0503020204020204" pitchFamily="34" charset="-122"/>
              <a:ea typeface="微软雅黑" panose="020B0503020204020204" pitchFamily="34" charset="-122"/>
            </a:endParaRPr>
          </a:p>
          <a:p>
            <a:pPr>
              <a:lnSpc>
                <a:spcPct val="120000"/>
              </a:lnSpc>
            </a:pPr>
            <a:r>
              <a:rPr kumimoji="0" lang="zh-CN" altLang="en-US" sz="1200" dirty="0" smtClean="0">
                <a:latin typeface="微软雅黑" panose="020B0503020204020204" pitchFamily="34" charset="-122"/>
                <a:ea typeface="微软雅黑" panose="020B0503020204020204" pitchFamily="34" charset="-122"/>
              </a:rPr>
              <a:t>借：单位管理费用</a:t>
            </a:r>
            <a:r>
              <a:rPr kumimoji="0" lang="en-US" altLang="zh-CN" sz="1200" dirty="0" smtClean="0">
                <a:latin typeface="微软雅黑" panose="020B0503020204020204" pitchFamily="34" charset="-122"/>
                <a:ea typeface="微软雅黑" panose="020B0503020204020204" pitchFamily="34" charset="-122"/>
              </a:rPr>
              <a:t>602400</a:t>
            </a:r>
          </a:p>
          <a:p>
            <a:pPr>
              <a:lnSpc>
                <a:spcPct val="120000"/>
              </a:lnSpc>
            </a:pPr>
            <a:r>
              <a:rPr kumimoji="0" lang="en-US" altLang="zh-CN" sz="1200" dirty="0">
                <a:latin typeface="微软雅黑" panose="020B0503020204020204" pitchFamily="34" charset="-122"/>
                <a:ea typeface="微软雅黑" panose="020B0503020204020204" pitchFamily="34" charset="-122"/>
              </a:rPr>
              <a:t> </a:t>
            </a:r>
            <a:r>
              <a:rPr kumimoji="0" lang="en-US" altLang="zh-CN" sz="1200" dirty="0" smtClean="0">
                <a:latin typeface="微软雅黑" panose="020B0503020204020204" pitchFamily="34" charset="-122"/>
                <a:ea typeface="微软雅黑" panose="020B0503020204020204" pitchFamily="34" charset="-122"/>
              </a:rPr>
              <a:t>      </a:t>
            </a:r>
            <a:r>
              <a:rPr kumimoji="0" lang="zh-CN" altLang="en-US" sz="1200" dirty="0" smtClean="0">
                <a:latin typeface="微软雅黑" panose="020B0503020204020204" pitchFamily="34" charset="-122"/>
                <a:ea typeface="微软雅黑" panose="020B0503020204020204" pitchFamily="34" charset="-122"/>
              </a:rPr>
              <a:t>贷：应付职工薪酬</a:t>
            </a:r>
            <a:r>
              <a:rPr kumimoji="0" lang="en-US" altLang="zh-CN" sz="1200" dirty="0" smtClean="0">
                <a:latin typeface="微软雅黑" panose="020B0503020204020204" pitchFamily="34" charset="-122"/>
                <a:ea typeface="微软雅黑" panose="020B0503020204020204" pitchFamily="34" charset="-122"/>
              </a:rPr>
              <a:t>602400</a:t>
            </a:r>
          </a:p>
          <a:p>
            <a:pPr>
              <a:lnSpc>
                <a:spcPct val="120000"/>
              </a:lnSpc>
            </a:pPr>
            <a:r>
              <a:rPr kumimoji="0" lang="zh-CN" altLang="en-US" sz="1200" dirty="0" smtClean="0">
                <a:latin typeface="微软雅黑" panose="020B0503020204020204" pitchFamily="34" charset="-122"/>
                <a:ea typeface="微软雅黑" panose="020B0503020204020204" pitchFamily="34" charset="-122"/>
              </a:rPr>
              <a:t>（</a:t>
            </a:r>
            <a:r>
              <a:rPr kumimoji="0" lang="en-US" altLang="zh-CN" sz="1200" dirty="0" smtClean="0">
                <a:latin typeface="微软雅黑" panose="020B0503020204020204" pitchFamily="34" charset="-122"/>
                <a:ea typeface="微软雅黑" panose="020B0503020204020204" pitchFamily="34" charset="-122"/>
              </a:rPr>
              <a:t>2</a:t>
            </a:r>
            <a:r>
              <a:rPr kumimoji="0" lang="zh-CN" altLang="en-US" sz="1200" dirty="0" smtClean="0">
                <a:latin typeface="微软雅黑" panose="020B0503020204020204" pitchFamily="34" charset="-122"/>
                <a:ea typeface="微软雅黑" panose="020B0503020204020204" pitchFamily="34" charset="-122"/>
              </a:rPr>
              <a:t>）向职工支付工资、津贴补贴等薪酬，会计分录如下：</a:t>
            </a:r>
            <a:endParaRPr kumimoji="0" lang="en-US" altLang="zh-CN" sz="1200" dirty="0" smtClean="0">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857126" y="4815211"/>
            <a:ext cx="4968552" cy="18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100" dirty="0">
                <a:latin typeface="微软雅黑" panose="020B0503020204020204" pitchFamily="34" charset="-122"/>
                <a:ea typeface="微软雅黑" panose="020B0503020204020204" pitchFamily="34" charset="-122"/>
              </a:rPr>
              <a:t>（代扣社会保险费和住房公积金会计处理</a:t>
            </a:r>
            <a:r>
              <a:rPr kumimoji="0" lang="zh-CN" altLang="en-US" sz="1100" dirty="0" smtClean="0">
                <a:latin typeface="微软雅黑" panose="020B0503020204020204" pitchFamily="34" charset="-122"/>
                <a:ea typeface="微软雅黑" panose="020B0503020204020204" pitchFamily="34" charset="-122"/>
              </a:rPr>
              <a:t>省略）</a:t>
            </a:r>
            <a:endParaRPr kumimoji="0" lang="zh-CN" altLang="en-US" sz="11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496944"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净资产</a:t>
            </a:r>
            <a:endParaRPr lang="zh-CN" altLang="en-US" sz="2300" dirty="0"/>
          </a:p>
        </p:txBody>
      </p:sp>
      <p:graphicFrame>
        <p:nvGraphicFramePr>
          <p:cNvPr id="4" name="表格 3"/>
          <p:cNvGraphicFramePr>
            <a:graphicFrameLocks noGrp="1"/>
          </p:cNvGraphicFramePr>
          <p:nvPr/>
        </p:nvGraphicFramePr>
        <p:xfrm>
          <a:off x="738010" y="1753355"/>
          <a:ext cx="7887126" cy="1066800"/>
        </p:xfrm>
        <a:graphic>
          <a:graphicData uri="http://schemas.openxmlformats.org/drawingml/2006/table">
            <a:tbl>
              <a:tblPr firstRow="1" bandRow="1">
                <a:tableStyleId>{5C22544A-7EE6-4342-B048-85BDC9FD1C3A}</a:tableStyleId>
              </a:tblPr>
              <a:tblGrid>
                <a:gridCol w="652157"/>
                <a:gridCol w="3532401"/>
                <a:gridCol w="3702568"/>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借：本年盈余分配  </a:t>
                      </a:r>
                      <a:r>
                        <a:rPr lang="en-US" altLang="zh-CN" sz="1400" dirty="0" smtClean="0">
                          <a:latin typeface="微软雅黑" panose="020B0503020204020204" pitchFamily="34" charset="-122"/>
                          <a:ea typeface="微软雅黑" panose="020B0503020204020204" pitchFamily="34" charset="-122"/>
                        </a:rPr>
                        <a:t>24590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贷：专用基金</a:t>
                      </a:r>
                      <a:r>
                        <a:rPr lang="en-US" altLang="zh-CN" sz="1400" dirty="0" smtClean="0">
                          <a:latin typeface="微软雅黑" panose="020B0503020204020204" pitchFamily="34" charset="-122"/>
                          <a:ea typeface="微软雅黑" panose="020B0503020204020204" pitchFamily="34" charset="-122"/>
                        </a:rPr>
                        <a:t>24590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1400" dirty="0" smtClean="0">
                          <a:solidFill>
                            <a:schemeClr val="tx1"/>
                          </a:solidFill>
                          <a:latin typeface="微软雅黑" panose="020B0503020204020204" pitchFamily="34" charset="-122"/>
                          <a:ea typeface="微软雅黑" panose="020B0503020204020204" pitchFamily="34" charset="-122"/>
                        </a:rPr>
                        <a:t>借：非财政拨款结余分配     </a:t>
                      </a:r>
                      <a:r>
                        <a:rPr lang="en-US" altLang="zh-CN" sz="1400" dirty="0" smtClean="0">
                          <a:solidFill>
                            <a:schemeClr val="tx1"/>
                          </a:solidFill>
                          <a:latin typeface="微软雅黑" panose="020B0503020204020204" pitchFamily="34" charset="-122"/>
                          <a:ea typeface="微软雅黑" panose="020B0503020204020204" pitchFamily="34" charset="-122"/>
                        </a:rPr>
                        <a:t>24590</a:t>
                      </a:r>
                    </a:p>
                    <a:p>
                      <a:pPr marL="0" marR="0" indent="0" algn="l" defTabSz="457200" rtl="0" eaLnBrk="1" fontAlgn="auto" latinLnBrk="0" hangingPunct="1">
                        <a:lnSpc>
                          <a:spcPct val="100000"/>
                        </a:lnSpc>
                        <a:spcBef>
                          <a:spcPts val="0"/>
                        </a:spcBef>
                        <a:spcAft>
                          <a:spcPts val="0"/>
                        </a:spcAft>
                        <a:buClrTx/>
                        <a:buSzTx/>
                        <a:buFontTx/>
                        <a:buNone/>
                        <a:defRPr/>
                      </a:pPr>
                      <a:r>
                        <a:rPr lang="en-US" altLang="zh-CN" sz="1400" dirty="0" smtClean="0">
                          <a:solidFill>
                            <a:schemeClr val="tx1"/>
                          </a:solidFill>
                          <a:latin typeface="微软雅黑" panose="020B0503020204020204" pitchFamily="34" charset="-122"/>
                          <a:ea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rPr>
                        <a:t>贷：专用结余     </a:t>
                      </a:r>
                      <a:r>
                        <a:rPr lang="en-US" altLang="zh-CN" sz="1400" dirty="0" smtClean="0">
                          <a:solidFill>
                            <a:schemeClr val="tx1"/>
                          </a:solidFill>
                          <a:latin typeface="微软雅黑" panose="020B0503020204020204" pitchFamily="34" charset="-122"/>
                          <a:ea typeface="微软雅黑" panose="020B0503020204020204" pitchFamily="34" charset="-122"/>
                        </a:rPr>
                        <a:t>24590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731876" y="793734"/>
            <a:ext cx="7776864"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例：某行政单位年末根据预算会计下结转结余金额，财政拨款账户余额</a:t>
            </a:r>
            <a:r>
              <a:rPr kumimoji="0" lang="en-US" altLang="zh-CN" sz="1400" dirty="0" smtClean="0">
                <a:latin typeface="微软雅黑" panose="020B0503020204020204" pitchFamily="34" charset="-122"/>
                <a:ea typeface="微软雅黑" panose="020B0503020204020204" pitchFamily="34" charset="-122"/>
              </a:rPr>
              <a:t>234800</a:t>
            </a:r>
            <a:r>
              <a:rPr kumimoji="0" lang="zh-CN" altLang="en-US" sz="1400" dirty="0" smtClean="0">
                <a:latin typeface="微软雅黑" panose="020B0503020204020204" pitchFamily="34" charset="-122"/>
                <a:ea typeface="微软雅黑" panose="020B0503020204020204" pitchFamily="34" charset="-122"/>
              </a:rPr>
              <a:t>元，非财政拨款账户余额</a:t>
            </a:r>
            <a:r>
              <a:rPr kumimoji="0" lang="en-US" altLang="zh-CN" sz="1400" dirty="0" smtClean="0">
                <a:latin typeface="微软雅黑" panose="020B0503020204020204" pitchFamily="34" charset="-122"/>
                <a:ea typeface="微软雅黑" panose="020B0503020204020204" pitchFamily="34" charset="-122"/>
              </a:rPr>
              <a:t>98560</a:t>
            </a:r>
            <a:r>
              <a:rPr kumimoji="0" lang="zh-CN" altLang="en-US" sz="1400" dirty="0" smtClean="0">
                <a:latin typeface="微软雅黑" panose="020B0503020204020204" pitchFamily="34" charset="-122"/>
                <a:ea typeface="微软雅黑" panose="020B0503020204020204" pitchFamily="34" charset="-122"/>
              </a:rPr>
              <a:t>元。</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a:t>
            </a:r>
            <a:r>
              <a:rPr kumimoji="0" lang="zh-CN" altLang="en-US" sz="1400" dirty="0">
                <a:latin typeface="微软雅黑" panose="020B0503020204020204" pitchFamily="34" charset="-122"/>
                <a:ea typeface="微软雅黑" panose="020B0503020204020204" pitchFamily="34" charset="-122"/>
              </a:rPr>
              <a:t>计提专项基金</a:t>
            </a:r>
            <a:r>
              <a:rPr kumimoji="0" lang="en-US" altLang="zh-CN" sz="1400" dirty="0" smtClean="0">
                <a:latin typeface="微软雅黑" panose="020B0503020204020204" pitchFamily="34" charset="-122"/>
                <a:ea typeface="微软雅黑" panose="020B0503020204020204" pitchFamily="34" charset="-122"/>
              </a:rPr>
              <a:t>24590</a:t>
            </a:r>
            <a:r>
              <a:rPr kumimoji="0" lang="zh-CN" altLang="en-US" sz="1400" dirty="0" smtClean="0">
                <a:latin typeface="微软雅黑" panose="020B0503020204020204" pitchFamily="34" charset="-122"/>
                <a:ea typeface="微软雅黑" panose="020B0503020204020204" pitchFamily="34" charset="-122"/>
              </a:rPr>
              <a:t>元，账务处理如下：</a:t>
            </a:r>
            <a:endParaRPr kumimoji="0" lang="en-US" altLang="zh-CN" sz="12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748644" y="2878249"/>
            <a:ext cx="77768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200" dirty="0" smtClean="0">
                <a:latin typeface="微软雅黑" panose="020B0503020204020204" pitchFamily="34" charset="-122"/>
                <a:ea typeface="微软雅黑" panose="020B0503020204020204" pitchFamily="34" charset="-122"/>
              </a:rPr>
              <a:t>（</a:t>
            </a:r>
            <a:r>
              <a:rPr kumimoji="0" lang="en-US" altLang="zh-CN" sz="1200" dirty="0" smtClean="0">
                <a:latin typeface="微软雅黑" panose="020B0503020204020204" pitchFamily="34" charset="-122"/>
                <a:ea typeface="微软雅黑" panose="020B0503020204020204" pitchFamily="34" charset="-122"/>
              </a:rPr>
              <a:t>2</a:t>
            </a:r>
            <a:r>
              <a:rPr kumimoji="0" lang="zh-CN" altLang="en-US" sz="1200" dirty="0" smtClean="0">
                <a:latin typeface="微软雅黑" panose="020B0503020204020204" pitchFamily="34" charset="-122"/>
                <a:ea typeface="微软雅黑" panose="020B0503020204020204" pitchFamily="34" charset="-122"/>
              </a:rPr>
              <a:t>）用专项基金购置一批材料，价款</a:t>
            </a:r>
            <a:r>
              <a:rPr kumimoji="0" lang="en-US" altLang="zh-CN" sz="1200" dirty="0" smtClean="0">
                <a:latin typeface="微软雅黑" panose="020B0503020204020204" pitchFamily="34" charset="-122"/>
                <a:ea typeface="微软雅黑" panose="020B0503020204020204" pitchFamily="34" charset="-122"/>
              </a:rPr>
              <a:t>12785</a:t>
            </a:r>
            <a:r>
              <a:rPr kumimoji="0" lang="zh-CN" altLang="en-US" sz="1200" dirty="0" smtClean="0">
                <a:latin typeface="微软雅黑" panose="020B0503020204020204" pitchFamily="34" charset="-122"/>
                <a:ea typeface="微软雅黑" panose="020B0503020204020204" pitchFamily="34" charset="-122"/>
              </a:rPr>
              <a:t>元，账务处理如下：</a:t>
            </a:r>
            <a:endParaRPr kumimoji="0" lang="en-US" altLang="zh-CN" sz="1200" dirty="0" smtClean="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4219694399"/>
              </p:ext>
            </p:extLst>
          </p:nvPr>
        </p:nvGraphicFramePr>
        <p:xfrm>
          <a:off x="748644" y="3219822"/>
          <a:ext cx="7887126" cy="1066800"/>
        </p:xfrm>
        <a:graphic>
          <a:graphicData uri="http://schemas.openxmlformats.org/drawingml/2006/table">
            <a:tbl>
              <a:tblPr firstRow="1" bandRow="1">
                <a:tableStyleId>{5C22544A-7EE6-4342-B048-85BDC9FD1C3A}</a:tableStyleId>
              </a:tblPr>
              <a:tblGrid>
                <a:gridCol w="652157"/>
                <a:gridCol w="3531239"/>
                <a:gridCol w="3703730"/>
              </a:tblGrid>
              <a:tr h="514856">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借：专用基金</a:t>
                      </a:r>
                      <a:r>
                        <a:rPr lang="en-US" altLang="zh-CN" sz="1400" dirty="0" smtClean="0">
                          <a:latin typeface="微软雅黑" panose="020B0503020204020204" pitchFamily="34" charset="-122"/>
                          <a:ea typeface="微软雅黑" panose="020B0503020204020204" pitchFamily="34" charset="-122"/>
                        </a:rPr>
                        <a:t>12785</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贷：银行存款</a:t>
                      </a:r>
                      <a:r>
                        <a:rPr lang="en-US" altLang="zh-CN" sz="1400" dirty="0" smtClean="0">
                          <a:latin typeface="微软雅黑" panose="020B0503020204020204" pitchFamily="34" charset="-122"/>
                          <a:ea typeface="微软雅黑" panose="020B0503020204020204" pitchFamily="34" charset="-122"/>
                        </a:rPr>
                        <a:t>12785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solidFill>
                            <a:schemeClr val="tx1"/>
                          </a:solidFill>
                          <a:latin typeface="微软雅黑" panose="020B0503020204020204" pitchFamily="34" charset="-122"/>
                          <a:ea typeface="微软雅黑" panose="020B0503020204020204" pitchFamily="34" charset="-122"/>
                        </a:rPr>
                        <a:t>借：专用结余</a:t>
                      </a:r>
                      <a:r>
                        <a:rPr lang="en-US" altLang="zh-CN" sz="1400" dirty="0" smtClean="0">
                          <a:solidFill>
                            <a:schemeClr val="tx1"/>
                          </a:solidFill>
                          <a:latin typeface="微软雅黑" panose="020B0503020204020204" pitchFamily="34" charset="-122"/>
                          <a:ea typeface="微软雅黑" panose="020B0503020204020204" pitchFamily="34" charset="-122"/>
                        </a:rPr>
                        <a:t>12785</a:t>
                      </a:r>
                    </a:p>
                    <a:p>
                      <a:r>
                        <a:rPr lang="zh-CN" altLang="en-US" sz="1400" dirty="0" smtClean="0">
                          <a:solidFill>
                            <a:schemeClr val="tx1"/>
                          </a:solidFill>
                          <a:latin typeface="微软雅黑" panose="020B0503020204020204" pitchFamily="34" charset="-122"/>
                          <a:ea typeface="微软雅黑" panose="020B0503020204020204" pitchFamily="34" charset="-122"/>
                        </a:rPr>
                        <a:t>      贷：资金结存</a:t>
                      </a:r>
                      <a:r>
                        <a:rPr lang="en-US" altLang="zh-CN"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货币资金</a:t>
                      </a:r>
                      <a:r>
                        <a:rPr lang="en-US" altLang="zh-CN" sz="1400" dirty="0" smtClean="0">
                          <a:solidFill>
                            <a:schemeClr val="tx1"/>
                          </a:solidFill>
                          <a:latin typeface="微软雅黑" panose="020B0503020204020204" pitchFamily="34" charset="-122"/>
                          <a:ea typeface="微软雅黑" panose="020B0503020204020204" pitchFamily="34" charset="-122"/>
                        </a:rPr>
                        <a:t>12785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640960"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财政拨款收入</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graphicFrame>
        <p:nvGraphicFramePr>
          <p:cNvPr id="4" name="表格 3"/>
          <p:cNvGraphicFramePr>
            <a:graphicFrameLocks noGrp="1"/>
          </p:cNvGraphicFramePr>
          <p:nvPr>
            <p:extLst>
              <p:ext uri="{D42A27DB-BD31-4B8C-83A1-F6EECF244321}">
                <p14:modId xmlns:p14="http://schemas.microsoft.com/office/powerpoint/2010/main" val="3053523876"/>
              </p:ext>
            </p:extLst>
          </p:nvPr>
        </p:nvGraphicFramePr>
        <p:xfrm>
          <a:off x="715034" y="1262212"/>
          <a:ext cx="7847566" cy="1066800"/>
        </p:xfrm>
        <a:graphic>
          <a:graphicData uri="http://schemas.openxmlformats.org/drawingml/2006/table">
            <a:tbl>
              <a:tblPr firstRow="1" bandRow="1">
                <a:tableStyleId>{5C22544A-7EE6-4342-B048-85BDC9FD1C3A}</a:tableStyleId>
              </a:tblPr>
              <a:tblGrid>
                <a:gridCol w="648886"/>
                <a:gridCol w="2992056"/>
                <a:gridCol w="4206624"/>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借：固定资产</a:t>
                      </a:r>
                      <a:r>
                        <a:rPr lang="en-US" altLang="zh-CN" sz="1400" dirty="0" smtClean="0">
                          <a:latin typeface="微软雅黑" panose="020B0503020204020204" pitchFamily="34" charset="-122"/>
                          <a:ea typeface="微软雅黑" panose="020B0503020204020204" pitchFamily="34" charset="-122"/>
                        </a:rPr>
                        <a:t>234000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234000</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借：行政支出</a:t>
                      </a:r>
                      <a:r>
                        <a:rPr lang="en-US" altLang="zh-CN" sz="1400" dirty="0" smtClean="0">
                          <a:latin typeface="微软雅黑" panose="020B0503020204020204" pitchFamily="34" charset="-122"/>
                          <a:ea typeface="微软雅黑" panose="020B0503020204020204" pitchFamily="34" charset="-122"/>
                        </a:rPr>
                        <a:t>234000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  </a:t>
                      </a:r>
                      <a:r>
                        <a:rPr lang="en-US" altLang="zh-CN" sz="1400" dirty="0" smtClean="0">
                          <a:latin typeface="微软雅黑" panose="020B0503020204020204" pitchFamily="34" charset="-122"/>
                          <a:ea typeface="微软雅黑" panose="020B0503020204020204" pitchFamily="34" charset="-122"/>
                        </a:rPr>
                        <a:t>234000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675474" y="702971"/>
            <a:ext cx="7776864"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dirty="0" smtClean="0">
                <a:latin typeface="微软雅黑" panose="020B0503020204020204" pitchFamily="34" charset="-122"/>
                <a:ea typeface="微软雅黑" panose="020B0503020204020204" pitchFamily="34" charset="-122"/>
              </a:rPr>
              <a:t>例：某行政单位通过政府采购完成单位内部局域网的改扩建工程，工程完工，验收合格，总支出为</a:t>
            </a:r>
            <a:r>
              <a:rPr kumimoji="0" lang="en-US" altLang="zh-CN" sz="1400" dirty="0" smtClean="0">
                <a:latin typeface="微软雅黑" panose="020B0503020204020204" pitchFamily="34" charset="-122"/>
                <a:ea typeface="微软雅黑" panose="020B0503020204020204" pitchFamily="34" charset="-122"/>
              </a:rPr>
              <a:t>234000</a:t>
            </a:r>
            <a:r>
              <a:rPr kumimoji="0" lang="zh-CN" altLang="en-US" sz="1400" dirty="0" smtClean="0">
                <a:latin typeface="微软雅黑" panose="020B0503020204020204" pitchFamily="34" charset="-122"/>
                <a:ea typeface="微软雅黑" panose="020B0503020204020204" pitchFamily="34" charset="-122"/>
              </a:rPr>
              <a:t>元，款项由财政直接支付。</a:t>
            </a:r>
            <a:endParaRPr kumimoji="0" lang="en-US" altLang="zh-CN" sz="14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675474" y="2429566"/>
            <a:ext cx="7887126" cy="18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100" dirty="0" smtClean="0">
                <a:latin typeface="微软雅黑" panose="020B0503020204020204" pitchFamily="34" charset="-122"/>
                <a:ea typeface="微软雅黑" panose="020B0503020204020204" pitchFamily="34" charset="-122"/>
              </a:rPr>
              <a:t>（</a:t>
            </a:r>
            <a:r>
              <a:rPr kumimoji="0" lang="en-US" altLang="zh-CN" sz="1100" dirty="0" smtClean="0">
                <a:latin typeface="微软雅黑" panose="020B0503020204020204" pitchFamily="34" charset="-122"/>
                <a:ea typeface="微软雅黑" panose="020B0503020204020204" pitchFamily="34" charset="-122"/>
              </a:rPr>
              <a:t>1</a:t>
            </a:r>
            <a:r>
              <a:rPr kumimoji="0" lang="zh-CN" altLang="en-US" sz="1100" dirty="0" smtClean="0">
                <a:latin typeface="微软雅黑" panose="020B0503020204020204" pitchFamily="34" charset="-122"/>
                <a:ea typeface="微软雅黑" panose="020B0503020204020204" pitchFamily="34" charset="-122"/>
              </a:rPr>
              <a:t>）经单位申请，财政批准，本月财政授权支付额度为</a:t>
            </a:r>
            <a:r>
              <a:rPr kumimoji="0" lang="en-US" altLang="zh-CN" sz="1100" dirty="0" smtClean="0">
                <a:latin typeface="微软雅黑" panose="020B0503020204020204" pitchFamily="34" charset="-122"/>
                <a:ea typeface="微软雅黑" panose="020B0503020204020204" pitchFamily="34" charset="-122"/>
              </a:rPr>
              <a:t>341000</a:t>
            </a:r>
            <a:r>
              <a:rPr kumimoji="0" lang="zh-CN" altLang="en-US" sz="1100" dirty="0" smtClean="0">
                <a:latin typeface="微软雅黑" panose="020B0503020204020204" pitchFamily="34" charset="-122"/>
                <a:ea typeface="微软雅黑" panose="020B0503020204020204" pitchFamily="34" charset="-122"/>
              </a:rPr>
              <a:t>元</a:t>
            </a:r>
            <a:endParaRPr kumimoji="0"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703348" y="2698063"/>
          <a:ext cx="7859252" cy="1066800"/>
        </p:xfrm>
        <a:graphic>
          <a:graphicData uri="http://schemas.openxmlformats.org/drawingml/2006/table">
            <a:tbl>
              <a:tblPr firstRow="1" bandRow="1">
                <a:tableStyleId>{5C22544A-7EE6-4342-B048-85BDC9FD1C3A}</a:tableStyleId>
              </a:tblPr>
              <a:tblGrid>
                <a:gridCol w="649852"/>
                <a:gridCol w="3002776"/>
                <a:gridCol w="4206624"/>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借：零余额账户用款额度</a:t>
                      </a:r>
                      <a:r>
                        <a:rPr lang="en-US" altLang="zh-CN" sz="1400" dirty="0" smtClean="0">
                          <a:latin typeface="微软雅黑" panose="020B0503020204020204" pitchFamily="34" charset="-122"/>
                          <a:ea typeface="微软雅黑" panose="020B0503020204020204" pitchFamily="34" charset="-122"/>
                        </a:rPr>
                        <a:t>341000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341000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借：资金结存</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零余额账户用款额度</a:t>
                      </a:r>
                      <a:r>
                        <a:rPr lang="en-US" altLang="zh-CN" sz="1400" dirty="0" smtClean="0">
                          <a:latin typeface="微软雅黑" panose="020B0503020204020204" pitchFamily="34" charset="-122"/>
                          <a:ea typeface="微软雅黑" panose="020B0503020204020204" pitchFamily="34" charset="-122"/>
                        </a:rPr>
                        <a:t>341000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a:t>
                      </a:r>
                      <a:r>
                        <a:rPr lang="en-US" altLang="zh-CN" sz="1400" dirty="0" smtClean="0">
                          <a:latin typeface="微软雅黑" panose="020B0503020204020204" pitchFamily="34" charset="-122"/>
                          <a:ea typeface="微软雅黑" panose="020B0503020204020204" pitchFamily="34" charset="-122"/>
                        </a:rPr>
                        <a:t>341000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8" name="TextBox 7"/>
          <p:cNvSpPr txBox="1"/>
          <p:nvPr/>
        </p:nvSpPr>
        <p:spPr bwMode="auto">
          <a:xfrm>
            <a:off x="703348" y="3810744"/>
            <a:ext cx="7887126" cy="18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100" dirty="0" smtClean="0">
                <a:latin typeface="微软雅黑" panose="020B0503020204020204" pitchFamily="34" charset="-122"/>
                <a:ea typeface="微软雅黑" panose="020B0503020204020204" pitchFamily="34" charset="-122"/>
              </a:rPr>
              <a:t>（</a:t>
            </a:r>
            <a:r>
              <a:rPr kumimoji="0" lang="en-US" altLang="zh-CN" sz="1100" dirty="0" smtClean="0">
                <a:latin typeface="微软雅黑" panose="020B0503020204020204" pitchFamily="34" charset="-122"/>
                <a:ea typeface="微软雅黑" panose="020B0503020204020204" pitchFamily="34" charset="-122"/>
              </a:rPr>
              <a:t>2</a:t>
            </a:r>
            <a:r>
              <a:rPr kumimoji="0" lang="zh-CN" altLang="en-US" sz="1100" dirty="0" smtClean="0">
                <a:latin typeface="微软雅黑" panose="020B0503020204020204" pitchFamily="34" charset="-122"/>
                <a:ea typeface="微软雅黑" panose="020B0503020204020204" pitchFamily="34" charset="-122"/>
              </a:rPr>
              <a:t>）召开专题工作会议，支出</a:t>
            </a:r>
            <a:r>
              <a:rPr kumimoji="0" lang="en-US" altLang="zh-CN" sz="1100" dirty="0" smtClean="0">
                <a:latin typeface="微软雅黑" panose="020B0503020204020204" pitchFamily="34" charset="-122"/>
                <a:ea typeface="微软雅黑" panose="020B0503020204020204" pitchFamily="34" charset="-122"/>
              </a:rPr>
              <a:t>245300</a:t>
            </a:r>
            <a:r>
              <a:rPr kumimoji="0" lang="zh-CN" altLang="en-US" sz="1100" dirty="0" smtClean="0">
                <a:latin typeface="微软雅黑" panose="020B0503020204020204" pitchFamily="34" charset="-122"/>
                <a:ea typeface="微软雅黑" panose="020B0503020204020204" pitchFamily="34" charset="-122"/>
              </a:rPr>
              <a:t>元，财政直接支付</a:t>
            </a:r>
            <a:endParaRPr kumimoji="0" lang="zh-CN" altLang="en-US" sz="1400" dirty="0">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nvGraphicFramePr>
        <p:xfrm>
          <a:off x="734052" y="4076700"/>
          <a:ext cx="7856421" cy="1066800"/>
        </p:xfrm>
        <a:graphic>
          <a:graphicData uri="http://schemas.openxmlformats.org/drawingml/2006/table">
            <a:tbl>
              <a:tblPr firstRow="1" bandRow="1">
                <a:tableStyleId>{5C22544A-7EE6-4342-B048-85BDC9FD1C3A}</a:tableStyleId>
              </a:tblPr>
              <a:tblGrid>
                <a:gridCol w="649618"/>
                <a:gridCol w="2972306"/>
                <a:gridCol w="4234497"/>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36034">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借：业务活动费用</a:t>
                      </a:r>
                      <a:r>
                        <a:rPr lang="en-US" altLang="zh-CN" sz="1400" dirty="0" smtClean="0">
                          <a:latin typeface="微软雅黑" panose="020B0503020204020204" pitchFamily="34" charset="-122"/>
                          <a:ea typeface="微软雅黑" panose="020B0503020204020204" pitchFamily="34" charset="-122"/>
                        </a:rPr>
                        <a:t>245300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245300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借：行政支出</a:t>
                      </a:r>
                      <a:r>
                        <a:rPr lang="en-US" altLang="zh-CN" sz="1400" dirty="0" smtClean="0">
                          <a:latin typeface="微软雅黑" panose="020B0503020204020204" pitchFamily="34" charset="-122"/>
                          <a:ea typeface="微软雅黑" panose="020B0503020204020204" pitchFamily="34" charset="-122"/>
                        </a:rPr>
                        <a:t>245300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a:t>
                      </a:r>
                      <a:r>
                        <a:rPr lang="en-US" altLang="zh-CN" sz="1400" dirty="0" smtClean="0">
                          <a:solidFill>
                            <a:srgbClr val="FF0000"/>
                          </a:solidFill>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245300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528" y="17716"/>
            <a:ext cx="8640960" cy="484667"/>
          </a:xfrm>
        </p:spPr>
        <p:txBody>
          <a:bodyPr>
            <a:noAutofit/>
          </a:bodyPr>
          <a:lstStyle/>
          <a:p>
            <a:r>
              <a:rPr lang="zh-CN" altLang="en-US" sz="2300" dirty="0">
                <a:latin typeface="微软雅黑" panose="020B0503020204020204" pitchFamily="34" charset="-122"/>
                <a:ea typeface="微软雅黑" panose="020B0503020204020204" pitchFamily="34" charset="-122"/>
              </a:rPr>
              <a:t>财务会计和预算会计平行记账的</a:t>
            </a:r>
            <a:r>
              <a:rPr lang="zh-CN" altLang="en-US" sz="2300" dirty="0" smtClean="0">
                <a:latin typeface="微软雅黑" panose="020B0503020204020204" pitchFamily="34" charset="-122"/>
                <a:ea typeface="微软雅黑" panose="020B0503020204020204" pitchFamily="34" charset="-122"/>
              </a:rPr>
              <a:t>应用举例</a:t>
            </a:r>
            <a:r>
              <a:rPr lang="en-US" altLang="zh-CN" sz="2300" dirty="0" smtClean="0">
                <a:latin typeface="微软雅黑" panose="020B0503020204020204" pitchFamily="34" charset="-122"/>
                <a:ea typeface="微软雅黑" panose="020B0503020204020204" pitchFamily="34" charset="-122"/>
              </a:rPr>
              <a:t>-</a:t>
            </a:r>
            <a:r>
              <a:rPr lang="zh-CN" altLang="en-US" sz="2300" dirty="0" smtClean="0">
                <a:latin typeface="微软雅黑" panose="020B0503020204020204" pitchFamily="34" charset="-122"/>
                <a:ea typeface="微软雅黑" panose="020B0503020204020204" pitchFamily="34" charset="-122"/>
              </a:rPr>
              <a:t>单位管理费用</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graphicFrame>
        <p:nvGraphicFramePr>
          <p:cNvPr id="4" name="表格 3"/>
          <p:cNvGraphicFramePr>
            <a:graphicFrameLocks noGrp="1"/>
          </p:cNvGraphicFramePr>
          <p:nvPr/>
        </p:nvGraphicFramePr>
        <p:xfrm>
          <a:off x="750168" y="983142"/>
          <a:ext cx="7847566" cy="1066800"/>
        </p:xfrm>
        <a:graphic>
          <a:graphicData uri="http://schemas.openxmlformats.org/drawingml/2006/table">
            <a:tbl>
              <a:tblPr firstRow="1" bandRow="1">
                <a:tableStyleId>{5C22544A-7EE6-4342-B048-85BDC9FD1C3A}</a:tableStyleId>
              </a:tblPr>
              <a:tblGrid>
                <a:gridCol w="648886"/>
                <a:gridCol w="3028930"/>
                <a:gridCol w="4169750"/>
              </a:tblGrid>
              <a:tr h="326948">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677264">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借：预付账款  </a:t>
                      </a:r>
                      <a:r>
                        <a:rPr lang="en-US" altLang="zh-CN" sz="1400" dirty="0" smtClean="0">
                          <a:latin typeface="微软雅黑" panose="020B0503020204020204" pitchFamily="34" charset="-122"/>
                          <a:ea typeface="微软雅黑" panose="020B0503020204020204" pitchFamily="34" charset="-122"/>
                        </a:rPr>
                        <a:t>43900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贷：财政拨款收入</a:t>
                      </a:r>
                      <a:r>
                        <a:rPr lang="en-US" altLang="zh-CN" sz="1400" dirty="0" smtClean="0">
                          <a:latin typeface="微软雅黑" panose="020B0503020204020204" pitchFamily="34" charset="-122"/>
                          <a:ea typeface="微软雅黑" panose="020B0503020204020204" pitchFamily="34" charset="-122"/>
                        </a:rPr>
                        <a:t>43900</a:t>
                      </a:r>
                      <a:endParaRPr lang="zh-CN" altLang="en-US" sz="14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zh-CN" altLang="en-US" sz="1400" dirty="0" smtClean="0">
                          <a:latin typeface="微软雅黑" panose="020B0503020204020204" pitchFamily="34" charset="-122"/>
                          <a:ea typeface="微软雅黑" panose="020B0503020204020204" pitchFamily="34" charset="-122"/>
                        </a:rPr>
                        <a:t>借：事业支出</a:t>
                      </a:r>
                      <a:r>
                        <a:rPr lang="en-US" altLang="zh-CN" sz="1400" dirty="0" smtClean="0">
                          <a:latin typeface="微软雅黑" panose="020B0503020204020204" pitchFamily="34" charset="-122"/>
                          <a:ea typeface="微软雅黑" panose="020B0503020204020204" pitchFamily="34" charset="-122"/>
                        </a:rPr>
                        <a:t>43900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贷：财政拨款预算收入</a:t>
                      </a:r>
                      <a:r>
                        <a:rPr lang="en-US" altLang="zh-CN" sz="1400" dirty="0" smtClean="0">
                          <a:latin typeface="微软雅黑" panose="020B0503020204020204" pitchFamily="34" charset="-122"/>
                          <a:ea typeface="微软雅黑" panose="020B0503020204020204" pitchFamily="34" charset="-122"/>
                        </a:rPr>
                        <a:t>43900</a:t>
                      </a:r>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5" name="TextBox 4"/>
          <p:cNvSpPr txBox="1"/>
          <p:nvPr/>
        </p:nvSpPr>
        <p:spPr bwMode="auto">
          <a:xfrm>
            <a:off x="717904" y="558730"/>
            <a:ext cx="7776864"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200" dirty="0" smtClean="0">
                <a:latin typeface="微软雅黑" panose="020B0503020204020204" pitchFamily="34" charset="-122"/>
                <a:ea typeface="微软雅黑" panose="020B0503020204020204" pitchFamily="34" charset="-122"/>
              </a:rPr>
              <a:t>例：</a:t>
            </a:r>
            <a:r>
              <a:rPr kumimoji="0" lang="en-US" altLang="zh-CN" sz="1200" dirty="0" smtClean="0">
                <a:latin typeface="微软雅黑" panose="020B0503020204020204" pitchFamily="34" charset="-122"/>
                <a:ea typeface="微软雅黑" panose="020B0503020204020204" pitchFamily="34" charset="-122"/>
              </a:rPr>
              <a:t>2018</a:t>
            </a:r>
            <a:r>
              <a:rPr kumimoji="0" lang="zh-CN" altLang="en-US" sz="1200" dirty="0" smtClean="0">
                <a:latin typeface="微软雅黑" panose="020B0503020204020204" pitchFamily="34" charset="-122"/>
                <a:ea typeface="微软雅黑" panose="020B0503020204020204" pitchFamily="34" charset="-122"/>
              </a:rPr>
              <a:t>年</a:t>
            </a:r>
            <a:r>
              <a:rPr kumimoji="0" lang="en-US" altLang="zh-CN" sz="1200" dirty="0" smtClean="0">
                <a:latin typeface="微软雅黑" panose="020B0503020204020204" pitchFamily="34" charset="-122"/>
                <a:ea typeface="微软雅黑" panose="020B0503020204020204" pitchFamily="34" charset="-122"/>
              </a:rPr>
              <a:t>3</a:t>
            </a:r>
            <a:r>
              <a:rPr kumimoji="0" lang="zh-CN" altLang="en-US" sz="1200" dirty="0" smtClean="0">
                <a:latin typeface="微软雅黑" panose="020B0503020204020204" pitchFamily="34" charset="-122"/>
                <a:ea typeface="微软雅黑" panose="020B0503020204020204" pitchFamily="34" charset="-122"/>
              </a:rPr>
              <a:t>月，某行政单位发生下列业务</a:t>
            </a:r>
            <a:endParaRPr kumimoji="0" lang="en-US" altLang="zh-CN" sz="1200" dirty="0" smtClean="0">
              <a:latin typeface="微软雅黑" panose="020B0503020204020204" pitchFamily="34" charset="-122"/>
              <a:ea typeface="微软雅黑" panose="020B0503020204020204" pitchFamily="34" charset="-122"/>
            </a:endParaRPr>
          </a:p>
          <a:p>
            <a:pPr>
              <a:lnSpc>
                <a:spcPct val="120000"/>
              </a:lnSpc>
            </a:pPr>
            <a:r>
              <a:rPr kumimoji="0" lang="zh-CN" altLang="en-US" sz="1200" dirty="0" smtClean="0">
                <a:latin typeface="微软雅黑" panose="020B0503020204020204" pitchFamily="34" charset="-122"/>
                <a:ea typeface="微软雅黑" panose="020B0503020204020204" pitchFamily="34" charset="-122"/>
              </a:rPr>
              <a:t>（</a:t>
            </a:r>
            <a:r>
              <a:rPr kumimoji="0" lang="en-US" altLang="zh-CN" sz="1200" dirty="0" smtClean="0">
                <a:latin typeface="微软雅黑" panose="020B0503020204020204" pitchFamily="34" charset="-122"/>
                <a:ea typeface="微软雅黑" panose="020B0503020204020204" pitchFamily="34" charset="-122"/>
              </a:rPr>
              <a:t>1</a:t>
            </a:r>
            <a:r>
              <a:rPr kumimoji="0" lang="zh-CN" altLang="en-US" sz="1200" dirty="0" smtClean="0">
                <a:latin typeface="微软雅黑" panose="020B0503020204020204" pitchFamily="34" charset="-122"/>
                <a:ea typeface="微软雅黑" panose="020B0503020204020204" pitchFamily="34" charset="-122"/>
              </a:rPr>
              <a:t>）向某建材公司预付</a:t>
            </a:r>
            <a:r>
              <a:rPr kumimoji="0" lang="en-US" altLang="zh-CN" sz="1200" dirty="0" smtClean="0">
                <a:latin typeface="微软雅黑" panose="020B0503020204020204" pitchFamily="34" charset="-122"/>
                <a:ea typeface="微软雅黑" panose="020B0503020204020204" pitchFamily="34" charset="-122"/>
              </a:rPr>
              <a:t>43900</a:t>
            </a:r>
            <a:r>
              <a:rPr kumimoji="0" lang="zh-CN" altLang="en-US" sz="1200" dirty="0" smtClean="0">
                <a:latin typeface="微软雅黑" panose="020B0503020204020204" pitchFamily="34" charset="-122"/>
                <a:ea typeface="微软雅黑" panose="020B0503020204020204" pitchFamily="34" charset="-122"/>
              </a:rPr>
              <a:t>元购入断桥铝门窗，用于装修办公楼。</a:t>
            </a:r>
            <a:endParaRPr kumimoji="0" lang="en-US" altLang="zh-CN" sz="1200" dirty="0" smtClean="0">
              <a:latin typeface="微软雅黑" panose="020B0503020204020204" pitchFamily="34" charset="-122"/>
              <a:ea typeface="微软雅黑" panose="020B0503020204020204" pitchFamily="34" charset="-122"/>
            </a:endParaRPr>
          </a:p>
        </p:txBody>
      </p:sp>
      <p:sp>
        <p:nvSpPr>
          <p:cNvPr id="6" name="TextBox 5"/>
          <p:cNvSpPr txBox="1"/>
          <p:nvPr/>
        </p:nvSpPr>
        <p:spPr bwMode="auto">
          <a:xfrm>
            <a:off x="687198" y="2089926"/>
            <a:ext cx="788712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200" dirty="0" smtClean="0">
                <a:latin typeface="微软雅黑" panose="020B0503020204020204" pitchFamily="34" charset="-122"/>
                <a:ea typeface="微软雅黑" panose="020B0503020204020204" pitchFamily="34" charset="-122"/>
              </a:rPr>
              <a:t>（</a:t>
            </a:r>
            <a:r>
              <a:rPr kumimoji="0" lang="en-US" altLang="zh-CN" sz="1200" dirty="0" smtClean="0">
                <a:latin typeface="微软雅黑" panose="020B0503020204020204" pitchFamily="34" charset="-122"/>
                <a:ea typeface="微软雅黑" panose="020B0503020204020204" pitchFamily="34" charset="-122"/>
              </a:rPr>
              <a:t>2</a:t>
            </a:r>
            <a:r>
              <a:rPr kumimoji="0" lang="zh-CN" altLang="en-US" sz="1200" dirty="0" smtClean="0">
                <a:latin typeface="微软雅黑" panose="020B0503020204020204" pitchFamily="34" charset="-122"/>
                <a:ea typeface="微软雅黑" panose="020B0503020204020204" pitchFamily="34" charset="-122"/>
              </a:rPr>
              <a:t>）取得确认依据时</a:t>
            </a:r>
            <a:endParaRPr kumimoji="0" lang="zh-CN" altLang="en-US" sz="12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731222" y="2305868"/>
          <a:ext cx="7859252" cy="1066800"/>
        </p:xfrm>
        <a:graphic>
          <a:graphicData uri="http://schemas.openxmlformats.org/drawingml/2006/table">
            <a:tbl>
              <a:tblPr firstRow="1" bandRow="1">
                <a:tableStyleId>{5C22544A-7EE6-4342-B048-85BDC9FD1C3A}</a:tableStyleId>
              </a:tblPr>
              <a:tblGrid>
                <a:gridCol w="649852"/>
                <a:gridCol w="3046910"/>
                <a:gridCol w="4162490"/>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借：单位管理费用  </a:t>
                      </a:r>
                      <a:r>
                        <a:rPr lang="en-US" altLang="zh-CN" sz="1400" dirty="0" smtClean="0">
                          <a:latin typeface="微软雅黑" panose="020B0503020204020204" pitchFamily="34" charset="-122"/>
                          <a:ea typeface="微软雅黑" panose="020B0503020204020204" pitchFamily="34" charset="-122"/>
                        </a:rPr>
                        <a:t>43900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贷：预付账款    </a:t>
                      </a:r>
                      <a:r>
                        <a:rPr lang="en-US" altLang="zh-CN" sz="1400" dirty="0" smtClean="0">
                          <a:latin typeface="微软雅黑" panose="020B0503020204020204" pitchFamily="34" charset="-122"/>
                          <a:ea typeface="微软雅黑" panose="020B0503020204020204" pitchFamily="34" charset="-122"/>
                        </a:rPr>
                        <a:t>43900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400" dirty="0" smtClean="0">
                        <a:solidFill>
                          <a:srgbClr val="FF0000"/>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8" name="TextBox 7"/>
          <p:cNvSpPr txBox="1"/>
          <p:nvPr/>
        </p:nvSpPr>
        <p:spPr bwMode="auto">
          <a:xfrm>
            <a:off x="713440" y="3397552"/>
            <a:ext cx="788712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200" dirty="0" smtClean="0">
                <a:latin typeface="微软雅黑" panose="020B0503020204020204" pitchFamily="34" charset="-122"/>
                <a:ea typeface="微软雅黑" panose="020B0503020204020204" pitchFamily="34" charset="-122"/>
              </a:rPr>
              <a:t>（</a:t>
            </a:r>
            <a:r>
              <a:rPr kumimoji="0" lang="en-US" altLang="zh-CN" sz="1200" dirty="0" smtClean="0">
                <a:latin typeface="微软雅黑" panose="020B0503020204020204" pitchFamily="34" charset="-122"/>
                <a:ea typeface="微软雅黑" panose="020B0503020204020204" pitchFamily="34" charset="-122"/>
              </a:rPr>
              <a:t>3</a:t>
            </a:r>
            <a:r>
              <a:rPr kumimoji="0" lang="zh-CN" altLang="en-US" sz="1200" dirty="0" smtClean="0">
                <a:latin typeface="微软雅黑" panose="020B0503020204020204" pitchFamily="34" charset="-122"/>
                <a:ea typeface="微软雅黑" panose="020B0503020204020204" pitchFamily="34" charset="-122"/>
              </a:rPr>
              <a:t>）从预算收入</a:t>
            </a:r>
            <a:r>
              <a:rPr kumimoji="0" lang="zh-CN" altLang="en-US" sz="1200" dirty="0">
                <a:latin typeface="微软雅黑" panose="020B0503020204020204" pitchFamily="34" charset="-122"/>
                <a:ea typeface="微软雅黑" panose="020B0503020204020204" pitchFamily="34" charset="-122"/>
              </a:rPr>
              <a:t>中提取</a:t>
            </a:r>
            <a:r>
              <a:rPr kumimoji="0" lang="zh-CN" altLang="en-US" sz="1200" dirty="0" smtClean="0">
                <a:latin typeface="微软雅黑" panose="020B0503020204020204" pitchFamily="34" charset="-122"/>
                <a:ea typeface="微软雅黑" panose="020B0503020204020204" pitchFamily="34" charset="-122"/>
              </a:rPr>
              <a:t>专用基金</a:t>
            </a:r>
            <a:r>
              <a:rPr kumimoji="0" lang="en-US" altLang="zh-CN" sz="1200" dirty="0" smtClean="0">
                <a:latin typeface="微软雅黑" panose="020B0503020204020204" pitchFamily="34" charset="-122"/>
                <a:ea typeface="微软雅黑" panose="020B0503020204020204" pitchFamily="34" charset="-122"/>
              </a:rPr>
              <a:t>34800</a:t>
            </a:r>
            <a:r>
              <a:rPr kumimoji="0" lang="zh-CN" altLang="en-US" sz="1200" dirty="0" smtClean="0">
                <a:latin typeface="微软雅黑" panose="020B0503020204020204" pitchFamily="34" charset="-122"/>
                <a:ea typeface="微软雅黑" panose="020B0503020204020204" pitchFamily="34" charset="-122"/>
              </a:rPr>
              <a:t>元</a:t>
            </a:r>
            <a:endParaRPr kumimoji="0" lang="zh-CN" altLang="en-US" sz="1200" dirty="0">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4278722190"/>
              </p:ext>
            </p:extLst>
          </p:nvPr>
        </p:nvGraphicFramePr>
        <p:xfrm>
          <a:off x="744145" y="3619151"/>
          <a:ext cx="7856421" cy="1066800"/>
        </p:xfrm>
        <a:graphic>
          <a:graphicData uri="http://schemas.openxmlformats.org/drawingml/2006/table">
            <a:tbl>
              <a:tblPr firstRow="1" bandRow="1">
                <a:tableStyleId>{5C22544A-7EE6-4342-B048-85BDC9FD1C3A}</a:tableStyleId>
              </a:tblPr>
              <a:tblGrid>
                <a:gridCol w="649618"/>
                <a:gridCol w="3034221"/>
                <a:gridCol w="4172582"/>
              </a:tblGrid>
              <a:tr h="370840">
                <a:tc rowSpan="2">
                  <a:txBody>
                    <a:bodyPr/>
                    <a:lstStyle/>
                    <a:p>
                      <a:r>
                        <a:rPr lang="zh-CN" altLang="en-US" sz="1600" dirty="0" smtClean="0">
                          <a:latin typeface="微软雅黑" panose="020B0503020204020204" pitchFamily="34" charset="-122"/>
                          <a:ea typeface="微软雅黑" panose="020B0503020204020204" pitchFamily="34" charset="-122"/>
                        </a:rPr>
                        <a:t>平</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行</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登</a:t>
                      </a:r>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记</a:t>
                      </a:r>
                      <a:endParaRPr lang="zh-CN" altLang="en-US" sz="1600" dirty="0">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zh-CN" altLang="en-US" sz="1600" dirty="0" smtClean="0">
                          <a:latin typeface="微软雅黑" panose="020B0503020204020204" pitchFamily="34" charset="-122"/>
                          <a:ea typeface="微软雅黑" panose="020B0503020204020204" pitchFamily="34" charset="-122"/>
                        </a:rPr>
                        <a:t>预算会计</a:t>
                      </a:r>
                      <a:endParaRPr lang="zh-CN" altLang="en-US" sz="1600" dirty="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36034">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借：单位管理费用    </a:t>
                      </a:r>
                      <a:r>
                        <a:rPr lang="en-US" altLang="zh-CN" sz="1400" dirty="0" smtClean="0">
                          <a:latin typeface="微软雅黑" panose="020B0503020204020204" pitchFamily="34" charset="-122"/>
                          <a:ea typeface="微软雅黑" panose="020B0503020204020204" pitchFamily="34" charset="-122"/>
                        </a:rPr>
                        <a:t>34800</a:t>
                      </a:r>
                    </a:p>
                    <a:p>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贷：专用基金      </a:t>
                      </a:r>
                      <a:r>
                        <a:rPr lang="en-US" altLang="zh-CN" sz="1400" dirty="0" smtClean="0">
                          <a:latin typeface="微软雅黑" panose="020B0503020204020204" pitchFamily="34" charset="-122"/>
                          <a:ea typeface="微软雅黑" panose="020B0503020204020204" pitchFamily="34" charset="-122"/>
                        </a:rPr>
                        <a:t>34800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zh-CN" altLang="en-US" sz="1400" dirty="0" smtClean="0">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1514675289"/>
              </p:ext>
            </p:extLst>
          </p:nvPr>
        </p:nvGraphicFramePr>
        <p:xfrm>
          <a:off x="323528" y="843558"/>
          <a:ext cx="8424864" cy="3337560"/>
        </p:xfrm>
        <a:graphic>
          <a:graphicData uri="http://schemas.openxmlformats.org/drawingml/2006/table">
            <a:tbl>
              <a:tblPr firstRow="1" bandRow="1">
                <a:tableStyleId>{5C22544A-7EE6-4342-B048-85BDC9FD1C3A}</a:tableStyleId>
              </a:tblPr>
              <a:tblGrid>
                <a:gridCol w="2304256"/>
                <a:gridCol w="1908176"/>
                <a:gridCol w="2340296"/>
                <a:gridCol w="1872136"/>
              </a:tblGrid>
              <a:tr h="370840">
                <a:tc>
                  <a:txBody>
                    <a:bodyPr/>
                    <a:lstStyle/>
                    <a:p>
                      <a:pPr algn="ctr"/>
                      <a:r>
                        <a:rPr lang="zh-CN" altLang="en-US" sz="1600" dirty="0" smtClean="0">
                          <a:latin typeface="微软雅黑" panose="020B0503020204020204" pitchFamily="34" charset="-122"/>
                          <a:ea typeface="微软雅黑" panose="020B0503020204020204" pitchFamily="34" charset="-122"/>
                        </a:rPr>
                        <a:t>类别</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r>
                        <a:rPr lang="zh-CN" altLang="en-US" sz="1600" dirty="0" smtClean="0">
                          <a:latin typeface="微软雅黑" panose="020B0503020204020204" pitchFamily="34" charset="-122"/>
                          <a:ea typeface="微软雅黑" panose="020B0503020204020204" pitchFamily="34" charset="-122"/>
                        </a:rPr>
                        <a:t>编号</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r>
                        <a:rPr lang="zh-CN" altLang="en-US" sz="1600" dirty="0" smtClean="0">
                          <a:latin typeface="微软雅黑" panose="020B0503020204020204" pitchFamily="34" charset="-122"/>
                          <a:ea typeface="微软雅黑" panose="020B0503020204020204" pitchFamily="34" charset="-122"/>
                        </a:rPr>
                        <a:t>报表名称</a:t>
                      </a:r>
                      <a:endParaRPr lang="zh-CN" altLang="en-US" sz="1600" dirty="0">
                        <a:latin typeface="微软雅黑" panose="020B0503020204020204" pitchFamily="34" charset="-122"/>
                        <a:ea typeface="微软雅黑" panose="020B0503020204020204" pitchFamily="34" charset="-122"/>
                      </a:endParaRPr>
                    </a:p>
                  </a:txBody>
                  <a:tcPr/>
                </a:tc>
                <a:tc>
                  <a:txBody>
                    <a:bodyPr/>
                    <a:lstStyle/>
                    <a:p>
                      <a:pPr algn="ctr"/>
                      <a:r>
                        <a:rPr lang="zh-CN" altLang="en-US" sz="1600" dirty="0" smtClean="0">
                          <a:latin typeface="微软雅黑" panose="020B0503020204020204" pitchFamily="34" charset="-122"/>
                          <a:ea typeface="微软雅黑" panose="020B0503020204020204" pitchFamily="34" charset="-122"/>
                        </a:rPr>
                        <a:t>编制期</a:t>
                      </a:r>
                      <a:endParaRPr lang="zh-CN" altLang="en-US" sz="1600" dirty="0">
                        <a:latin typeface="微软雅黑" panose="020B0503020204020204" pitchFamily="34" charset="-122"/>
                        <a:ea typeface="微软雅黑" panose="020B0503020204020204" pitchFamily="34" charset="-122"/>
                      </a:endParaRPr>
                    </a:p>
                  </a:txBody>
                  <a:tcPr/>
                </a:tc>
              </a:tr>
              <a:tr h="370840">
                <a:tc rowSpan="5">
                  <a:txBody>
                    <a:bodyPr/>
                    <a:lstStyle/>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财务会计报表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会政财</a:t>
                      </a:r>
                      <a:r>
                        <a:rPr lang="en-US" altLang="zh-CN" sz="1400" dirty="0" smtClean="0">
                          <a:latin typeface="微软雅黑" panose="020B0503020204020204" pitchFamily="34" charset="-122"/>
                          <a:ea typeface="微软雅黑" panose="020B0503020204020204" pitchFamily="34" charset="-122"/>
                        </a:rPr>
                        <a:t>01</a:t>
                      </a:r>
                      <a:r>
                        <a:rPr lang="zh-CN" altLang="en-US" sz="1400" dirty="0" smtClean="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资产负债表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月度、年度</a:t>
                      </a:r>
                      <a:endParaRPr lang="zh-CN" altLang="en-US" sz="1400" dirty="0">
                        <a:latin typeface="微软雅黑" panose="020B0503020204020204" pitchFamily="34" charset="-122"/>
                        <a:ea typeface="微软雅黑" panose="020B0503020204020204" pitchFamily="34" charset="-122"/>
                      </a:endParaRPr>
                    </a:p>
                  </a:txBody>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会政财</a:t>
                      </a:r>
                      <a:r>
                        <a:rPr lang="en-US" altLang="zh-CN" sz="1400" dirty="0" smtClean="0">
                          <a:latin typeface="微软雅黑" panose="020B0503020204020204" pitchFamily="34" charset="-122"/>
                          <a:ea typeface="微软雅黑" panose="020B0503020204020204" pitchFamily="34" charset="-122"/>
                        </a:rPr>
                        <a:t>02</a:t>
                      </a:r>
                      <a:r>
                        <a:rPr lang="zh-CN" altLang="en-US" sz="1400" dirty="0" smtClean="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收入费用表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月度、年度</a:t>
                      </a:r>
                      <a:endParaRPr lang="zh-CN" altLang="en-US" sz="1400" dirty="0">
                        <a:latin typeface="微软雅黑" panose="020B0503020204020204" pitchFamily="34" charset="-122"/>
                        <a:ea typeface="微软雅黑" panose="020B0503020204020204" pitchFamily="34" charset="-122"/>
                      </a:endParaRPr>
                    </a:p>
                  </a:txBody>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会政财</a:t>
                      </a:r>
                      <a:r>
                        <a:rPr lang="en-US" altLang="zh-CN" sz="1400" dirty="0" smtClean="0">
                          <a:latin typeface="微软雅黑" panose="020B0503020204020204" pitchFamily="34" charset="-122"/>
                          <a:ea typeface="微软雅黑" panose="020B0503020204020204" pitchFamily="34" charset="-122"/>
                        </a:rPr>
                        <a:t>03</a:t>
                      </a:r>
                      <a:r>
                        <a:rPr lang="zh-CN" altLang="en-US" sz="1400" dirty="0" smtClean="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净资产变动表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年度</a:t>
                      </a:r>
                      <a:endParaRPr lang="zh-CN" altLang="en-US" sz="1400" dirty="0">
                        <a:latin typeface="微软雅黑" panose="020B0503020204020204" pitchFamily="34" charset="-122"/>
                        <a:ea typeface="微软雅黑" panose="020B0503020204020204" pitchFamily="34" charset="-122"/>
                      </a:endParaRPr>
                    </a:p>
                  </a:txBody>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会政财</a:t>
                      </a:r>
                      <a:r>
                        <a:rPr lang="en-US" altLang="zh-CN" sz="1400" dirty="0" smtClean="0">
                          <a:latin typeface="微软雅黑" panose="020B0503020204020204" pitchFamily="34" charset="-122"/>
                          <a:ea typeface="微软雅黑" panose="020B0503020204020204" pitchFamily="34" charset="-122"/>
                        </a:rPr>
                        <a:t>04</a:t>
                      </a:r>
                      <a:r>
                        <a:rPr lang="zh-CN" altLang="en-US" sz="1400" dirty="0" smtClean="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现金流量表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年度</a:t>
                      </a:r>
                      <a:endParaRPr lang="zh-CN" altLang="en-US" sz="1400" dirty="0">
                        <a:latin typeface="微软雅黑" panose="020B0503020204020204" pitchFamily="34" charset="-122"/>
                        <a:ea typeface="微软雅黑" panose="020B0503020204020204" pitchFamily="34" charset="-122"/>
                      </a:endParaRPr>
                    </a:p>
                  </a:txBody>
                  <a:tcPr/>
                </a:tc>
              </a:tr>
              <a:tr h="370840">
                <a:tc vMerge="1">
                  <a:txBody>
                    <a:bodyPr/>
                    <a:lstStyle/>
                    <a:p>
                      <a:endParaRPr lang="zh-CN"/>
                    </a:p>
                  </a:txBody>
                  <a:tcPr/>
                </a:tc>
                <a:tc>
                  <a:txBody>
                    <a:bodyPr/>
                    <a:lstStyle/>
                    <a:p>
                      <a:endParaRPr lang="zh-CN" altLang="en-US" sz="1400" dirty="0">
                        <a:latin typeface="微软雅黑" panose="020B0503020204020204" pitchFamily="34" charset="-122"/>
                        <a:ea typeface="微软雅黑" panose="020B0503020204020204" pitchFamily="34" charset="-122"/>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附注</a:t>
                      </a:r>
                    </a:p>
                  </a:txBody>
                  <a:tcPr/>
                </a:tc>
                <a:tc>
                  <a:txBody>
                    <a:bodyPr/>
                    <a:lstStyle/>
                    <a:p>
                      <a:r>
                        <a:rPr lang="zh-CN" altLang="en-US" sz="1400" dirty="0" smtClean="0">
                          <a:latin typeface="微软雅黑" panose="020B0503020204020204" pitchFamily="34" charset="-122"/>
                          <a:ea typeface="微软雅黑" panose="020B0503020204020204" pitchFamily="34" charset="-122"/>
                        </a:rPr>
                        <a:t>年度</a:t>
                      </a:r>
                      <a:endParaRPr lang="zh-CN" altLang="en-US" sz="1400" dirty="0">
                        <a:latin typeface="微软雅黑" panose="020B0503020204020204" pitchFamily="34" charset="-122"/>
                        <a:ea typeface="微软雅黑" panose="020B0503020204020204" pitchFamily="34" charset="-122"/>
                      </a:endParaRPr>
                    </a:p>
                  </a:txBody>
                  <a:tcPr/>
                </a:tc>
              </a:tr>
              <a:tr h="370840">
                <a:tc rowSpan="3">
                  <a:txBody>
                    <a:bodyPr/>
                    <a:lstStyle/>
                    <a:p>
                      <a:pPr algn="ctr"/>
                      <a:endParaRPr lang="en-US" altLang="zh-CN" sz="1400" dirty="0" smtClean="0">
                        <a:latin typeface="微软雅黑" panose="020B0503020204020204" pitchFamily="34" charset="-122"/>
                        <a:ea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预算会计报表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会政决</a:t>
                      </a:r>
                      <a:r>
                        <a:rPr lang="en-US" altLang="zh-CN" sz="1400" dirty="0" smtClean="0">
                          <a:latin typeface="微软雅黑" panose="020B0503020204020204" pitchFamily="34" charset="-122"/>
                          <a:ea typeface="微软雅黑" panose="020B0503020204020204" pitchFamily="34" charset="-122"/>
                        </a:rPr>
                        <a:t>01</a:t>
                      </a:r>
                      <a:r>
                        <a:rPr lang="zh-CN" altLang="en-US" sz="1400" dirty="0" smtClean="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预算收入支出表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年度</a:t>
                      </a:r>
                      <a:endParaRPr lang="zh-CN" altLang="en-US" sz="1400" dirty="0">
                        <a:latin typeface="微软雅黑" panose="020B0503020204020204" pitchFamily="34" charset="-122"/>
                        <a:ea typeface="微软雅黑" panose="020B0503020204020204" pitchFamily="34" charset="-122"/>
                      </a:endParaRPr>
                    </a:p>
                  </a:txBody>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会政决</a:t>
                      </a:r>
                      <a:r>
                        <a:rPr lang="en-US" altLang="zh-CN" sz="1400" dirty="0" smtClean="0">
                          <a:latin typeface="微软雅黑" panose="020B0503020204020204" pitchFamily="34" charset="-122"/>
                          <a:ea typeface="微软雅黑" panose="020B0503020204020204" pitchFamily="34" charset="-122"/>
                        </a:rPr>
                        <a:t>02</a:t>
                      </a:r>
                      <a:r>
                        <a:rPr lang="zh-CN" altLang="en-US" sz="1400" dirty="0" smtClean="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预算结转结余变动表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年度</a:t>
                      </a:r>
                      <a:endParaRPr lang="zh-CN" altLang="en-US" sz="1400" dirty="0">
                        <a:latin typeface="微软雅黑" panose="020B0503020204020204" pitchFamily="34" charset="-122"/>
                        <a:ea typeface="微软雅黑" panose="020B0503020204020204" pitchFamily="34" charset="-122"/>
                      </a:endParaRPr>
                    </a:p>
                  </a:txBody>
                  <a:tcPr/>
                </a:tc>
              </a:tr>
              <a:tr h="370840">
                <a:tc vMerge="1">
                  <a:txBody>
                    <a:bodyPr/>
                    <a:lstStyle/>
                    <a:p>
                      <a:endParaRPr lang="zh-CN"/>
                    </a:p>
                  </a:txBody>
                  <a:tcPr/>
                </a:tc>
                <a:tc>
                  <a:txBody>
                    <a:bodyPr/>
                    <a:lstStyle/>
                    <a:p>
                      <a:r>
                        <a:rPr lang="zh-CN" altLang="en-US" sz="1400" dirty="0" smtClean="0">
                          <a:latin typeface="微软雅黑" panose="020B0503020204020204" pitchFamily="34" charset="-122"/>
                          <a:ea typeface="微软雅黑" panose="020B0503020204020204" pitchFamily="34" charset="-122"/>
                        </a:rPr>
                        <a:t>会政决</a:t>
                      </a:r>
                      <a:r>
                        <a:rPr lang="en-US" altLang="zh-CN" sz="1400" dirty="0" smtClean="0">
                          <a:latin typeface="微软雅黑" panose="020B0503020204020204" pitchFamily="34" charset="-122"/>
                          <a:ea typeface="微软雅黑" panose="020B0503020204020204" pitchFamily="34" charset="-122"/>
                        </a:rPr>
                        <a:t>03</a:t>
                      </a:r>
                      <a:r>
                        <a:rPr lang="zh-CN" altLang="en-US" sz="1400" dirty="0" smtClean="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财政拨款预算收入支出表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latin typeface="微软雅黑" panose="020B0503020204020204" pitchFamily="34" charset="-122"/>
                          <a:ea typeface="微软雅黑" panose="020B0503020204020204" pitchFamily="34" charset="-122"/>
                        </a:rPr>
                        <a:t>年度</a:t>
                      </a:r>
                      <a:endParaRPr lang="zh-CN" altLang="en-US" sz="1400" dirty="0">
                        <a:latin typeface="微软雅黑" panose="020B0503020204020204" pitchFamily="34" charset="-122"/>
                        <a:ea typeface="微软雅黑" panose="020B0503020204020204" pitchFamily="34" charset="-122"/>
                      </a:endParaRPr>
                    </a:p>
                  </a:txBody>
                  <a:tcPr/>
                </a:tc>
              </a:tr>
            </a:tbl>
          </a:graphicData>
        </a:graphic>
      </p:graphicFrame>
      <p:sp>
        <p:nvSpPr>
          <p:cNvPr id="3" name="标题 2"/>
          <p:cNvSpPr>
            <a:spLocks noGrp="1"/>
          </p:cNvSpPr>
          <p:nvPr>
            <p:ph type="title"/>
          </p:nvPr>
        </p:nvSpPr>
        <p:spPr/>
        <p:txBody>
          <a:bodyPr>
            <a:noAutofit/>
          </a:bodyPr>
          <a:lstStyle/>
          <a:p>
            <a:r>
              <a:rPr lang="zh-CN" altLang="en-US" sz="2300" dirty="0" smtClean="0">
                <a:latin typeface="微软雅黑" panose="020B0503020204020204" pitchFamily="34" charset="-122"/>
                <a:ea typeface="微软雅黑" panose="020B0503020204020204" pitchFamily="34" charset="-122"/>
              </a:rPr>
              <a:t>财务会计报表</a:t>
            </a:r>
            <a:r>
              <a:rPr lang="zh-CN" altLang="en-US" sz="2300" dirty="0">
                <a:latin typeface="微软雅黑" panose="020B0503020204020204" pitchFamily="34" charset="-122"/>
                <a:ea typeface="微软雅黑" panose="020B0503020204020204" pitchFamily="34" charset="-122"/>
              </a:rPr>
              <a:t>和预算</a:t>
            </a:r>
            <a:r>
              <a:rPr lang="zh-CN" altLang="en-US" sz="2300" dirty="0" smtClean="0">
                <a:latin typeface="微软雅黑" panose="020B0503020204020204" pitchFamily="34" charset="-122"/>
                <a:ea typeface="微软雅黑" panose="020B0503020204020204" pitchFamily="34" charset="-122"/>
              </a:rPr>
              <a:t>会计报表的内容</a:t>
            </a:r>
            <a:r>
              <a:rPr lang="zh-CN" altLang="en-US" sz="2300" dirty="0">
                <a:latin typeface="微软雅黑" panose="020B0503020204020204" pitchFamily="34" charset="-122"/>
                <a:ea typeface="微软雅黑" panose="020B0503020204020204" pitchFamily="34" charset="-122"/>
              </a:rPr>
              <a:t/>
            </a:r>
            <a:br>
              <a:rPr lang="zh-CN" altLang="en-US" sz="2300" dirty="0">
                <a:latin typeface="微软雅黑" panose="020B0503020204020204" pitchFamily="34" charset="-122"/>
                <a:ea typeface="微软雅黑" panose="020B0503020204020204" pitchFamily="34" charset="-122"/>
              </a:rPr>
            </a:br>
            <a:endParaRPr lang="zh-CN" altLang="en-US" sz="2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rPr>
              <a:t>政府会计改革的主要内容</a:t>
            </a:r>
            <a:endParaRPr lang="zh-CN" altLang="en-US" dirty="0">
              <a:solidFill>
                <a:schemeClr val="tx1"/>
              </a:solidFill>
            </a:endParaRPr>
          </a:p>
        </p:txBody>
      </p:sp>
      <p:sp>
        <p:nvSpPr>
          <p:cNvPr id="4" name="文本占位符 2"/>
          <p:cNvSpPr txBox="1"/>
          <p:nvPr/>
        </p:nvSpPr>
        <p:spPr bwMode="auto">
          <a:xfrm>
            <a:off x="827584" y="714375"/>
            <a:ext cx="756084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eaLnBrk="1" hangingPunct="1">
              <a:lnSpc>
                <a:spcPct val="150000"/>
              </a:lnSpc>
            </a:pPr>
            <a:r>
              <a:rPr lang="zh-CN" altLang="en-US" sz="1600" b="1" dirty="0" smtClean="0">
                <a:latin typeface="微软雅黑" panose="020B0503020204020204" pitchFamily="34" charset="-122"/>
                <a:ea typeface="微软雅黑" panose="020B0503020204020204" pitchFamily="34" charset="-122"/>
              </a:rPr>
              <a:t>政府会计</a:t>
            </a:r>
            <a:r>
              <a:rPr lang="zh-CN" altLang="en-US" sz="1600" dirty="0" smtClean="0">
                <a:latin typeface="微软雅黑" panose="020B0503020204020204" pitchFamily="34" charset="-122"/>
                <a:ea typeface="微软雅黑" panose="020B0503020204020204" pitchFamily="34" charset="-122"/>
              </a:rPr>
              <a:t>是指用于确认、计量、记录和报告政府和事业单位财务收支活动及其受托责任的履行情况的会计体系。</a:t>
            </a:r>
            <a:endParaRPr lang="en-US" altLang="zh-CN" sz="1600" dirty="0" smtClean="0">
              <a:latin typeface="微软雅黑" panose="020B0503020204020204" pitchFamily="34" charset="-122"/>
              <a:ea typeface="微软雅黑" panose="020B0503020204020204" pitchFamily="34" charset="-122"/>
            </a:endParaRPr>
          </a:p>
          <a:p>
            <a:pPr indent="0" eaLnBrk="1" hangingPunct="1">
              <a:lnSpc>
                <a:spcPct val="150000"/>
              </a:lnSpc>
            </a:pPr>
            <a:endParaRPr lang="en-US" altLang="zh-CN" sz="800" dirty="0" smtClean="0">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u"/>
            </a:pPr>
            <a:r>
              <a:rPr lang="zh-CN" altLang="en-US" sz="1600" b="1" dirty="0" smtClean="0">
                <a:latin typeface="微软雅黑" panose="020B0503020204020204" pitchFamily="34" charset="-122"/>
                <a:ea typeface="微软雅黑" panose="020B0503020204020204" pitchFamily="34" charset="-122"/>
              </a:rPr>
              <a:t>“一套标准”</a:t>
            </a:r>
            <a:r>
              <a:rPr lang="zh-CN" altLang="en-US" sz="1600" dirty="0">
                <a:latin typeface="微软雅黑" panose="020B0503020204020204" pitchFamily="34" charset="-122"/>
                <a:ea typeface="微软雅黑" panose="020B0503020204020204" pitchFamily="34" charset="-122"/>
              </a:rPr>
              <a:t>，即建立一套统一、科学</a:t>
            </a:r>
            <a:r>
              <a:rPr lang="zh-CN" altLang="en-US" sz="1600" dirty="0" smtClean="0">
                <a:latin typeface="微软雅黑" panose="020B0503020204020204" pitchFamily="34" charset="-122"/>
                <a:ea typeface="微软雅黑" panose="020B0503020204020204" pitchFamily="34" charset="-122"/>
              </a:rPr>
              <a:t>、规范</a:t>
            </a:r>
            <a:r>
              <a:rPr lang="zh-CN" altLang="en-US" sz="1600" dirty="0">
                <a:latin typeface="微软雅黑" panose="020B0503020204020204" pitchFamily="34" charset="-122"/>
                <a:ea typeface="微软雅黑" panose="020B0503020204020204" pitchFamily="34" charset="-122"/>
              </a:rPr>
              <a:t>的会计标准体系</a:t>
            </a:r>
            <a:r>
              <a:rPr lang="en-US" altLang="zh-CN" sz="1600" dirty="0">
                <a:latin typeface="微软雅黑" panose="020B0503020204020204" pitchFamily="34" charset="-122"/>
                <a:ea typeface="微软雅黑" panose="020B0503020204020204" pitchFamily="34" charset="-122"/>
              </a:rPr>
              <a:t>; </a:t>
            </a:r>
          </a:p>
          <a:p>
            <a:pPr eaLnBrk="1" hangingPunct="1">
              <a:lnSpc>
                <a:spcPct val="150000"/>
              </a:lnSpc>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两份报告”</a:t>
            </a:r>
            <a:r>
              <a:rPr lang="zh-CN" altLang="en-US" sz="1600" dirty="0">
                <a:latin typeface="微软雅黑" panose="020B0503020204020204" pitchFamily="34" charset="-122"/>
                <a:ea typeface="微软雅黑" panose="020B0503020204020204" pitchFamily="34" charset="-122"/>
              </a:rPr>
              <a:t>，即编制政府决算报告和政府财务报告</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政府综合</a:t>
            </a:r>
            <a:r>
              <a:rPr lang="zh-CN" altLang="en-US" sz="1600" dirty="0" smtClean="0">
                <a:latin typeface="微软雅黑" panose="020B0503020204020204" pitchFamily="34" charset="-122"/>
                <a:ea typeface="微软雅黑" panose="020B0503020204020204" pitchFamily="34" charset="-122"/>
              </a:rPr>
              <a:t>财务</a:t>
            </a:r>
            <a:r>
              <a:rPr lang="zh-CN" altLang="en-US" sz="1600" dirty="0">
                <a:latin typeface="微软雅黑" panose="020B0503020204020204" pitchFamily="34" charset="-122"/>
                <a:ea typeface="微软雅黑" panose="020B0503020204020204" pitchFamily="34" charset="-122"/>
              </a:rPr>
              <a:t>报告和部门财务报告</a:t>
            </a:r>
            <a:r>
              <a:rPr lang="en-US" altLang="zh-CN" sz="1600" dirty="0">
                <a:latin typeface="微软雅黑" panose="020B0503020204020204" pitchFamily="34" charset="-122"/>
                <a:ea typeface="微软雅黑" panose="020B0503020204020204" pitchFamily="34" charset="-122"/>
              </a:rPr>
              <a:t>);</a:t>
            </a:r>
          </a:p>
          <a:p>
            <a:pPr eaLnBrk="1" hangingPunct="1">
              <a:lnSpc>
                <a:spcPct val="150000"/>
              </a:lnSpc>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三项制度”</a:t>
            </a:r>
            <a:r>
              <a:rPr lang="zh-CN" altLang="en-US" sz="1600" dirty="0">
                <a:latin typeface="微软雅黑" panose="020B0503020204020204" pitchFamily="34" charset="-122"/>
                <a:ea typeface="微软雅黑" panose="020B0503020204020204" pitchFamily="34" charset="-122"/>
              </a:rPr>
              <a:t>，即建立政府财务报告审计制度、政府财务报告</a:t>
            </a:r>
            <a:r>
              <a:rPr lang="zh-CN" altLang="en-US" sz="1600" dirty="0" smtClean="0">
                <a:latin typeface="微软雅黑" panose="020B0503020204020204" pitchFamily="34" charset="-122"/>
                <a:ea typeface="微软雅黑" panose="020B0503020204020204" pitchFamily="34" charset="-122"/>
              </a:rPr>
              <a:t>公开</a:t>
            </a:r>
            <a:r>
              <a:rPr lang="zh-CN" altLang="en-US" sz="1600" dirty="0">
                <a:latin typeface="微软雅黑" panose="020B0503020204020204" pitchFamily="34" charset="-122"/>
                <a:ea typeface="微软雅黑" panose="020B0503020204020204" pitchFamily="34" charset="-122"/>
              </a:rPr>
              <a:t>制度、政府财务报告分析利用制度</a:t>
            </a:r>
            <a:r>
              <a:rPr lang="en-US" altLang="zh-CN" sz="1600" dirty="0">
                <a:latin typeface="微软雅黑" panose="020B0503020204020204" pitchFamily="34" charset="-122"/>
                <a:ea typeface="微软雅黑" panose="020B0503020204020204" pitchFamily="34" charset="-122"/>
              </a:rPr>
              <a:t>; </a:t>
            </a:r>
          </a:p>
          <a:p>
            <a:pPr eaLnBrk="1" hangingPunct="1">
              <a:lnSpc>
                <a:spcPct val="150000"/>
              </a:lnSpc>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四项措施”</a:t>
            </a:r>
            <a:r>
              <a:rPr lang="zh-CN" altLang="en-US" sz="1600" dirty="0">
                <a:latin typeface="微软雅黑" panose="020B0503020204020204" pitchFamily="34" charset="-122"/>
                <a:ea typeface="微软雅黑" panose="020B0503020204020204" pitchFamily="34" charset="-122"/>
              </a:rPr>
              <a:t>，即要修订完善相关财务制度、健全资产管理制度 、进一步完善决算报告制度、优化政府财政管理信息系统。</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z="2800" dirty="0" smtClean="0">
                <a:latin typeface="微软雅黑" panose="020B0503020204020204" pitchFamily="34" charset="-122"/>
                <a:ea typeface="微软雅黑" panose="020B0503020204020204" pitchFamily="34" charset="-122"/>
              </a:rPr>
              <a:t>财务报表</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资产负债表</a:t>
            </a:r>
            <a:endParaRPr lang="zh-CN"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3558"/>
            <a:ext cx="4572000" cy="429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846" y="1203598"/>
            <a:ext cx="4572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547" y="3746772"/>
            <a:ext cx="4577154"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bwMode="auto">
          <a:xfrm>
            <a:off x="611560" y="606451"/>
            <a:ext cx="7704856"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lvl="0">
              <a:lnSpc>
                <a:spcPct val="120000"/>
              </a:lnSpc>
            </a:pPr>
            <a:r>
              <a:rPr lang="zh-CN" altLang="zh-CN" sz="1400" b="1" dirty="0">
                <a:latin typeface="微软雅黑" panose="020B0503020204020204" pitchFamily="34" charset="-122"/>
                <a:ea typeface="微软雅黑" panose="020B0503020204020204" pitchFamily="34" charset="-122"/>
              </a:rPr>
              <a:t>本表反映单位在某一特定日期全部资产、负债和净资产的情况。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z="2800" dirty="0" smtClean="0">
                <a:latin typeface="微软雅黑" panose="020B0503020204020204" pitchFamily="34" charset="-122"/>
                <a:ea typeface="微软雅黑" panose="020B0503020204020204" pitchFamily="34" charset="-122"/>
              </a:rPr>
              <a:t>财务报表</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收入费用表</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43558"/>
            <a:ext cx="5472607" cy="42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bwMode="auto">
          <a:xfrm>
            <a:off x="611560" y="617030"/>
            <a:ext cx="77048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lvl="0"/>
            <a:r>
              <a:rPr lang="zh-CN" altLang="zh-CN" sz="1400" b="1" dirty="0">
                <a:latin typeface="微软雅黑" panose="020B0503020204020204" pitchFamily="34" charset="-122"/>
                <a:ea typeface="微软雅黑" panose="020B0503020204020204" pitchFamily="34" charset="-122"/>
              </a:rPr>
              <a:t>本表反映单位在某一会计期间内发生的收入、费用及当期盈余情况。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z="2800" dirty="0" smtClean="0">
                <a:latin typeface="微软雅黑" panose="020B0503020204020204" pitchFamily="34" charset="-122"/>
                <a:ea typeface="微软雅黑" panose="020B0503020204020204" pitchFamily="34" charset="-122"/>
              </a:rPr>
              <a:t>财务报表</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净资产变动表</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8088175" cy="413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30533" y="604853"/>
            <a:ext cx="7848872" cy="307777"/>
          </a:xfrm>
          <a:prstGeom prst="rect">
            <a:avLst/>
          </a:prstGeom>
        </p:spPr>
        <p:txBody>
          <a:bodyPr wrap="square">
            <a:spAutoFit/>
          </a:bodyPr>
          <a:lstStyle/>
          <a:p>
            <a:pPr lvl="0"/>
            <a:r>
              <a:rPr lang="zh-CN" altLang="zh-CN" sz="1400" b="1" dirty="0">
                <a:latin typeface="微软雅黑" panose="020B0503020204020204" pitchFamily="34" charset="-122"/>
                <a:ea typeface="微软雅黑" panose="020B0503020204020204" pitchFamily="34" charset="-122"/>
              </a:rPr>
              <a:t>本表反映单位在某一会计年度内净资产项目的变动情况。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z="2800" dirty="0" smtClean="0">
                <a:latin typeface="微软雅黑" panose="020B0503020204020204" pitchFamily="34" charset="-122"/>
                <a:ea typeface="微软雅黑" panose="020B0503020204020204" pitchFamily="34" charset="-122"/>
              </a:rPr>
              <a:t>预算报表</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预算收入支出表</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43558"/>
            <a:ext cx="4705697" cy="429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46738" y="535781"/>
            <a:ext cx="6480720" cy="307777"/>
          </a:xfrm>
          <a:prstGeom prst="rect">
            <a:avLst/>
          </a:prstGeom>
        </p:spPr>
        <p:txBody>
          <a:bodyPr wrap="square">
            <a:spAutoFit/>
          </a:bodyPr>
          <a:lstStyle/>
          <a:p>
            <a:pPr lvl="0"/>
            <a:r>
              <a:rPr lang="zh-CN" altLang="zh-CN" sz="1400" b="1" dirty="0">
                <a:latin typeface="微软雅黑" panose="020B0503020204020204" pitchFamily="34" charset="-122"/>
                <a:ea typeface="微软雅黑" panose="020B0503020204020204" pitchFamily="34" charset="-122"/>
              </a:rPr>
              <a:t>本表反映单位在某一会计年度内各项预算收入、预算支出和预算收支差额的情况。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sz="2800" dirty="0" smtClean="0">
                <a:latin typeface="微软雅黑" panose="020B0503020204020204" pitchFamily="34" charset="-122"/>
                <a:ea typeface="微软雅黑" panose="020B0503020204020204" pitchFamily="34" charset="-122"/>
              </a:rPr>
              <a:t>预算报表</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预算结转结余变动表</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843558"/>
            <a:ext cx="4806280" cy="429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34480" y="605614"/>
            <a:ext cx="6840760" cy="307777"/>
          </a:xfrm>
          <a:prstGeom prst="rect">
            <a:avLst/>
          </a:prstGeom>
        </p:spPr>
        <p:txBody>
          <a:bodyPr wrap="square">
            <a:spAutoFit/>
          </a:bodyPr>
          <a:lstStyle/>
          <a:p>
            <a:r>
              <a:rPr lang="zh-CN" altLang="zh-CN" sz="1400" b="1" dirty="0">
                <a:latin typeface="微软雅黑" panose="020B0503020204020204" pitchFamily="34" charset="-122"/>
                <a:ea typeface="微软雅黑" panose="020B0503020204020204" pitchFamily="34" charset="-122"/>
              </a:rPr>
              <a:t>本表反映单位在某一会计年度内预算结转结余的变动情况。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2300" dirty="0">
                <a:latin typeface="微软雅黑" panose="020B0503020204020204" pitchFamily="34" charset="-122"/>
                <a:ea typeface="微软雅黑" panose="020B0503020204020204" pitchFamily="34" charset="-122"/>
              </a:rPr>
              <a:t>《</a:t>
            </a:r>
            <a:r>
              <a:rPr lang="zh-CN" altLang="en-US" sz="2300" dirty="0">
                <a:latin typeface="微软雅黑" panose="020B0503020204020204" pitchFamily="34" charset="-122"/>
                <a:ea typeface="微软雅黑" panose="020B0503020204020204" pitchFamily="34" charset="-122"/>
              </a:rPr>
              <a:t>政府会计制度</a:t>
            </a:r>
            <a:r>
              <a:rPr lang="en-US" altLang="zh-CN" sz="2300" dirty="0">
                <a:latin typeface="微软雅黑" panose="020B0503020204020204" pitchFamily="34" charset="-122"/>
                <a:ea typeface="微软雅黑" panose="020B0503020204020204" pitchFamily="34" charset="-122"/>
              </a:rPr>
              <a:t>》</a:t>
            </a:r>
            <a:r>
              <a:rPr lang="zh-CN" altLang="en-US" sz="2300" dirty="0">
                <a:latin typeface="微软雅黑" panose="020B0503020204020204" pitchFamily="34" charset="-122"/>
                <a:ea typeface="微软雅黑" panose="020B0503020204020204" pitchFamily="34" charset="-122"/>
              </a:rPr>
              <a:t>与现行单位会计制度的衔接规定</a:t>
            </a:r>
          </a:p>
        </p:txBody>
      </p:sp>
      <p:sp>
        <p:nvSpPr>
          <p:cNvPr id="8" name="MH_Other_4"/>
          <p:cNvSpPr/>
          <p:nvPr>
            <p:custDataLst>
              <p:tags r:id="rId1"/>
            </p:custDataLst>
          </p:nvPr>
        </p:nvSpPr>
        <p:spPr bwMode="auto">
          <a:xfrm>
            <a:off x="153748" y="773580"/>
            <a:ext cx="5544616" cy="9277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12" name="MH_Text_1"/>
          <p:cNvSpPr/>
          <p:nvPr>
            <p:custDataLst>
              <p:tags r:id="rId2"/>
            </p:custDataLst>
          </p:nvPr>
        </p:nvSpPr>
        <p:spPr bwMode="auto">
          <a:xfrm>
            <a:off x="5113670" y="3835893"/>
            <a:ext cx="1494755" cy="469322"/>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oAutofit/>
          </a:bodyPr>
          <a:lstStyle/>
          <a:p>
            <a:pPr marL="742950" lvl="1" indent="-285750">
              <a:lnSpc>
                <a:spcPct val="150000"/>
              </a:lnSpc>
              <a:buFont typeface="Wingdings" panose="05000000000000000000" pitchFamily="2" charset="2"/>
              <a:buChar char="n"/>
              <a:defRPr/>
            </a:pPr>
            <a:endParaRPr lang="en-US" altLang="zh-CN" sz="1600" dirty="0">
              <a:solidFill>
                <a:srgbClr val="3333CC"/>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53748" y="478114"/>
            <a:ext cx="4104830"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600" b="1" dirty="0" smtClean="0">
                <a:latin typeface="微软雅黑" panose="020B0503020204020204" pitchFamily="34" charset="-122"/>
                <a:ea typeface="微软雅黑" panose="020B0503020204020204" pitchFamily="34" charset="-122"/>
              </a:rPr>
              <a:t>会计制度的衔接</a:t>
            </a:r>
            <a:endParaRPr kumimoji="0" lang="zh-CN" altLang="en-US" sz="1600" b="1" dirty="0">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179513" y="832210"/>
            <a:ext cx="8964487" cy="439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spAutoFit/>
          </a:bodyPr>
          <a:lstStyle/>
          <a:p>
            <a:pPr>
              <a:lnSpc>
                <a:spcPct val="120000"/>
              </a:lnSpc>
            </a:pPr>
            <a:r>
              <a:rPr kumimoji="0" lang="zh-CN" altLang="en-US" sz="1400" b="1" dirty="0" smtClean="0">
                <a:latin typeface="微软雅黑" panose="020B0503020204020204" pitchFamily="34" charset="-122"/>
                <a:ea typeface="微软雅黑" panose="020B0503020204020204" pitchFamily="34" charset="-122"/>
              </a:rPr>
              <a:t>一、新旧制度衔接总要求</a:t>
            </a:r>
            <a:endParaRPr kumimoji="0" lang="en-US" altLang="zh-CN" sz="1400" b="1"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、自</a:t>
            </a:r>
            <a:r>
              <a:rPr kumimoji="0" lang="en-US" altLang="zh-CN" sz="1400" dirty="0" smtClean="0">
                <a:solidFill>
                  <a:srgbClr val="FF0000"/>
                </a:solidFill>
                <a:latin typeface="微软雅黑" panose="020B0503020204020204" pitchFamily="34" charset="-122"/>
                <a:ea typeface="微软雅黑" panose="020B0503020204020204" pitchFamily="34" charset="-122"/>
              </a:rPr>
              <a:t>2019</a:t>
            </a:r>
            <a:r>
              <a:rPr kumimoji="0" lang="zh-CN" altLang="en-US" sz="1400" dirty="0" smtClean="0">
                <a:solidFill>
                  <a:srgbClr val="FF0000"/>
                </a:solidFill>
                <a:latin typeface="微软雅黑" panose="020B0503020204020204" pitchFamily="34" charset="-122"/>
                <a:ea typeface="微软雅黑" panose="020B0503020204020204" pitchFamily="34" charset="-122"/>
              </a:rPr>
              <a:t>年</a:t>
            </a:r>
            <a:r>
              <a:rPr kumimoji="0" lang="en-US" altLang="zh-CN" sz="1400" dirty="0" smtClean="0">
                <a:solidFill>
                  <a:srgbClr val="FF0000"/>
                </a:solidFill>
                <a:latin typeface="微软雅黑" panose="020B0503020204020204" pitchFamily="34" charset="-122"/>
                <a:ea typeface="微软雅黑" panose="020B0503020204020204" pitchFamily="34" charset="-122"/>
              </a:rPr>
              <a:t>1</a:t>
            </a:r>
            <a:r>
              <a:rPr kumimoji="0" lang="zh-CN" altLang="en-US" sz="1400" dirty="0" smtClean="0">
                <a:solidFill>
                  <a:srgbClr val="FF0000"/>
                </a:solidFill>
                <a:latin typeface="微软雅黑" panose="020B0503020204020204" pitchFamily="34" charset="-122"/>
                <a:ea typeface="微软雅黑" panose="020B0503020204020204" pitchFamily="34" charset="-122"/>
              </a:rPr>
              <a:t>月</a:t>
            </a:r>
            <a:r>
              <a:rPr kumimoji="0" lang="en-US" altLang="zh-CN" sz="1400" dirty="0" smtClean="0">
                <a:solidFill>
                  <a:srgbClr val="FF0000"/>
                </a:solidFill>
                <a:latin typeface="微软雅黑" panose="020B0503020204020204" pitchFamily="34" charset="-122"/>
                <a:ea typeface="微软雅黑" panose="020B0503020204020204" pitchFamily="34" charset="-122"/>
              </a:rPr>
              <a:t>1</a:t>
            </a:r>
            <a:r>
              <a:rPr kumimoji="0" lang="zh-CN" altLang="en-US" sz="1400" dirty="0" smtClean="0">
                <a:solidFill>
                  <a:srgbClr val="FF0000"/>
                </a:solidFill>
                <a:latin typeface="微软雅黑" panose="020B0503020204020204" pitchFamily="34" charset="-122"/>
                <a:ea typeface="微软雅黑" panose="020B0503020204020204" pitchFamily="34" charset="-122"/>
              </a:rPr>
              <a:t>日起</a:t>
            </a:r>
            <a:r>
              <a:rPr kumimoji="0" lang="zh-CN" altLang="en-US" sz="1400" dirty="0" smtClean="0">
                <a:latin typeface="微软雅黑" panose="020B0503020204020204" pitchFamily="34" charset="-122"/>
                <a:ea typeface="微软雅黑" panose="020B0503020204020204" pitchFamily="34" charset="-122"/>
              </a:rPr>
              <a:t>按照新制度进行会计核算</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、及时调整会计信息系统，确保新旧账套的有序衔接</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zh-CN" altLang="en-US" sz="1400" b="1" dirty="0" smtClean="0">
                <a:latin typeface="微软雅黑" panose="020B0503020204020204" pitchFamily="34" charset="-122"/>
                <a:ea typeface="微软雅黑" panose="020B0503020204020204" pitchFamily="34" charset="-122"/>
              </a:rPr>
              <a:t>二、财务会计科目的新旧衔接</a:t>
            </a:r>
            <a:endParaRPr kumimoji="0" lang="en-US" altLang="zh-CN" sz="1400" b="1"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、将</a:t>
            </a:r>
            <a:r>
              <a:rPr kumimoji="0" lang="en-US" altLang="zh-CN" sz="1400" dirty="0" smtClean="0">
                <a:latin typeface="微软雅黑" panose="020B0503020204020204" pitchFamily="34" charset="-122"/>
                <a:ea typeface="微软雅黑" panose="020B0503020204020204" pitchFamily="34" charset="-122"/>
              </a:rPr>
              <a:t>2018</a:t>
            </a:r>
            <a:r>
              <a:rPr kumimoji="0" lang="zh-CN" altLang="en-US" sz="1400" dirty="0" smtClean="0">
                <a:latin typeface="微软雅黑" panose="020B0503020204020204" pitchFamily="34" charset="-122"/>
                <a:ea typeface="微软雅黑" panose="020B0503020204020204" pitchFamily="34" charset="-122"/>
              </a:rPr>
              <a:t>年</a:t>
            </a:r>
            <a:r>
              <a:rPr kumimoji="0" lang="en-US" altLang="zh-CN" sz="1400" dirty="0" smtClean="0">
                <a:latin typeface="微软雅黑" panose="020B0503020204020204" pitchFamily="34" charset="-122"/>
                <a:ea typeface="微软雅黑" panose="020B0503020204020204" pitchFamily="34" charset="-122"/>
              </a:rPr>
              <a:t>12</a:t>
            </a:r>
            <a:r>
              <a:rPr kumimoji="0" lang="zh-CN" altLang="en-US" sz="1400" dirty="0" smtClean="0">
                <a:latin typeface="微软雅黑" panose="020B0503020204020204" pitchFamily="34" charset="-122"/>
                <a:ea typeface="微软雅黑" panose="020B0503020204020204" pitchFamily="34" charset="-122"/>
              </a:rPr>
              <a:t>月</a:t>
            </a:r>
            <a:r>
              <a:rPr kumimoji="0" lang="en-US" altLang="zh-CN" sz="1400" dirty="0" smtClean="0">
                <a:latin typeface="微软雅黑" panose="020B0503020204020204" pitchFamily="34" charset="-122"/>
                <a:ea typeface="微软雅黑" panose="020B0503020204020204" pitchFamily="34" charset="-122"/>
              </a:rPr>
              <a:t>31</a:t>
            </a:r>
            <a:r>
              <a:rPr kumimoji="0" lang="zh-CN" altLang="en-US" sz="1400" dirty="0" smtClean="0">
                <a:latin typeface="微软雅黑" panose="020B0503020204020204" pitchFamily="34" charset="-122"/>
                <a:ea typeface="微软雅黑" panose="020B0503020204020204" pitchFamily="34" charset="-122"/>
              </a:rPr>
              <a:t>日原账会计科目余额转入新账财务会计科目</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、将原未入账事项登记新账财务会计科目</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3</a:t>
            </a:r>
            <a:r>
              <a:rPr kumimoji="0" lang="zh-CN" altLang="en-US" sz="1400" dirty="0" smtClean="0">
                <a:latin typeface="微软雅黑" panose="020B0503020204020204" pitchFamily="34" charset="-122"/>
                <a:ea typeface="微软雅黑" panose="020B0503020204020204" pitchFamily="34" charset="-122"/>
              </a:rPr>
              <a:t>、对新账的相关财务会计科目余额按照新制度规定的核算基础进行调整（</a:t>
            </a:r>
            <a:r>
              <a:rPr kumimoji="0" lang="zh-CN" altLang="en-US" sz="1400" dirty="0" smtClean="0">
                <a:solidFill>
                  <a:srgbClr val="FF0000"/>
                </a:solidFill>
                <a:latin typeface="微软雅黑" panose="020B0503020204020204" pitchFamily="34" charset="-122"/>
                <a:ea typeface="微软雅黑" panose="020B0503020204020204" pitchFamily="34" charset="-122"/>
              </a:rPr>
              <a:t>比如补提折旧、补计摊销、计提坏账准备、调整长期股权投资账面余额、确认长期债券投资期末应收利息、确认长期借款期末应付利息等</a:t>
            </a:r>
            <a:r>
              <a:rPr kumimoji="0" lang="zh-CN" altLang="en-US" sz="1400" dirty="0" smtClean="0">
                <a:latin typeface="微软雅黑" panose="020B0503020204020204" pitchFamily="34" charset="-122"/>
                <a:ea typeface="微软雅黑" panose="020B0503020204020204" pitchFamily="34" charset="-122"/>
              </a:rPr>
              <a:t>）</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zh-CN" altLang="en-US" sz="1400" b="1" dirty="0" smtClean="0">
                <a:latin typeface="微软雅黑" panose="020B0503020204020204" pitchFamily="34" charset="-122"/>
                <a:ea typeface="微软雅黑" panose="020B0503020204020204" pitchFamily="34" charset="-122"/>
              </a:rPr>
              <a:t>三、预算会计科目的新旧衔接</a:t>
            </a:r>
            <a:endParaRPr kumimoji="0" lang="en-US" altLang="zh-CN" sz="1400" b="1"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、“财政拨款结转”和“财政拨款结余”科目及对应的“资金结存”科目余额</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、“非财政拨款</a:t>
            </a:r>
            <a:r>
              <a:rPr kumimoji="0" lang="zh-CN" altLang="en-US" sz="1400" dirty="0">
                <a:latin typeface="微软雅黑" panose="020B0503020204020204" pitchFamily="34" charset="-122"/>
                <a:ea typeface="微软雅黑" panose="020B0503020204020204" pitchFamily="34" charset="-122"/>
              </a:rPr>
              <a:t>结转”和 “非财政拨款结余”科目</a:t>
            </a:r>
            <a:r>
              <a:rPr kumimoji="0" lang="zh-CN" altLang="en-US" sz="1400" dirty="0" smtClean="0">
                <a:latin typeface="微软雅黑" panose="020B0503020204020204" pitchFamily="34" charset="-122"/>
                <a:ea typeface="微软雅黑" panose="020B0503020204020204" pitchFamily="34" charset="-122"/>
              </a:rPr>
              <a:t>及对应的“资金结存”科目余额</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3</a:t>
            </a:r>
            <a:r>
              <a:rPr kumimoji="0" lang="zh-CN" altLang="en-US" sz="1400" dirty="0" smtClean="0">
                <a:latin typeface="微软雅黑" panose="020B0503020204020204" pitchFamily="34" charset="-122"/>
                <a:ea typeface="微软雅黑" panose="020B0503020204020204" pitchFamily="34" charset="-122"/>
              </a:rPr>
              <a:t>、“专用结余”“经营结余”科目及对应的“资金结存”科目余额</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4</a:t>
            </a:r>
            <a:r>
              <a:rPr kumimoji="0" lang="zh-CN" altLang="en-US" sz="1400" dirty="0" smtClean="0">
                <a:latin typeface="微软雅黑" panose="020B0503020204020204" pitchFamily="34" charset="-122"/>
                <a:ea typeface="微软雅黑" panose="020B0503020204020204" pitchFamily="34" charset="-122"/>
              </a:rPr>
              <a:t>、</a:t>
            </a:r>
            <a:r>
              <a:rPr kumimoji="0" lang="zh-CN" altLang="en-US" sz="1400" dirty="0" smtClean="0">
                <a:solidFill>
                  <a:srgbClr val="FF0000"/>
                </a:solidFill>
                <a:latin typeface="微软雅黑" panose="020B0503020204020204" pitchFamily="34" charset="-122"/>
                <a:ea typeface="微软雅黑" panose="020B0503020204020204" pitchFamily="34" charset="-122"/>
              </a:rPr>
              <a:t>“其他结余”“非财政拨款结余分配”科目</a:t>
            </a:r>
            <a:endParaRPr kumimoji="0" lang="en-US" altLang="zh-CN" sz="1400"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5</a:t>
            </a:r>
            <a:r>
              <a:rPr kumimoji="0" lang="zh-CN" altLang="en-US" sz="1400" dirty="0" smtClean="0">
                <a:latin typeface="微软雅黑" panose="020B0503020204020204" pitchFamily="34" charset="-122"/>
                <a:ea typeface="微软雅黑" panose="020B0503020204020204" pitchFamily="34" charset="-122"/>
              </a:rPr>
              <a:t>、预算收入类、支出类会计科目，无需进行新账年初余额登记</a:t>
            </a:r>
            <a:endParaRPr kumimoji="0" lang="en-US" altLang="zh-CN" sz="1400" dirty="0" smtClean="0">
              <a:latin typeface="微软雅黑" panose="020B0503020204020204" pitchFamily="34" charset="-122"/>
              <a:ea typeface="微软雅黑" panose="020B0503020204020204" pitchFamily="34" charset="-122"/>
            </a:endParaRPr>
          </a:p>
          <a:p>
            <a:pPr>
              <a:lnSpc>
                <a:spcPct val="120000"/>
              </a:lnSpc>
            </a:pPr>
            <a:r>
              <a:rPr kumimoji="0" lang="zh-CN" altLang="en-US" sz="1400" b="1" dirty="0" smtClean="0">
                <a:latin typeface="微软雅黑" panose="020B0503020204020204" pitchFamily="34" charset="-122"/>
                <a:ea typeface="微软雅黑" panose="020B0503020204020204" pitchFamily="34" charset="-122"/>
              </a:rPr>
              <a:t>四、财务报表和预算会计报表的新旧衔接</a:t>
            </a:r>
            <a:endParaRPr kumimoji="0" lang="en-US" altLang="zh-CN" sz="1400" b="1" dirty="0" smtClean="0">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1</a:t>
            </a:r>
            <a:r>
              <a:rPr kumimoji="0" lang="zh-CN" altLang="en-US" sz="1400" dirty="0" smtClean="0">
                <a:latin typeface="微软雅黑" panose="020B0503020204020204" pitchFamily="34" charset="-122"/>
                <a:ea typeface="微软雅黑" panose="020B0503020204020204" pitchFamily="34" charset="-122"/>
              </a:rPr>
              <a:t>、按照新账的财务会计科目余额，编制</a:t>
            </a:r>
            <a:r>
              <a:rPr kumimoji="0" lang="en-US" altLang="zh-CN" sz="1400" dirty="0" smtClean="0">
                <a:solidFill>
                  <a:srgbClr val="FF0000"/>
                </a:solidFill>
                <a:latin typeface="微软雅黑" panose="020B0503020204020204" pitchFamily="34" charset="-122"/>
                <a:ea typeface="微软雅黑" panose="020B0503020204020204" pitchFamily="34" charset="-122"/>
              </a:rPr>
              <a:t>2019</a:t>
            </a:r>
            <a:r>
              <a:rPr kumimoji="0" lang="zh-CN" altLang="en-US" sz="1400" dirty="0" smtClean="0">
                <a:solidFill>
                  <a:srgbClr val="FF0000"/>
                </a:solidFill>
                <a:latin typeface="微软雅黑" panose="020B0503020204020204" pitchFamily="34" charset="-122"/>
                <a:ea typeface="微软雅黑" panose="020B0503020204020204" pitchFamily="34" charset="-122"/>
              </a:rPr>
              <a:t>年</a:t>
            </a:r>
            <a:r>
              <a:rPr kumimoji="0" lang="en-US" altLang="zh-CN" sz="1400" dirty="0" smtClean="0">
                <a:solidFill>
                  <a:srgbClr val="FF0000"/>
                </a:solidFill>
                <a:latin typeface="微软雅黑" panose="020B0503020204020204" pitchFamily="34" charset="-122"/>
                <a:ea typeface="微软雅黑" panose="020B0503020204020204" pitchFamily="34" charset="-122"/>
              </a:rPr>
              <a:t>1</a:t>
            </a:r>
            <a:r>
              <a:rPr kumimoji="0" lang="zh-CN" altLang="en-US" sz="1400" dirty="0" smtClean="0">
                <a:solidFill>
                  <a:srgbClr val="FF0000"/>
                </a:solidFill>
                <a:latin typeface="微软雅黑" panose="020B0503020204020204" pitchFamily="34" charset="-122"/>
                <a:ea typeface="微软雅黑" panose="020B0503020204020204" pitchFamily="34" charset="-122"/>
              </a:rPr>
              <a:t>月</a:t>
            </a:r>
            <a:r>
              <a:rPr kumimoji="0" lang="en-US" altLang="zh-CN" sz="1400" dirty="0" smtClean="0">
                <a:solidFill>
                  <a:srgbClr val="FF0000"/>
                </a:solidFill>
                <a:latin typeface="微软雅黑" panose="020B0503020204020204" pitchFamily="34" charset="-122"/>
                <a:ea typeface="微软雅黑" panose="020B0503020204020204" pitchFamily="34" charset="-122"/>
              </a:rPr>
              <a:t>1</a:t>
            </a:r>
            <a:r>
              <a:rPr kumimoji="0" lang="zh-CN" altLang="en-US" sz="1400" dirty="0" smtClean="0">
                <a:solidFill>
                  <a:srgbClr val="FF0000"/>
                </a:solidFill>
                <a:latin typeface="微软雅黑" panose="020B0503020204020204" pitchFamily="34" charset="-122"/>
                <a:ea typeface="微软雅黑" panose="020B0503020204020204" pitchFamily="34" charset="-122"/>
              </a:rPr>
              <a:t>日资产负债表</a:t>
            </a:r>
            <a:endParaRPr kumimoji="0" lang="en-US" altLang="zh-CN" sz="1400" dirty="0" smtClean="0">
              <a:solidFill>
                <a:srgbClr val="FF0000"/>
              </a:solidFill>
              <a:latin typeface="微软雅黑" panose="020B0503020204020204" pitchFamily="34" charset="-122"/>
              <a:ea typeface="微软雅黑" panose="020B0503020204020204" pitchFamily="34" charset="-122"/>
            </a:endParaRPr>
          </a:p>
          <a:p>
            <a:pPr>
              <a:lnSpc>
                <a:spcPct val="120000"/>
              </a:lnSpc>
            </a:pPr>
            <a:r>
              <a:rPr kumimoji="0" lang="en-US" altLang="zh-CN" sz="1400" dirty="0" smtClean="0">
                <a:latin typeface="微软雅黑" panose="020B0503020204020204" pitchFamily="34" charset="-122"/>
                <a:ea typeface="微软雅黑" panose="020B0503020204020204" pitchFamily="34" charset="-122"/>
              </a:rPr>
              <a:t>2</a:t>
            </a:r>
            <a:r>
              <a:rPr kumimoji="0" lang="zh-CN" altLang="en-US" sz="1400" dirty="0" smtClean="0">
                <a:latin typeface="微软雅黑" panose="020B0503020204020204" pitchFamily="34" charset="-122"/>
                <a:ea typeface="微软雅黑" panose="020B0503020204020204" pitchFamily="34" charset="-122"/>
              </a:rPr>
              <a:t>、</a:t>
            </a:r>
            <a:r>
              <a:rPr kumimoji="0" lang="en-US" altLang="zh-CN" sz="1400" dirty="0" smtClean="0">
                <a:latin typeface="微软雅黑" panose="020B0503020204020204" pitchFamily="34" charset="-122"/>
                <a:ea typeface="微软雅黑" panose="020B0503020204020204" pitchFamily="34" charset="-122"/>
              </a:rPr>
              <a:t>2019</a:t>
            </a:r>
            <a:r>
              <a:rPr kumimoji="0" lang="zh-CN" altLang="en-US" sz="1400" dirty="0" smtClean="0">
                <a:latin typeface="微软雅黑" panose="020B0503020204020204" pitchFamily="34" charset="-122"/>
                <a:ea typeface="微软雅黑" panose="020B0503020204020204" pitchFamily="34" charset="-122"/>
              </a:rPr>
              <a:t>年度财务报表和预算会计报表的编制</a:t>
            </a:r>
            <a:endParaRPr kumimoji="0"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2"/>
          <p:cNvGrpSpPr/>
          <p:nvPr/>
        </p:nvGrpSpPr>
        <p:grpSpPr bwMode="auto">
          <a:xfrm>
            <a:off x="457200" y="1504950"/>
            <a:ext cx="3326099" cy="1759455"/>
            <a:chOff x="3491880" y="1280960"/>
            <a:chExt cx="2928778" cy="1552904"/>
          </a:xfrm>
        </p:grpSpPr>
        <p:sp>
          <p:nvSpPr>
            <p:cNvPr id="6" name="Rectangle 4"/>
            <p:cNvSpPr/>
            <p:nvPr userDrawn="1"/>
          </p:nvSpPr>
          <p:spPr bwMode="auto">
            <a:xfrm>
              <a:off x="4521566" y="1439158"/>
              <a:ext cx="1795448" cy="7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en-US" altLang="zh-CN" sz="5400" dirty="0">
                  <a:solidFill>
                    <a:prstClr val="white"/>
                  </a:solidFill>
                  <a:latin typeface="Goudy Old Style" pitchFamily="18" charset="0"/>
                  <a:ea typeface="宋体" panose="02010600030101010101" pitchFamily="2" charset="-122"/>
                  <a:sym typeface="Helvetica Neue UltraLight" pitchFamily="2" charset="0"/>
                </a:rPr>
                <a:t>Thanks</a:t>
              </a:r>
            </a:p>
          </p:txBody>
        </p:sp>
        <p:sp>
          <p:nvSpPr>
            <p:cNvPr id="7" name="Rectangle 5"/>
            <p:cNvSpPr/>
            <p:nvPr userDrawn="1"/>
          </p:nvSpPr>
          <p:spPr bwMode="auto">
            <a:xfrm>
              <a:off x="4050688" y="2192823"/>
              <a:ext cx="997942" cy="27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en-US" altLang="zh-CN" dirty="0" err="1">
                  <a:solidFill>
                    <a:prstClr val="white"/>
                  </a:solidFill>
                  <a:latin typeface="Arial Narrow" panose="020B0606020202030204" pitchFamily="34" charset="0"/>
                  <a:ea typeface="宋体" panose="02010600030101010101" pitchFamily="2" charset="-122"/>
                  <a:sym typeface="Arial Narrow" panose="020B0606020202030204" pitchFamily="34" charset="0"/>
                </a:rPr>
                <a:t>terima</a:t>
              </a:r>
              <a:r>
                <a:rPr kumimoji="0" lang="en-US" altLang="zh-CN" dirty="0">
                  <a:solidFill>
                    <a:prstClr val="white"/>
                  </a:solidFill>
                  <a:latin typeface="Arial Narrow" panose="020B0606020202030204" pitchFamily="34" charset="0"/>
                  <a:ea typeface="宋体" panose="02010600030101010101" pitchFamily="2" charset="-122"/>
                  <a:sym typeface="Arial Narrow" panose="020B0606020202030204" pitchFamily="34" charset="0"/>
                </a:rPr>
                <a:t> </a:t>
              </a:r>
              <a:r>
                <a:rPr kumimoji="0" lang="en-US" altLang="zh-CN" dirty="0" err="1">
                  <a:solidFill>
                    <a:prstClr val="white"/>
                  </a:solidFill>
                  <a:latin typeface="Arial Narrow" panose="020B0606020202030204" pitchFamily="34" charset="0"/>
                  <a:ea typeface="宋体" panose="02010600030101010101" pitchFamily="2" charset="-122"/>
                  <a:sym typeface="Arial Narrow" panose="020B0606020202030204" pitchFamily="34" charset="0"/>
                </a:rPr>
                <a:t>kasih</a:t>
              </a:r>
              <a:endParaRPr kumimoji="0" lang="en-US" altLang="zh-CN" dirty="0">
                <a:solidFill>
                  <a:prstClr val="white"/>
                </a:solidFill>
                <a:latin typeface="Arial Narrow" panose="020B0606020202030204" pitchFamily="34" charset="0"/>
                <a:ea typeface="宋体" panose="02010600030101010101" pitchFamily="2" charset="-122"/>
                <a:sym typeface="Arial Narrow" panose="020B0606020202030204" pitchFamily="34" charset="0"/>
              </a:endParaRPr>
            </a:p>
          </p:txBody>
        </p:sp>
        <p:sp>
          <p:nvSpPr>
            <p:cNvPr id="8" name="Rectangle 6"/>
            <p:cNvSpPr/>
            <p:nvPr userDrawn="1"/>
          </p:nvSpPr>
          <p:spPr bwMode="auto">
            <a:xfrm>
              <a:off x="3491880" y="1280960"/>
              <a:ext cx="903370" cy="54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zh-CN" altLang="en-US" sz="4000">
                  <a:solidFill>
                    <a:prstClr val="white"/>
                  </a:solidFill>
                  <a:latin typeface="Arial" panose="020B0604020202020204" pitchFamily="34" charset="0"/>
                  <a:ea typeface="宋体" panose="02010600030101010101" pitchFamily="2" charset="-122"/>
                  <a:sym typeface="Arial" panose="020B0604020202020204" pitchFamily="34" charset="0"/>
                </a:rPr>
                <a:t>感謝</a:t>
              </a:r>
            </a:p>
          </p:txBody>
        </p:sp>
        <p:sp>
          <p:nvSpPr>
            <p:cNvPr id="9" name="Rectangle 7"/>
            <p:cNvSpPr/>
            <p:nvPr userDrawn="1"/>
          </p:nvSpPr>
          <p:spPr bwMode="auto">
            <a:xfrm>
              <a:off x="5199183" y="2100422"/>
              <a:ext cx="1219549" cy="7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zh-CN" altLang="en-US" sz="5400" dirty="0">
                  <a:solidFill>
                    <a:prstClr val="white"/>
                  </a:solidFill>
                  <a:latin typeface="微软雅黑" panose="020B0503020204020204" pitchFamily="34" charset="-122"/>
                  <a:ea typeface="微软雅黑" panose="020B0503020204020204" pitchFamily="34" charset="-122"/>
                  <a:sym typeface="Microsoft YaHei Bold" charset="-122"/>
                </a:rPr>
                <a:t>谢谢</a:t>
              </a:r>
            </a:p>
          </p:txBody>
        </p:sp>
        <p:sp>
          <p:nvSpPr>
            <p:cNvPr id="10" name="Rectangle 8"/>
            <p:cNvSpPr/>
            <p:nvPr userDrawn="1"/>
          </p:nvSpPr>
          <p:spPr bwMode="auto">
            <a:xfrm>
              <a:off x="5404367" y="1336952"/>
              <a:ext cx="1016291" cy="2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zh-CN" altLang="en-US">
                  <a:solidFill>
                    <a:prstClr val="white"/>
                  </a:solidFill>
                  <a:latin typeface="Arial" panose="020B0604020202020204" pitchFamily="34" charset="0"/>
                  <a:ea typeface="宋体" panose="02010600030101010101" pitchFamily="2" charset="-122"/>
                  <a:sym typeface="Arial" panose="020B0604020202020204" pitchFamily="34" charset="0"/>
                </a:rPr>
                <a:t>ありがとう</a:t>
              </a:r>
            </a:p>
          </p:txBody>
        </p:sp>
        <p:sp>
          <p:nvSpPr>
            <p:cNvPr id="11" name="Rectangle 9"/>
            <p:cNvSpPr/>
            <p:nvPr userDrawn="1"/>
          </p:nvSpPr>
          <p:spPr bwMode="auto">
            <a:xfrm>
              <a:off x="3491887" y="1866291"/>
              <a:ext cx="588603" cy="32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kumimoji="0" lang="en-US" altLang="zh-CN" sz="2400">
                  <a:solidFill>
                    <a:prstClr val="white"/>
                  </a:solidFill>
                  <a:latin typeface="Arial" panose="020B0604020202020204" pitchFamily="34" charset="0"/>
                  <a:ea typeface="宋体" panose="02010600030101010101" pitchFamily="2" charset="-122"/>
                  <a:sym typeface="Arial" panose="020B0604020202020204" pitchFamily="34" charset="0"/>
                </a:rPr>
                <a:t>ขอบคุณ</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solidFill>
                  <a:schemeClr val="tx1"/>
                </a:solidFill>
              </a:rPr>
              <a:t>政府会计核算</a:t>
            </a:r>
            <a:r>
              <a:rPr lang="zh-CN" altLang="en-US" dirty="0" smtClean="0">
                <a:solidFill>
                  <a:schemeClr val="tx1"/>
                </a:solidFill>
              </a:rPr>
              <a:t>体系</a:t>
            </a:r>
            <a:endParaRPr lang="zh-CN" altLang="en-US" dirty="0">
              <a:solidFill>
                <a:schemeClr val="tx1"/>
              </a:solidFill>
            </a:endParaRPr>
          </a:p>
        </p:txBody>
      </p:sp>
      <p:grpSp>
        <p:nvGrpSpPr>
          <p:cNvPr id="4" name="组合 95"/>
          <p:cNvGrpSpPr/>
          <p:nvPr/>
        </p:nvGrpSpPr>
        <p:grpSpPr bwMode="auto">
          <a:xfrm>
            <a:off x="539750" y="777875"/>
            <a:ext cx="8135938" cy="4097338"/>
            <a:chOff x="251519" y="915566"/>
            <a:chExt cx="8136905" cy="4097824"/>
          </a:xfrm>
        </p:grpSpPr>
        <p:sp>
          <p:nvSpPr>
            <p:cNvPr id="5" name="矩形: 圆角 6"/>
            <p:cNvSpPr/>
            <p:nvPr/>
          </p:nvSpPr>
          <p:spPr>
            <a:xfrm>
              <a:off x="4368396" y="915566"/>
              <a:ext cx="4020028" cy="843063"/>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属于“概念框架”统驭具体会计准则和</a:t>
              </a:r>
            </a:p>
            <a:p>
              <a:pPr algn="ctr">
                <a:defRPr/>
              </a:pPr>
              <a:r>
                <a:rPr lang="zh-CN" altLang="en-US" sz="1600" dirty="0">
                  <a:solidFill>
                    <a:schemeClr val="bg1"/>
                  </a:solidFill>
                  <a:latin typeface="微软雅黑" panose="020B0503020204020204" pitchFamily="34" charset="-122"/>
                  <a:ea typeface="微软雅黑" panose="020B0503020204020204" pitchFamily="34" charset="-122"/>
                </a:rPr>
                <a:t>会计制度的制度</a:t>
              </a:r>
            </a:p>
          </p:txBody>
        </p:sp>
        <p:sp>
          <p:nvSpPr>
            <p:cNvPr id="6" name="矩形: 圆角 2"/>
            <p:cNvSpPr/>
            <p:nvPr/>
          </p:nvSpPr>
          <p:spPr>
            <a:xfrm>
              <a:off x="251519" y="1995194"/>
              <a:ext cx="787494" cy="2403760"/>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政府会计核算体系</a:t>
              </a:r>
            </a:p>
          </p:txBody>
        </p:sp>
        <p:sp>
          <p:nvSpPr>
            <p:cNvPr id="7" name="矩形: 圆角 3"/>
            <p:cNvSpPr/>
            <p:nvPr/>
          </p:nvSpPr>
          <p:spPr>
            <a:xfrm>
              <a:off x="1475627" y="1131492"/>
              <a:ext cx="2159257" cy="520762"/>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政府会计基本准则</a:t>
              </a:r>
            </a:p>
          </p:txBody>
        </p:sp>
        <p:sp>
          <p:nvSpPr>
            <p:cNvPr id="8" name="矩形: 圆角 4"/>
            <p:cNvSpPr/>
            <p:nvPr/>
          </p:nvSpPr>
          <p:spPr>
            <a:xfrm>
              <a:off x="1475627" y="2004720"/>
              <a:ext cx="2159257" cy="519175"/>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lIns="36000" tIns="36000" rIns="36000" bIns="36000"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政府会计具体准则</a:t>
              </a:r>
            </a:p>
          </p:txBody>
        </p:sp>
        <p:sp>
          <p:nvSpPr>
            <p:cNvPr id="9" name="矩形: 圆角 5"/>
            <p:cNvSpPr/>
            <p:nvPr/>
          </p:nvSpPr>
          <p:spPr>
            <a:xfrm>
              <a:off x="1475627" y="3355843"/>
              <a:ext cx="2159257" cy="520762"/>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政府会计应用指南</a:t>
              </a:r>
            </a:p>
          </p:txBody>
        </p:sp>
        <p:sp>
          <p:nvSpPr>
            <p:cNvPr id="10" name="矩形: 圆角 7"/>
            <p:cNvSpPr/>
            <p:nvPr/>
          </p:nvSpPr>
          <p:spPr>
            <a:xfrm>
              <a:off x="1475627" y="4371964"/>
              <a:ext cx="2159257" cy="519174"/>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政府会计制度</a:t>
              </a:r>
            </a:p>
          </p:txBody>
        </p:sp>
        <p:sp>
          <p:nvSpPr>
            <p:cNvPr id="11" name="矩形: 圆角 8"/>
            <p:cNvSpPr/>
            <p:nvPr/>
          </p:nvSpPr>
          <p:spPr>
            <a:xfrm>
              <a:off x="4368396" y="3262169"/>
              <a:ext cx="4020028" cy="749389"/>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对具体准则的实际应用作出操作性规定</a:t>
              </a:r>
            </a:p>
          </p:txBody>
        </p:sp>
        <p:cxnSp>
          <p:nvCxnSpPr>
            <p:cNvPr id="12" name="连接符: 肘形 10"/>
            <p:cNvCxnSpPr>
              <a:stCxn id="6" idx="3"/>
              <a:endCxn id="10" idx="1"/>
            </p:cNvCxnSpPr>
            <p:nvPr/>
          </p:nvCxnSpPr>
          <p:spPr>
            <a:xfrm>
              <a:off x="1039013" y="3197075"/>
              <a:ext cx="436615" cy="1435270"/>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连接符: 肘形 12"/>
            <p:cNvCxnSpPr>
              <a:stCxn id="6" idx="3"/>
              <a:endCxn id="8" idx="1"/>
            </p:cNvCxnSpPr>
            <p:nvPr/>
          </p:nvCxnSpPr>
          <p:spPr>
            <a:xfrm flipV="1">
              <a:off x="1039013" y="2263514"/>
              <a:ext cx="436615" cy="933561"/>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连接符: 肘形 14"/>
            <p:cNvCxnSpPr>
              <a:stCxn id="6" idx="3"/>
              <a:endCxn id="9" idx="1"/>
            </p:cNvCxnSpPr>
            <p:nvPr/>
          </p:nvCxnSpPr>
          <p:spPr>
            <a:xfrm>
              <a:off x="1039013" y="3197075"/>
              <a:ext cx="436615" cy="419150"/>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连接符: 肘形 16"/>
            <p:cNvCxnSpPr>
              <a:stCxn id="6" idx="3"/>
              <a:endCxn id="7" idx="1"/>
            </p:cNvCxnSpPr>
            <p:nvPr/>
          </p:nvCxnSpPr>
          <p:spPr>
            <a:xfrm flipV="1">
              <a:off x="1039013" y="1391872"/>
              <a:ext cx="436615" cy="1805202"/>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圆角 15"/>
            <p:cNvSpPr/>
            <p:nvPr/>
          </p:nvSpPr>
          <p:spPr>
            <a:xfrm>
              <a:off x="4368396" y="1995194"/>
              <a:ext cx="4020028" cy="843063"/>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主要规定政府发生的经济业务或事项的</a:t>
              </a:r>
            </a:p>
            <a:p>
              <a:pPr algn="ctr">
                <a:defRPr/>
              </a:pPr>
              <a:r>
                <a:rPr lang="zh-CN" altLang="en-US" sz="1600" dirty="0">
                  <a:solidFill>
                    <a:schemeClr val="bg1"/>
                  </a:solidFill>
                  <a:latin typeface="微软雅黑" panose="020B0503020204020204" pitchFamily="34" charset="-122"/>
                  <a:ea typeface="微软雅黑" panose="020B0503020204020204" pitchFamily="34" charset="-122"/>
                </a:rPr>
                <a:t>会计处理原则</a:t>
              </a:r>
            </a:p>
          </p:txBody>
        </p:sp>
        <p:sp>
          <p:nvSpPr>
            <p:cNvPr id="17" name="矩形: 圆角 84"/>
            <p:cNvSpPr/>
            <p:nvPr/>
          </p:nvSpPr>
          <p:spPr>
            <a:xfrm>
              <a:off x="4368396" y="4262413"/>
              <a:ext cx="4020028" cy="750977"/>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主要规定政府会计科目及其使用说明、</a:t>
              </a:r>
            </a:p>
            <a:p>
              <a:pPr algn="ctr">
                <a:defRPr/>
              </a:pPr>
              <a:r>
                <a:rPr lang="zh-CN" altLang="en-US" sz="1600" dirty="0">
                  <a:solidFill>
                    <a:schemeClr val="bg1"/>
                  </a:solidFill>
                  <a:latin typeface="微软雅黑" panose="020B0503020204020204" pitchFamily="34" charset="-122"/>
                  <a:ea typeface="微软雅黑" panose="020B0503020204020204" pitchFamily="34" charset="-122"/>
                </a:rPr>
                <a:t>会计报表格式及其编制说明等</a:t>
              </a:r>
            </a:p>
          </p:txBody>
        </p:sp>
        <p:sp>
          <p:nvSpPr>
            <p:cNvPr id="18" name="矩形: 圆角 85"/>
            <p:cNvSpPr/>
            <p:nvPr/>
          </p:nvSpPr>
          <p:spPr>
            <a:xfrm>
              <a:off x="1691553" y="2619156"/>
              <a:ext cx="863703" cy="274670"/>
            </a:xfrm>
            <a:prstGeom prst="roundRect">
              <a:avLst/>
            </a:prstGeom>
            <a:solidFill>
              <a:srgbClr val="00B0F0"/>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36000" tIns="36000" rIns="36000" bIns="36000" anchor="ct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存货</a:t>
              </a:r>
            </a:p>
          </p:txBody>
        </p:sp>
        <p:sp>
          <p:nvSpPr>
            <p:cNvPr id="19" name="矩形: 圆角 86"/>
            <p:cNvSpPr/>
            <p:nvPr/>
          </p:nvSpPr>
          <p:spPr>
            <a:xfrm>
              <a:off x="2636227" y="2619156"/>
              <a:ext cx="863703" cy="274670"/>
            </a:xfrm>
            <a:prstGeom prst="roundRect">
              <a:avLst/>
            </a:prstGeom>
            <a:solidFill>
              <a:srgbClr val="00B0F0"/>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36000" tIns="36000" rIns="36000" bIns="36000" anchor="ct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固定资产</a:t>
              </a:r>
            </a:p>
          </p:txBody>
        </p:sp>
        <p:sp>
          <p:nvSpPr>
            <p:cNvPr id="20" name="矩形: 圆角 87"/>
            <p:cNvSpPr/>
            <p:nvPr/>
          </p:nvSpPr>
          <p:spPr>
            <a:xfrm>
              <a:off x="1686790" y="2982736"/>
              <a:ext cx="863703" cy="274671"/>
            </a:xfrm>
            <a:prstGeom prst="roundRect">
              <a:avLst/>
            </a:prstGeom>
            <a:solidFill>
              <a:srgbClr val="00B0F0"/>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36000" tIns="36000" rIns="36000" bIns="36000" anchor="ct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投资</a:t>
              </a:r>
            </a:p>
          </p:txBody>
        </p:sp>
        <p:sp>
          <p:nvSpPr>
            <p:cNvPr id="21" name="矩形: 圆角 88"/>
            <p:cNvSpPr/>
            <p:nvPr/>
          </p:nvSpPr>
          <p:spPr>
            <a:xfrm>
              <a:off x="2636227" y="2992262"/>
              <a:ext cx="863703" cy="276258"/>
            </a:xfrm>
            <a:prstGeom prst="roundRect">
              <a:avLst/>
            </a:prstGeom>
            <a:solidFill>
              <a:srgbClr val="00B0F0"/>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36000" tIns="36000" rIns="36000" bIns="36000" anchor="ct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无形资产</a:t>
              </a:r>
            </a:p>
          </p:txBody>
        </p:sp>
        <p:sp>
          <p:nvSpPr>
            <p:cNvPr id="22" name="矩形: 圆角 89"/>
            <p:cNvSpPr/>
            <p:nvPr/>
          </p:nvSpPr>
          <p:spPr>
            <a:xfrm>
              <a:off x="1712193" y="3952814"/>
              <a:ext cx="865291" cy="274670"/>
            </a:xfrm>
            <a:prstGeom prst="roundRect">
              <a:avLst/>
            </a:prstGeom>
            <a:solidFill>
              <a:srgbClr val="00B0F0"/>
            </a:solidFill>
            <a:ln>
              <a:solidFill>
                <a:srgbClr val="00B0F0"/>
              </a:solidFill>
            </a:ln>
          </p:spPr>
          <p:style>
            <a:lnRef idx="1">
              <a:schemeClr val="accent4"/>
            </a:lnRef>
            <a:fillRef idx="2">
              <a:schemeClr val="accent4"/>
            </a:fillRef>
            <a:effectRef idx="1">
              <a:schemeClr val="accent4"/>
            </a:effectRef>
            <a:fontRef idx="minor">
              <a:schemeClr val="dk1"/>
            </a:fontRef>
          </p:style>
          <p:txBody>
            <a:bodyPr lIns="36000" tIns="36000" rIns="36000" bIns="36000" anchor="ct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固定资产</a:t>
              </a:r>
            </a:p>
          </p:txBody>
        </p:sp>
        <p:sp>
          <p:nvSpPr>
            <p:cNvPr id="23" name="箭头: 右 90"/>
            <p:cNvSpPr/>
            <p:nvPr/>
          </p:nvSpPr>
          <p:spPr>
            <a:xfrm>
              <a:off x="3852397" y="1277559"/>
              <a:ext cx="287372" cy="155593"/>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4" name="箭头: 右 91"/>
            <p:cNvSpPr/>
            <p:nvPr/>
          </p:nvSpPr>
          <p:spPr>
            <a:xfrm>
              <a:off x="3839695" y="2201594"/>
              <a:ext cx="287372" cy="15400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5" name="箭头: 右 92"/>
            <p:cNvSpPr/>
            <p:nvPr/>
          </p:nvSpPr>
          <p:spPr>
            <a:xfrm>
              <a:off x="3865098" y="3554304"/>
              <a:ext cx="287372" cy="154006"/>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6" name="箭头: 右 93"/>
            <p:cNvSpPr/>
            <p:nvPr/>
          </p:nvSpPr>
          <p:spPr>
            <a:xfrm>
              <a:off x="3852397" y="4549785"/>
              <a:ext cx="287372" cy="15400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fontAlgn="auto">
              <a:spcBef>
                <a:spcPts val="0"/>
              </a:spcBef>
              <a:spcAft>
                <a:spcPts val="0"/>
              </a:spcAft>
              <a:defRPr/>
            </a:pPr>
            <a:r>
              <a:rPr lang="zh-CN" altLang="en-US" sz="2800" b="1" kern="0" dirty="0">
                <a:solidFill>
                  <a:schemeClr val="accent1"/>
                </a:solidFill>
                <a:latin typeface="微软雅黑" panose="020B0503020204020204" pitchFamily="34" charset="-122"/>
                <a:ea typeface="微软雅黑" panose="020B0503020204020204" pitchFamily="34" charset="-122"/>
              </a:rPr>
              <a:t>目录</a:t>
            </a:r>
          </a:p>
        </p:txBody>
      </p:sp>
      <p:cxnSp>
        <p:nvCxnSpPr>
          <p:cNvPr id="4" name="直接连接符 15"/>
          <p:cNvCxnSpPr>
            <a:cxnSpLocks noChangeShapeType="1"/>
          </p:cNvCxnSpPr>
          <p:nvPr>
            <p:custDataLst>
              <p:tags r:id="rId1"/>
            </p:custDataLst>
          </p:nvPr>
        </p:nvCxnSpPr>
        <p:spPr bwMode="auto">
          <a:xfrm>
            <a:off x="3280852" y="531584"/>
            <a:ext cx="0" cy="4416430"/>
          </a:xfrm>
          <a:prstGeom prst="line">
            <a:avLst/>
          </a:prstGeom>
          <a:noFill/>
          <a:ln w="19050" algn="ctr">
            <a:solidFill>
              <a:schemeClr val="accent1"/>
            </a:solidFill>
            <a:miter lim="800000"/>
          </a:ln>
          <a:extLst>
            <a:ext uri="{909E8E84-426E-40DD-AFC4-6F175D3DCCD1}">
              <a14:hiddenFill xmlns:a14="http://schemas.microsoft.com/office/drawing/2010/main">
                <a:noFill/>
              </a14:hiddenFill>
            </a:ext>
          </a:extLst>
        </p:spPr>
      </p:cxnSp>
      <p:sp>
        <p:nvSpPr>
          <p:cNvPr id="5" name="文本框 16"/>
          <p:cNvSpPr txBox="1"/>
          <p:nvPr>
            <p:custDataLst>
              <p:tags r:id="rId2"/>
            </p:custDataLst>
          </p:nvPr>
        </p:nvSpPr>
        <p:spPr>
          <a:xfrm>
            <a:off x="3787728" y="2574552"/>
            <a:ext cx="5248768" cy="300038"/>
          </a:xfrm>
          <a:prstGeom prst="rect">
            <a:avLst/>
          </a:prstGeom>
          <a:noFill/>
        </p:spPr>
        <p:txBody>
          <a:bodyPr anchor="ctr">
            <a:noAutofit/>
          </a:bodyPr>
          <a:lstStyle/>
          <a:p>
            <a:r>
              <a:rPr lang="zh-CN" altLang="en-US" sz="1600" dirty="0" smtClean="0">
                <a:latin typeface="微软雅黑" panose="020B0503020204020204" pitchFamily="34" charset="-122"/>
                <a:ea typeface="微软雅黑" panose="020B0503020204020204" pitchFamily="34" charset="-122"/>
              </a:rPr>
              <a:t>财务会计要素的定义和确认</a:t>
            </a:r>
            <a:endParaRPr lang="zh-CN" altLang="en-US" sz="1600" dirty="0">
              <a:latin typeface="微软雅黑" panose="020B0503020204020204" pitchFamily="34" charset="-122"/>
              <a:ea typeface="微软雅黑" panose="020B0503020204020204" pitchFamily="34" charset="-122"/>
            </a:endParaRPr>
          </a:p>
        </p:txBody>
      </p:sp>
      <p:sp>
        <p:nvSpPr>
          <p:cNvPr id="6" name="文本框 17"/>
          <p:cNvSpPr txBox="1"/>
          <p:nvPr>
            <p:custDataLst>
              <p:tags r:id="rId3"/>
            </p:custDataLst>
          </p:nvPr>
        </p:nvSpPr>
        <p:spPr>
          <a:xfrm>
            <a:off x="3787728" y="3150616"/>
            <a:ext cx="5248768" cy="300038"/>
          </a:xfrm>
          <a:prstGeom prst="rect">
            <a:avLst/>
          </a:prstGeom>
          <a:noFill/>
        </p:spPr>
        <p:txBody>
          <a:bodyPr anchor="ctr">
            <a:noAutofit/>
          </a:bodyPr>
          <a:lstStyle/>
          <a:p>
            <a:r>
              <a:rPr lang="zh-CN" altLang="en-US" sz="1600" dirty="0">
                <a:latin typeface="微软雅黑" panose="020B0503020204020204" pitchFamily="34" charset="-122"/>
                <a:ea typeface="微软雅黑" panose="020B0503020204020204" pitchFamily="34" charset="-122"/>
              </a:rPr>
              <a:t>预算会计要素</a:t>
            </a:r>
            <a:r>
              <a:rPr lang="zh-CN" altLang="en-US" sz="1600" dirty="0" smtClean="0">
                <a:latin typeface="微软雅黑" panose="020B0503020204020204" pitchFamily="34" charset="-122"/>
                <a:ea typeface="微软雅黑" panose="020B0503020204020204" pitchFamily="34" charset="-122"/>
              </a:rPr>
              <a:t>的定义和确认</a:t>
            </a:r>
            <a:endParaRPr lang="zh-CN" altLang="en-US" sz="1600" dirty="0">
              <a:latin typeface="微软雅黑" panose="020B0503020204020204" pitchFamily="34" charset="-122"/>
              <a:ea typeface="微软雅黑" panose="020B0503020204020204" pitchFamily="34" charset="-122"/>
            </a:endParaRPr>
          </a:p>
        </p:txBody>
      </p:sp>
      <p:sp>
        <p:nvSpPr>
          <p:cNvPr id="10" name="任意多边形 9"/>
          <p:cNvSpPr/>
          <p:nvPr>
            <p:custDataLst>
              <p:tags r:id="rId4"/>
            </p:custDataLst>
          </p:nvPr>
        </p:nvSpPr>
        <p:spPr>
          <a:xfrm>
            <a:off x="3013027" y="1923678"/>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2</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5"/>
            </p:custDataLst>
          </p:nvPr>
        </p:nvSpPr>
        <p:spPr>
          <a:xfrm>
            <a:off x="3013027" y="2499742"/>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3</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2" name="任意多边形 11"/>
          <p:cNvSpPr/>
          <p:nvPr>
            <p:custDataLst>
              <p:tags r:id="rId6"/>
            </p:custDataLst>
          </p:nvPr>
        </p:nvSpPr>
        <p:spPr>
          <a:xfrm>
            <a:off x="3013027" y="3075806"/>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4</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4" name="文本框 19"/>
          <p:cNvSpPr txBox="1"/>
          <p:nvPr>
            <p:custDataLst>
              <p:tags r:id="rId7"/>
            </p:custDataLst>
          </p:nvPr>
        </p:nvSpPr>
        <p:spPr>
          <a:xfrm>
            <a:off x="3778254" y="1441078"/>
            <a:ext cx="4106114" cy="300038"/>
          </a:xfrm>
          <a:prstGeom prst="rect">
            <a:avLst/>
          </a:prstGeom>
          <a:noFill/>
        </p:spPr>
        <p:txBody>
          <a:bodyPr anchor="ctr">
            <a:noAutofit/>
          </a:bodyPr>
          <a:lstStyle/>
          <a:p>
            <a:r>
              <a:rPr lang="zh-CN" altLang="en-US" sz="1600" dirty="0">
                <a:latin typeface="微软雅黑" panose="020B0503020204020204" pitchFamily="34" charset="-122"/>
                <a:ea typeface="微软雅黑" panose="020B0503020204020204" pitchFamily="34" charset="-122"/>
              </a:rPr>
              <a:t>政府会计准则</a:t>
            </a:r>
            <a:r>
              <a:rPr lang="zh-CN" altLang="en-US" sz="1600" dirty="0" smtClean="0">
                <a:latin typeface="微软雅黑" panose="020B0503020204020204" pitchFamily="34" charset="-122"/>
                <a:ea typeface="微软雅黑" panose="020B0503020204020204" pitchFamily="34" charset="-122"/>
              </a:rPr>
              <a:t>的变化及概述</a:t>
            </a:r>
            <a:endParaRPr lang="zh-CN" altLang="en-US" sz="1600" dirty="0">
              <a:latin typeface="微软雅黑" panose="020B0503020204020204" pitchFamily="34" charset="-122"/>
              <a:ea typeface="微软雅黑" panose="020B0503020204020204" pitchFamily="34" charset="-122"/>
            </a:endParaRPr>
          </a:p>
        </p:txBody>
      </p:sp>
      <p:sp>
        <p:nvSpPr>
          <p:cNvPr id="15" name="任意多边形 14"/>
          <p:cNvSpPr/>
          <p:nvPr>
            <p:custDataLst>
              <p:tags r:id="rId8"/>
            </p:custDataLst>
          </p:nvPr>
        </p:nvSpPr>
        <p:spPr>
          <a:xfrm>
            <a:off x="2992959" y="1347614"/>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a:solidFill>
                  <a:srgbClr val="FFFFFF"/>
                </a:solidFill>
                <a:latin typeface="微软雅黑" panose="020B0503020204020204" pitchFamily="34" charset="-122"/>
                <a:ea typeface="微软雅黑" panose="020B0503020204020204" pitchFamily="34" charset="-122"/>
              </a:rPr>
              <a:t>1</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
        <p:nvSpPr>
          <p:cNvPr id="18" name="文本框 16"/>
          <p:cNvSpPr txBox="1"/>
          <p:nvPr>
            <p:custDataLst>
              <p:tags r:id="rId9"/>
            </p:custDataLst>
          </p:nvPr>
        </p:nvSpPr>
        <p:spPr>
          <a:xfrm>
            <a:off x="3806674" y="2017142"/>
            <a:ext cx="4077694" cy="300038"/>
          </a:xfrm>
          <a:prstGeom prst="rect">
            <a:avLst/>
          </a:prstGeom>
          <a:noFill/>
        </p:spPr>
        <p:txBody>
          <a:bodyPr anchor="ctr">
            <a:noAutofit/>
          </a:bodyPr>
          <a:lstStyle/>
          <a:p>
            <a:r>
              <a:rPr lang="zh-CN" altLang="en-US" sz="1600" dirty="0" smtClean="0">
                <a:latin typeface="微软雅黑" panose="020B0503020204020204" pitchFamily="34" charset="-122"/>
                <a:ea typeface="微软雅黑" panose="020B0503020204020204" pitchFamily="34" charset="-122"/>
              </a:rPr>
              <a:t>会计</a:t>
            </a:r>
            <a:r>
              <a:rPr lang="zh-CN" altLang="en-US" sz="1600" dirty="0">
                <a:latin typeface="微软雅黑" panose="020B0503020204020204" pitchFamily="34" charset="-122"/>
                <a:ea typeface="微软雅黑" panose="020B0503020204020204" pitchFamily="34" charset="-122"/>
              </a:rPr>
              <a:t>要素定义和</a:t>
            </a:r>
            <a:r>
              <a:rPr lang="zh-CN" altLang="en-US" sz="1600" dirty="0" smtClean="0">
                <a:latin typeface="微软雅黑" panose="020B0503020204020204" pitchFamily="34" charset="-122"/>
                <a:ea typeface="微软雅黑" panose="020B0503020204020204" pitchFamily="34" charset="-122"/>
              </a:rPr>
              <a:t>确认</a:t>
            </a:r>
            <a:endParaRPr lang="zh-CN" altLang="en-US" sz="1600" dirty="0">
              <a:latin typeface="微软雅黑" panose="020B0503020204020204" pitchFamily="34" charset="-122"/>
              <a:ea typeface="微软雅黑" panose="020B0503020204020204" pitchFamily="34" charset="-122"/>
            </a:endParaRPr>
          </a:p>
        </p:txBody>
      </p:sp>
      <p:sp>
        <p:nvSpPr>
          <p:cNvPr id="13" name="文本框 19"/>
          <p:cNvSpPr txBox="1"/>
          <p:nvPr>
            <p:custDataLst>
              <p:tags r:id="rId10"/>
            </p:custDataLst>
          </p:nvPr>
        </p:nvSpPr>
        <p:spPr>
          <a:xfrm>
            <a:off x="3705456" y="821333"/>
            <a:ext cx="5137494" cy="300038"/>
          </a:xfrm>
          <a:prstGeom prst="rect">
            <a:avLst/>
          </a:prstGeom>
          <a:noFill/>
        </p:spPr>
        <p:txBody>
          <a:bodyPr anchor="ctr">
            <a:noAutofit/>
          </a:bodyPr>
          <a:lstStyle/>
          <a:p>
            <a:pPr fontAlgn="auto">
              <a:spcBef>
                <a:spcPts val="0"/>
              </a:spcBef>
              <a:spcAft>
                <a:spcPts val="0"/>
              </a:spcAft>
              <a:defRPr/>
            </a:pPr>
            <a:r>
              <a:rPr lang="zh-CN" altLang="en-US" b="1" dirty="0">
                <a:latin typeface="微软雅黑" panose="020B0503020204020204" pitchFamily="34" charset="-122"/>
                <a:ea typeface="微软雅黑" panose="020B0503020204020204" pitchFamily="34" charset="-122"/>
              </a:rPr>
              <a:t>二</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政府会计准则</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基本准则</a:t>
            </a:r>
            <a:r>
              <a:rPr lang="en-US" altLang="zh-CN" b="1"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16" name="文本框 17"/>
          <p:cNvSpPr txBox="1"/>
          <p:nvPr>
            <p:custDataLst>
              <p:tags r:id="rId11"/>
            </p:custDataLst>
          </p:nvPr>
        </p:nvSpPr>
        <p:spPr>
          <a:xfrm>
            <a:off x="3778254" y="3666900"/>
            <a:ext cx="5248768" cy="300038"/>
          </a:xfrm>
          <a:prstGeom prst="rect">
            <a:avLst/>
          </a:prstGeom>
          <a:noFill/>
        </p:spPr>
        <p:txBody>
          <a:bodyPr anchor="ctr">
            <a:noAutofit/>
          </a:bodyPr>
          <a:lstStyle/>
          <a:p>
            <a:r>
              <a:rPr lang="zh-CN" altLang="en-US" sz="1600" dirty="0" smtClean="0">
                <a:latin typeface="微软雅黑" panose="020B0503020204020204" pitchFamily="34" charset="-122"/>
                <a:ea typeface="微软雅黑" panose="020B0503020204020204" pitchFamily="34" charset="-122"/>
              </a:rPr>
              <a:t>政府会计报告</a:t>
            </a:r>
            <a:r>
              <a:rPr lang="zh-CN" altLang="en-US" sz="1600" dirty="0">
                <a:latin typeface="微软雅黑" panose="020B0503020204020204" pitchFamily="34" charset="-122"/>
                <a:ea typeface="微软雅黑" panose="020B0503020204020204" pitchFamily="34" charset="-122"/>
              </a:rPr>
              <a:t>基本架构</a:t>
            </a:r>
          </a:p>
        </p:txBody>
      </p:sp>
      <p:sp>
        <p:nvSpPr>
          <p:cNvPr id="17" name="任意多边形 16"/>
          <p:cNvSpPr/>
          <p:nvPr>
            <p:custDataLst>
              <p:tags r:id="rId12"/>
            </p:custDataLst>
          </p:nvPr>
        </p:nvSpPr>
        <p:spPr>
          <a:xfrm>
            <a:off x="3000658" y="3645357"/>
            <a:ext cx="560388" cy="4869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kern="0" dirty="0" smtClean="0">
                <a:solidFill>
                  <a:srgbClr val="FFFFFF"/>
                </a:solidFill>
                <a:latin typeface="微软雅黑" panose="020B0503020204020204" pitchFamily="34" charset="-122"/>
                <a:ea typeface="微软雅黑" panose="020B0503020204020204" pitchFamily="34" charset="-122"/>
              </a:rPr>
              <a:t>5</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75427" y="1880642"/>
            <a:ext cx="7646987" cy="1267172"/>
          </a:xfrm>
        </p:spPr>
        <p:txBody>
          <a:bodyPr>
            <a:normAutofit lnSpcReduction="10000"/>
          </a:bodyPr>
          <a:lstStyle/>
          <a:p>
            <a:pPr marL="0" indent="0">
              <a:buNone/>
            </a:pPr>
            <a:r>
              <a:rPr lang="en-US" altLang="zh-CN" sz="1800" dirty="0"/>
              <a:t>《</a:t>
            </a:r>
            <a:r>
              <a:rPr lang="zh-CN" altLang="en-US" sz="1800" dirty="0"/>
              <a:t>政府会计准则</a:t>
            </a:r>
            <a:r>
              <a:rPr lang="en-US" altLang="zh-CN" sz="1800" dirty="0"/>
              <a:t>——</a:t>
            </a:r>
            <a:r>
              <a:rPr lang="zh-CN" altLang="en-US" sz="1800" dirty="0"/>
              <a:t>基本准则</a:t>
            </a:r>
            <a:r>
              <a:rPr lang="en-US" altLang="zh-CN" sz="1800" dirty="0"/>
              <a:t>》</a:t>
            </a:r>
            <a:r>
              <a:rPr lang="zh-CN" altLang="en-US" sz="1800" dirty="0"/>
              <a:t>已经财政部部务会议审议通过，现予公布，自</a:t>
            </a:r>
            <a:r>
              <a:rPr lang="en-US" altLang="zh-CN" sz="1800" dirty="0"/>
              <a:t>2017</a:t>
            </a:r>
            <a:r>
              <a:rPr lang="zh-CN" altLang="en-US" sz="1800" dirty="0"/>
              <a:t>年</a:t>
            </a:r>
            <a:r>
              <a:rPr lang="en-US" altLang="zh-CN" sz="1800" dirty="0"/>
              <a:t>1</a:t>
            </a:r>
            <a:r>
              <a:rPr lang="zh-CN" altLang="en-US" sz="1800" dirty="0"/>
              <a:t>月</a:t>
            </a:r>
            <a:r>
              <a:rPr lang="en-US" altLang="zh-CN" sz="1800" dirty="0"/>
              <a:t>1</a:t>
            </a:r>
            <a:r>
              <a:rPr lang="zh-CN" altLang="en-US" sz="1800" dirty="0"/>
              <a:t>日起施行。</a:t>
            </a:r>
          </a:p>
          <a:p>
            <a:pPr marL="0" indent="0" algn="r">
              <a:buNone/>
            </a:pPr>
            <a:r>
              <a:rPr lang="zh-CN" altLang="en-US" sz="1800" dirty="0"/>
              <a:t>　　                      部长：楼继</a:t>
            </a:r>
            <a:r>
              <a:rPr lang="zh-CN" altLang="en-US" sz="1800" dirty="0" smtClean="0"/>
              <a:t>伟</a:t>
            </a:r>
            <a:endParaRPr lang="zh-CN" altLang="en-US" sz="1800" dirty="0"/>
          </a:p>
          <a:p>
            <a:pPr marL="0" indent="0" algn="r">
              <a:buNone/>
            </a:pPr>
            <a:r>
              <a:rPr lang="zh-CN" altLang="en-US" sz="1800" dirty="0"/>
              <a:t>　　</a:t>
            </a:r>
            <a:r>
              <a:rPr lang="en-US" altLang="zh-CN" sz="1800" dirty="0"/>
              <a:t>2015</a:t>
            </a:r>
            <a:r>
              <a:rPr lang="zh-CN" altLang="en-US" sz="1800" dirty="0"/>
              <a:t>年</a:t>
            </a:r>
            <a:r>
              <a:rPr lang="en-US" altLang="zh-CN" sz="1800" dirty="0"/>
              <a:t>10</a:t>
            </a:r>
            <a:r>
              <a:rPr lang="zh-CN" altLang="en-US" sz="1800" dirty="0"/>
              <a:t>月</a:t>
            </a:r>
            <a:r>
              <a:rPr lang="en-US" altLang="zh-CN" sz="1800" dirty="0"/>
              <a:t>23</a:t>
            </a:r>
            <a:r>
              <a:rPr lang="zh-CN" altLang="en-US" sz="1800" dirty="0"/>
              <a:t>日</a:t>
            </a:r>
            <a:endParaRPr kumimoji="1" lang="zh-CN" altLang="en-US" sz="1800" dirty="0"/>
          </a:p>
        </p:txBody>
      </p:sp>
      <p:sp>
        <p:nvSpPr>
          <p:cNvPr id="3" name="标题 2"/>
          <p:cNvSpPr>
            <a:spLocks noGrp="1"/>
          </p:cNvSpPr>
          <p:nvPr>
            <p:ph type="title"/>
          </p:nvPr>
        </p:nvSpPr>
        <p:spPr>
          <a:xfrm>
            <a:off x="323528" y="17716"/>
            <a:ext cx="8424936" cy="484667"/>
          </a:xfrm>
        </p:spPr>
        <p:txBody>
          <a:bodyPr>
            <a:noAutofit/>
          </a:bodyPr>
          <a:lstStyle/>
          <a:p>
            <a:r>
              <a:rPr lang="zh-CN" altLang="en-US" sz="2300" dirty="0">
                <a:solidFill>
                  <a:schemeClr val="tx1"/>
                </a:solidFill>
              </a:rPr>
              <a:t>中华人民共和国财政部令第</a:t>
            </a:r>
            <a:r>
              <a:rPr lang="en-US" altLang="zh-CN" sz="2300" dirty="0">
                <a:solidFill>
                  <a:schemeClr val="tx1"/>
                </a:solidFill>
              </a:rPr>
              <a:t>78</a:t>
            </a:r>
            <a:r>
              <a:rPr lang="zh-CN" altLang="en-US" sz="2300" dirty="0">
                <a:solidFill>
                  <a:schemeClr val="tx1"/>
                </a:solidFill>
              </a:rPr>
              <a:t>号</a:t>
            </a:r>
            <a:r>
              <a:rPr lang="en-US" altLang="zh-CN" sz="2300" dirty="0" smtClean="0">
                <a:solidFill>
                  <a:schemeClr val="tx1"/>
                </a:solidFill>
              </a:rPr>
              <a:t>—</a:t>
            </a:r>
            <a:r>
              <a:rPr lang="zh-CN" altLang="en-US" sz="2300" dirty="0" smtClean="0">
                <a:solidFill>
                  <a:schemeClr val="tx1"/>
                </a:solidFill>
              </a:rPr>
              <a:t>政府</a:t>
            </a:r>
            <a:r>
              <a:rPr lang="zh-CN" altLang="en-US" sz="2300" dirty="0">
                <a:solidFill>
                  <a:schemeClr val="tx1"/>
                </a:solidFill>
              </a:rPr>
              <a:t>会计准则</a:t>
            </a:r>
            <a:r>
              <a:rPr lang="en-US" altLang="zh-CN" sz="2300" dirty="0" smtClean="0">
                <a:solidFill>
                  <a:schemeClr val="tx1"/>
                </a:solidFill>
              </a:rPr>
              <a:t>—</a:t>
            </a:r>
            <a:r>
              <a:rPr lang="zh-CN" altLang="en-US" sz="2300" dirty="0" smtClean="0">
                <a:solidFill>
                  <a:schemeClr val="tx1"/>
                </a:solidFill>
              </a:rPr>
              <a:t>基本</a:t>
            </a:r>
            <a:r>
              <a:rPr lang="zh-CN" altLang="en-US" sz="2300" dirty="0">
                <a:solidFill>
                  <a:schemeClr val="tx1"/>
                </a:solidFill>
              </a:rPr>
              <a:t>准则</a:t>
            </a:r>
            <a:endParaRPr kumimoji="1" lang="zh-CN" altLang="en-US" sz="23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68" y="699542"/>
            <a:ext cx="7646987"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1"/>
          <p:cNvSpPr txBox="1"/>
          <p:nvPr/>
        </p:nvSpPr>
        <p:spPr>
          <a:xfrm>
            <a:off x="755575" y="3147814"/>
            <a:ext cx="7646987" cy="1800200"/>
          </a:xfrm>
          <a:prstGeom prst="rect">
            <a:avLst/>
          </a:prstGeom>
        </p:spPr>
        <p:txBody>
          <a:bodyPr>
            <a:normAutofit fontScale="85000" lnSpcReduction="20000"/>
          </a:bodyPr>
          <a:lstStyle>
            <a:lvl1pPr marL="342900" indent="-342900" algn="l" defTabSz="457200" rtl="0" eaLnBrk="1" fontAlgn="base" hangingPunct="1">
              <a:spcBef>
                <a:spcPct val="20000"/>
              </a:spcBef>
              <a:spcAft>
                <a:spcPct val="0"/>
              </a:spcAft>
              <a:buSzPct val="100000"/>
              <a:buFontTx/>
              <a:buBlip>
                <a:blip r:embed="rId3"/>
              </a:buBlip>
              <a:defRPr kumimoji="1" lang="zh-CN" altLang="en-US" sz="2000" b="1" i="0" kern="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defTabSz="457200" rtl="0" eaLnBrk="1" fontAlgn="base" hangingPunct="1">
              <a:spcBef>
                <a:spcPct val="20000"/>
              </a:spcBef>
              <a:spcAft>
                <a:spcPct val="0"/>
              </a:spcAft>
              <a:buFont typeface="Arial" panose="020B0604020202020204" pitchFamily="34" charset="0"/>
              <a:buChar char="–"/>
              <a:defRPr kumimoji="1" lang="zh-CN" altLang="en-US" sz="1800" b="0" i="0" kern="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457200" rtl="0" eaLnBrk="1" fontAlgn="base" hangingPunct="1">
              <a:spcBef>
                <a:spcPct val="20000"/>
              </a:spcBef>
              <a:spcAft>
                <a:spcPct val="0"/>
              </a:spcAft>
              <a:buFont typeface="Arial" panose="020B0604020202020204" pitchFamily="34" charset="0"/>
              <a:buChar char="•"/>
              <a:defRPr kumimoji="1" lang="zh-CN" altLang="en-US" sz="1600" b="0" i="0" kern="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457200" rtl="0" eaLnBrk="1" fontAlgn="base" hangingPunct="1">
              <a:spcBef>
                <a:spcPct val="20000"/>
              </a:spcBef>
              <a:spcAft>
                <a:spcPct val="0"/>
              </a:spcAft>
              <a:buFont typeface="Arial" panose="020B0604020202020204" pitchFamily="34" charset="0"/>
              <a:buChar char="–"/>
              <a:defRPr kumimoji="1" lang="zh-CN" altLang="en-US" sz="1400" b="0" i="0" kern="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457200" rtl="0" eaLnBrk="1" fontAlgn="base" hangingPunct="1">
              <a:spcBef>
                <a:spcPct val="20000"/>
              </a:spcBef>
              <a:spcAft>
                <a:spcPct val="0"/>
              </a:spcAft>
              <a:buFont typeface="Arial" panose="020B0604020202020204" pitchFamily="34" charset="0"/>
              <a:buChar char="»"/>
              <a:defRPr kumimoji="1" lang="zh-CN" altLang="en-US" sz="1400" b="0" i="0" kern="12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buFont typeface="Arial" panose="020B0604020202020204" pitchFamily="34" charset="0"/>
              <a:buChar char="•"/>
            </a:pPr>
            <a:r>
              <a:rPr lang="zh-CN" altLang="en-US" sz="1400" b="0" dirty="0"/>
              <a:t>本准则适用于各级政府、各部门、各单位（以下统称政府会计主体</a:t>
            </a:r>
            <a:r>
              <a:rPr lang="zh-CN" altLang="en-US" sz="1400" b="0" dirty="0" smtClean="0"/>
              <a:t>）</a:t>
            </a:r>
            <a:endParaRPr lang="en-US" altLang="zh-CN" sz="1400" b="0" dirty="0" smtClean="0"/>
          </a:p>
          <a:p>
            <a:pPr>
              <a:buFont typeface="Arial" panose="020B0604020202020204" pitchFamily="34" charset="0"/>
              <a:buChar char="•"/>
            </a:pPr>
            <a:r>
              <a:rPr lang="zh-CN" altLang="en-US" sz="1400" b="0" dirty="0"/>
              <a:t>军队、已纳入企业财务管理体系的单位和执行</a:t>
            </a:r>
            <a:r>
              <a:rPr lang="en-US" altLang="zh-CN" sz="1400" b="0" dirty="0"/>
              <a:t>《</a:t>
            </a:r>
            <a:r>
              <a:rPr lang="zh-CN" altLang="en-US" sz="1400" b="0" dirty="0"/>
              <a:t>民间非营利组织会计制度</a:t>
            </a:r>
            <a:r>
              <a:rPr lang="en-US" altLang="zh-CN" sz="1400" b="0" dirty="0"/>
              <a:t>》</a:t>
            </a:r>
            <a:r>
              <a:rPr lang="zh-CN" altLang="en-US" sz="1400" b="0" dirty="0"/>
              <a:t>的社会团体，不适用本</a:t>
            </a:r>
            <a:r>
              <a:rPr lang="zh-CN" altLang="en-US" sz="1400" b="0" dirty="0" smtClean="0"/>
              <a:t>准则</a:t>
            </a:r>
            <a:endParaRPr lang="en-US" altLang="zh-CN" sz="1400" b="0" dirty="0" smtClean="0"/>
          </a:p>
          <a:p>
            <a:pPr>
              <a:buFont typeface="Arial" panose="020B0604020202020204" pitchFamily="34" charset="0"/>
              <a:buChar char="•"/>
            </a:pPr>
            <a:r>
              <a:rPr lang="zh-CN" altLang="en-US" sz="1400" b="0" dirty="0" smtClean="0"/>
              <a:t>政府</a:t>
            </a:r>
            <a:r>
              <a:rPr lang="zh-CN" altLang="en-US" sz="1400" b="0" dirty="0"/>
              <a:t>会计由预算会计和财务会计</a:t>
            </a:r>
            <a:r>
              <a:rPr lang="zh-CN" altLang="en-US" sz="1400" b="0" dirty="0" smtClean="0"/>
              <a:t>构成，</a:t>
            </a:r>
            <a:r>
              <a:rPr lang="zh-CN" altLang="en-US" sz="1400" b="0" dirty="0"/>
              <a:t>预算会计实行收付实现制，国务院另有规定的，依照其规定</a:t>
            </a:r>
            <a:r>
              <a:rPr lang="zh-CN" altLang="en-US" sz="1400" b="0" dirty="0" smtClean="0"/>
              <a:t>。财务</a:t>
            </a:r>
            <a:r>
              <a:rPr lang="zh-CN" altLang="en-US" sz="1400" b="0" dirty="0"/>
              <a:t>会计实行权责发生</a:t>
            </a:r>
            <a:r>
              <a:rPr lang="zh-CN" altLang="en-US" sz="1400" b="0" dirty="0" smtClean="0"/>
              <a:t>制</a:t>
            </a:r>
            <a:endParaRPr lang="en-US" altLang="zh-CN" sz="1400" b="0" dirty="0" smtClean="0"/>
          </a:p>
          <a:p>
            <a:pPr>
              <a:buFont typeface="Arial" panose="020B0604020202020204" pitchFamily="34" charset="0"/>
              <a:buChar char="•"/>
            </a:pPr>
            <a:r>
              <a:rPr lang="zh-CN" altLang="en-US" sz="1400" b="0" dirty="0"/>
              <a:t>政府会计主体应当编制决算报告和财务</a:t>
            </a:r>
            <a:r>
              <a:rPr lang="zh-CN" altLang="en-US" sz="1400" b="0" dirty="0" smtClean="0"/>
              <a:t>报告</a:t>
            </a:r>
            <a:endParaRPr lang="en-US" altLang="zh-CN" sz="1400" b="0" dirty="0" smtClean="0"/>
          </a:p>
          <a:p>
            <a:pPr>
              <a:buFont typeface="Arial" panose="020B0604020202020204" pitchFamily="34" charset="0"/>
              <a:buChar char="•"/>
            </a:pPr>
            <a:r>
              <a:rPr lang="zh-CN" altLang="en-US" sz="1400" b="0" dirty="0" smtClean="0"/>
              <a:t>政府</a:t>
            </a:r>
            <a:r>
              <a:rPr lang="zh-CN" altLang="en-US" sz="1400" b="0" dirty="0"/>
              <a:t>会计核算应当划分会计期间，分期结算账目，按规定编制决算报告和财务报告</a:t>
            </a:r>
            <a:r>
              <a:rPr lang="zh-CN" altLang="en-US" sz="1400" b="0" dirty="0" smtClean="0"/>
              <a:t>。会计</a:t>
            </a:r>
            <a:r>
              <a:rPr lang="zh-CN" altLang="en-US" sz="1400" b="0" dirty="0"/>
              <a:t>期间至少分为年度和月度。会计年度、月度等会计期间的起讫日期采用公历</a:t>
            </a:r>
            <a:r>
              <a:rPr lang="zh-CN" altLang="en-US" sz="1400" b="0" dirty="0" smtClean="0"/>
              <a:t>日期</a:t>
            </a:r>
            <a:endParaRPr lang="en-US" altLang="zh-CN" sz="1400" b="0" dirty="0" smtClean="0"/>
          </a:p>
          <a:p>
            <a:pPr>
              <a:buFont typeface="Arial" panose="020B0604020202020204" pitchFamily="34" charset="0"/>
              <a:buChar char="•"/>
            </a:pPr>
            <a:r>
              <a:rPr lang="zh-CN" altLang="en-US" sz="1400" b="0" dirty="0"/>
              <a:t>政府会计核算应当以人民币作为记账本位币。发生外币业务时，应当将有关外币金额折算为人民币金额计量，同时登记外币</a:t>
            </a:r>
            <a:r>
              <a:rPr lang="zh-CN" altLang="en-US" sz="1400" b="0" dirty="0" smtClean="0"/>
              <a:t>金额</a:t>
            </a:r>
            <a:endParaRPr lang="en-US" altLang="zh-CN" sz="1400" b="0" dirty="0" smtClean="0"/>
          </a:p>
          <a:p>
            <a:pPr>
              <a:buFont typeface="Arial" panose="020B0604020202020204" pitchFamily="34" charset="0"/>
              <a:buChar char="•"/>
            </a:pPr>
            <a:r>
              <a:rPr lang="zh-CN" altLang="en-US" sz="1400" b="0" dirty="0"/>
              <a:t>政府会计核算应当采用借贷记账法</a:t>
            </a:r>
            <a:r>
              <a:rPr lang="zh-CN" altLang="en-US" sz="1400" b="0" dirty="0" smtClean="0"/>
              <a:t>记账</a:t>
            </a:r>
            <a:endParaRPr lang="zh-CN" altLang="en-US" sz="1400" b="0" dirty="0"/>
          </a:p>
          <a:p>
            <a:pPr>
              <a:buFont typeface="Arial" panose="020B0604020202020204" pitchFamily="34" charset="0"/>
              <a:buChar char="•"/>
            </a:pPr>
            <a:endParaRPr lang="zh-CN" alt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rPr>
              <a:t>政府会计准则</a:t>
            </a:r>
            <a:r>
              <a:rPr lang="en-US" altLang="zh-CN" dirty="0" smtClean="0">
                <a:solidFill>
                  <a:schemeClr val="tx1"/>
                </a:solidFill>
              </a:rPr>
              <a:t>-</a:t>
            </a:r>
            <a:r>
              <a:rPr lang="zh-CN" altLang="en-US" dirty="0" smtClean="0">
                <a:solidFill>
                  <a:schemeClr val="tx1"/>
                </a:solidFill>
              </a:rPr>
              <a:t>基本</a:t>
            </a:r>
            <a:r>
              <a:rPr lang="zh-CN" altLang="en-US" dirty="0">
                <a:solidFill>
                  <a:schemeClr val="tx1"/>
                </a:solidFill>
              </a:rPr>
              <a:t>准则总体</a:t>
            </a:r>
            <a:r>
              <a:rPr lang="zh-CN" altLang="en-US" dirty="0" smtClean="0">
                <a:solidFill>
                  <a:schemeClr val="tx1"/>
                </a:solidFill>
              </a:rPr>
              <a:t>框架</a:t>
            </a:r>
            <a:endParaRPr lang="zh-CN" altLang="en-US" dirty="0">
              <a:solidFill>
                <a:schemeClr val="tx1"/>
              </a:solidFill>
            </a:endParaRPr>
          </a:p>
        </p:txBody>
      </p:sp>
      <p:grpSp>
        <p:nvGrpSpPr>
          <p:cNvPr id="4" name="组合 26"/>
          <p:cNvGrpSpPr/>
          <p:nvPr/>
        </p:nvGrpSpPr>
        <p:grpSpPr bwMode="auto">
          <a:xfrm>
            <a:off x="1328738" y="1816100"/>
            <a:ext cx="3187699" cy="1830264"/>
            <a:chOff x="1330052" y="1815666"/>
            <a:chExt cx="3187942" cy="1831314"/>
          </a:xfrm>
        </p:grpSpPr>
        <p:sp>
          <p:nvSpPr>
            <p:cNvPr id="5" name="矩形: 圆角 5"/>
            <p:cNvSpPr/>
            <p:nvPr/>
          </p:nvSpPr>
          <p:spPr>
            <a:xfrm>
              <a:off x="1331640" y="1815666"/>
              <a:ext cx="3186354" cy="551179"/>
            </a:xfrm>
            <a:prstGeom prst="roundRect">
              <a:avLst/>
            </a:prstGeom>
            <a:solidFill>
              <a:srgbClr val="00B0F0"/>
            </a:solid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lIns="64770" tIns="64770" rIns="64770" bIns="64770" spcCol="1270" anchor="ctr"/>
            <a:lstStyle/>
            <a:p>
              <a:pPr algn="ctr" defTabSz="755650">
                <a:lnSpc>
                  <a:spcPct val="90000"/>
                </a:lnSpc>
                <a:spcAft>
                  <a:spcPct val="35000"/>
                </a:spcAft>
                <a:defRPr/>
              </a:pPr>
              <a:r>
                <a:rPr lang="zh-CN" altLang="en-US" sz="1400" dirty="0">
                  <a:latin typeface="微软雅黑" panose="020B0503020204020204" pitchFamily="34" charset="-122"/>
                  <a:ea typeface="微软雅黑" panose="020B0503020204020204" pitchFamily="34" charset="-122"/>
                </a:rPr>
                <a:t>第三章  政府预算会计要素（</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条）</a:t>
              </a:r>
            </a:p>
          </p:txBody>
        </p:sp>
        <p:sp>
          <p:nvSpPr>
            <p:cNvPr id="6" name="矩形 5"/>
            <p:cNvSpPr/>
            <p:nvPr/>
          </p:nvSpPr>
          <p:spPr>
            <a:xfrm>
              <a:off x="1333227" y="2366845"/>
              <a:ext cx="1060531" cy="11563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106680" rIns="106680" bIns="106680" spcCol="1270" anchor="ctr"/>
            <a:lstStyle/>
            <a:p>
              <a:pPr algn="ctr" defTabSz="1244600">
                <a:lnSpc>
                  <a:spcPct val="90000"/>
                </a:lnSpc>
                <a:spcAft>
                  <a:spcPct val="35000"/>
                </a:spcAft>
                <a:defRPr/>
              </a:pPr>
              <a:r>
                <a:rPr lang="zh-CN" altLang="en-US" dirty="0">
                  <a:latin typeface="微软雅黑" panose="020B0503020204020204" pitchFamily="34" charset="-122"/>
                  <a:ea typeface="微软雅黑" panose="020B0503020204020204" pitchFamily="34" charset="-122"/>
                </a:rPr>
                <a:t>预算收入</a:t>
              </a:r>
            </a:p>
          </p:txBody>
        </p:sp>
        <p:sp>
          <p:nvSpPr>
            <p:cNvPr id="7" name="矩形 6"/>
            <p:cNvSpPr/>
            <p:nvPr/>
          </p:nvSpPr>
          <p:spPr>
            <a:xfrm>
              <a:off x="2393758" y="2366845"/>
              <a:ext cx="1062119" cy="11563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106680" rIns="106680" bIns="106680" spcCol="1270" anchor="ctr"/>
            <a:lstStyle/>
            <a:p>
              <a:pPr algn="ctr" defTabSz="1244600">
                <a:lnSpc>
                  <a:spcPct val="90000"/>
                </a:lnSpc>
                <a:spcAft>
                  <a:spcPct val="35000"/>
                </a:spcAft>
                <a:defRPr/>
              </a:pPr>
              <a:r>
                <a:rPr lang="zh-CN" altLang="en-US" dirty="0">
                  <a:latin typeface="微软雅黑" panose="020B0503020204020204" pitchFamily="34" charset="-122"/>
                  <a:ea typeface="微软雅黑" panose="020B0503020204020204" pitchFamily="34" charset="-122"/>
                </a:rPr>
                <a:t>预算支出</a:t>
              </a:r>
            </a:p>
          </p:txBody>
        </p:sp>
        <p:sp>
          <p:nvSpPr>
            <p:cNvPr id="8" name="矩形 7"/>
            <p:cNvSpPr/>
            <p:nvPr/>
          </p:nvSpPr>
          <p:spPr>
            <a:xfrm>
              <a:off x="3455876" y="2366845"/>
              <a:ext cx="1060531" cy="11563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106680" rIns="106680" bIns="106680" spcCol="1270" anchor="ctr"/>
            <a:lstStyle/>
            <a:p>
              <a:pPr algn="ctr" defTabSz="1244600">
                <a:lnSpc>
                  <a:spcPct val="90000"/>
                </a:lnSpc>
                <a:spcAft>
                  <a:spcPct val="35000"/>
                </a:spcAft>
                <a:defRPr/>
              </a:pPr>
              <a:r>
                <a:rPr lang="zh-CN" altLang="en-US" dirty="0">
                  <a:latin typeface="微软雅黑" panose="020B0503020204020204" pitchFamily="34" charset="-122"/>
                  <a:ea typeface="微软雅黑" panose="020B0503020204020204" pitchFamily="34" charset="-122"/>
                </a:rPr>
                <a:t>预算结余</a:t>
              </a:r>
            </a:p>
          </p:txBody>
        </p:sp>
        <p:sp>
          <p:nvSpPr>
            <p:cNvPr id="9" name="矩形: 圆角 13"/>
            <p:cNvSpPr/>
            <p:nvPr/>
          </p:nvSpPr>
          <p:spPr>
            <a:xfrm>
              <a:off x="1330052" y="3518319"/>
              <a:ext cx="3186354" cy="128661"/>
            </a:xfrm>
            <a:prstGeom prst="roundRect">
              <a:avLst/>
            </a:prstGeom>
            <a:solidFill>
              <a:srgbClr val="00B0F0"/>
            </a:solid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sp>
        <p:nvSpPr>
          <p:cNvPr id="10" name="任意多边形: 形状 2"/>
          <p:cNvSpPr/>
          <p:nvPr/>
        </p:nvSpPr>
        <p:spPr>
          <a:xfrm>
            <a:off x="1331913" y="571500"/>
            <a:ext cx="6564312" cy="565150"/>
          </a:xfrm>
          <a:custGeom>
            <a:avLst/>
            <a:gdLst>
              <a:gd name="connsiteX0" fmla="*/ 0 w 5076825"/>
              <a:gd name="connsiteY0" fmla="*/ 94114 h 564671"/>
              <a:gd name="connsiteX1" fmla="*/ 94114 w 5076825"/>
              <a:gd name="connsiteY1" fmla="*/ 0 h 564671"/>
              <a:gd name="connsiteX2" fmla="*/ 4982711 w 5076825"/>
              <a:gd name="connsiteY2" fmla="*/ 0 h 564671"/>
              <a:gd name="connsiteX3" fmla="*/ 5076825 w 5076825"/>
              <a:gd name="connsiteY3" fmla="*/ 94114 h 564671"/>
              <a:gd name="connsiteX4" fmla="*/ 5076825 w 5076825"/>
              <a:gd name="connsiteY4" fmla="*/ 470557 h 564671"/>
              <a:gd name="connsiteX5" fmla="*/ 4982711 w 5076825"/>
              <a:gd name="connsiteY5" fmla="*/ 564671 h 564671"/>
              <a:gd name="connsiteX6" fmla="*/ 94114 w 5076825"/>
              <a:gd name="connsiteY6" fmla="*/ 564671 h 564671"/>
              <a:gd name="connsiteX7" fmla="*/ 0 w 5076825"/>
              <a:gd name="connsiteY7" fmla="*/ 470557 h 564671"/>
              <a:gd name="connsiteX8" fmla="*/ 0 w 5076825"/>
              <a:gd name="connsiteY8" fmla="*/ 94114 h 5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825" h="564671">
                <a:moveTo>
                  <a:pt x="0" y="94114"/>
                </a:moveTo>
                <a:cubicBezTo>
                  <a:pt x="0" y="42136"/>
                  <a:pt x="42136" y="0"/>
                  <a:pt x="94114" y="0"/>
                </a:cubicBezTo>
                <a:lnTo>
                  <a:pt x="4982711" y="0"/>
                </a:lnTo>
                <a:cubicBezTo>
                  <a:pt x="5034689" y="0"/>
                  <a:pt x="5076825" y="42136"/>
                  <a:pt x="5076825" y="94114"/>
                </a:cubicBezTo>
                <a:lnTo>
                  <a:pt x="5076825" y="470557"/>
                </a:lnTo>
                <a:cubicBezTo>
                  <a:pt x="5076825" y="522535"/>
                  <a:pt x="5034689" y="564671"/>
                  <a:pt x="4982711" y="564671"/>
                </a:cubicBezTo>
                <a:lnTo>
                  <a:pt x="94114" y="564671"/>
                </a:lnTo>
                <a:cubicBezTo>
                  <a:pt x="42136" y="564671"/>
                  <a:pt x="0" y="522535"/>
                  <a:pt x="0" y="470557"/>
                </a:cubicBezTo>
                <a:lnTo>
                  <a:pt x="0" y="941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145" tIns="96145" rIns="96145" bIns="96145" spcCol="1270" anchor="ctr"/>
          <a:lstStyle/>
          <a:p>
            <a:pPr algn="ctr" defTabSz="800100">
              <a:lnSpc>
                <a:spcPct val="90000"/>
              </a:lnSpc>
              <a:spcAft>
                <a:spcPct val="35000"/>
              </a:spcAft>
              <a:defRPr/>
            </a:pPr>
            <a:r>
              <a:rPr lang="zh-CN" altLang="en-US" sz="1800" dirty="0">
                <a:latin typeface="微软雅黑" panose="020B0503020204020204" pitchFamily="34" charset="-122"/>
                <a:ea typeface="微软雅黑" panose="020B0503020204020204" pitchFamily="34" charset="-122"/>
              </a:rPr>
              <a:t>第一章总则（</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条）</a:t>
            </a:r>
          </a:p>
        </p:txBody>
      </p:sp>
      <p:sp>
        <p:nvSpPr>
          <p:cNvPr id="11" name="任意多边形: 形状 3"/>
          <p:cNvSpPr/>
          <p:nvPr/>
        </p:nvSpPr>
        <p:spPr>
          <a:xfrm>
            <a:off x="1331913" y="1174750"/>
            <a:ext cx="6564312" cy="565150"/>
          </a:xfrm>
          <a:custGeom>
            <a:avLst/>
            <a:gdLst>
              <a:gd name="connsiteX0" fmla="*/ 0 w 5076825"/>
              <a:gd name="connsiteY0" fmla="*/ 94114 h 564671"/>
              <a:gd name="connsiteX1" fmla="*/ 94114 w 5076825"/>
              <a:gd name="connsiteY1" fmla="*/ 0 h 564671"/>
              <a:gd name="connsiteX2" fmla="*/ 4982711 w 5076825"/>
              <a:gd name="connsiteY2" fmla="*/ 0 h 564671"/>
              <a:gd name="connsiteX3" fmla="*/ 5076825 w 5076825"/>
              <a:gd name="connsiteY3" fmla="*/ 94114 h 564671"/>
              <a:gd name="connsiteX4" fmla="*/ 5076825 w 5076825"/>
              <a:gd name="connsiteY4" fmla="*/ 470557 h 564671"/>
              <a:gd name="connsiteX5" fmla="*/ 4982711 w 5076825"/>
              <a:gd name="connsiteY5" fmla="*/ 564671 h 564671"/>
              <a:gd name="connsiteX6" fmla="*/ 94114 w 5076825"/>
              <a:gd name="connsiteY6" fmla="*/ 564671 h 564671"/>
              <a:gd name="connsiteX7" fmla="*/ 0 w 5076825"/>
              <a:gd name="connsiteY7" fmla="*/ 470557 h 564671"/>
              <a:gd name="connsiteX8" fmla="*/ 0 w 5076825"/>
              <a:gd name="connsiteY8" fmla="*/ 94114 h 5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825" h="564671">
                <a:moveTo>
                  <a:pt x="0" y="94114"/>
                </a:moveTo>
                <a:cubicBezTo>
                  <a:pt x="0" y="42136"/>
                  <a:pt x="42136" y="0"/>
                  <a:pt x="94114" y="0"/>
                </a:cubicBezTo>
                <a:lnTo>
                  <a:pt x="4982711" y="0"/>
                </a:lnTo>
                <a:cubicBezTo>
                  <a:pt x="5034689" y="0"/>
                  <a:pt x="5076825" y="42136"/>
                  <a:pt x="5076825" y="94114"/>
                </a:cubicBezTo>
                <a:lnTo>
                  <a:pt x="5076825" y="470557"/>
                </a:lnTo>
                <a:cubicBezTo>
                  <a:pt x="5076825" y="522535"/>
                  <a:pt x="5034689" y="564671"/>
                  <a:pt x="4982711" y="564671"/>
                </a:cubicBezTo>
                <a:lnTo>
                  <a:pt x="94114" y="564671"/>
                </a:lnTo>
                <a:cubicBezTo>
                  <a:pt x="42136" y="564671"/>
                  <a:pt x="0" y="522535"/>
                  <a:pt x="0" y="470557"/>
                </a:cubicBezTo>
                <a:lnTo>
                  <a:pt x="0" y="941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145" tIns="96145" rIns="96145" bIns="96145" spcCol="1270" anchor="ctr"/>
          <a:lstStyle/>
          <a:p>
            <a:pPr algn="ctr" defTabSz="800100">
              <a:lnSpc>
                <a:spcPct val="90000"/>
              </a:lnSpc>
              <a:spcAft>
                <a:spcPct val="35000"/>
              </a:spcAft>
              <a:defRPr/>
            </a:pPr>
            <a:r>
              <a:rPr lang="zh-CN" altLang="en-US" sz="1800" dirty="0">
                <a:latin typeface="微软雅黑" panose="020B0503020204020204" pitchFamily="34" charset="-122"/>
                <a:ea typeface="微软雅黑" panose="020B0503020204020204" pitchFamily="34" charset="-122"/>
              </a:rPr>
              <a:t>第二章  政府会计信息质量要求（</a:t>
            </a: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条）</a:t>
            </a:r>
          </a:p>
        </p:txBody>
      </p:sp>
      <p:grpSp>
        <p:nvGrpSpPr>
          <p:cNvPr id="12" name="组合 23"/>
          <p:cNvGrpSpPr/>
          <p:nvPr/>
        </p:nvGrpSpPr>
        <p:grpSpPr bwMode="auto">
          <a:xfrm>
            <a:off x="1331913" y="3702050"/>
            <a:ext cx="6564312" cy="1181100"/>
            <a:chOff x="2123728" y="3727841"/>
            <a:chExt cx="5400675" cy="1181146"/>
          </a:xfrm>
        </p:grpSpPr>
        <p:sp>
          <p:nvSpPr>
            <p:cNvPr id="13" name="任意多边形: 形状 24"/>
            <p:cNvSpPr/>
            <p:nvPr/>
          </p:nvSpPr>
          <p:spPr>
            <a:xfrm>
              <a:off x="2123728" y="3727841"/>
              <a:ext cx="5400675" cy="565172"/>
            </a:xfrm>
            <a:custGeom>
              <a:avLst/>
              <a:gdLst>
                <a:gd name="connsiteX0" fmla="*/ 0 w 5400675"/>
                <a:gd name="connsiteY0" fmla="*/ 94114 h 564671"/>
                <a:gd name="connsiteX1" fmla="*/ 94114 w 5400675"/>
                <a:gd name="connsiteY1" fmla="*/ 0 h 564671"/>
                <a:gd name="connsiteX2" fmla="*/ 5306561 w 5400675"/>
                <a:gd name="connsiteY2" fmla="*/ 0 h 564671"/>
                <a:gd name="connsiteX3" fmla="*/ 5400675 w 5400675"/>
                <a:gd name="connsiteY3" fmla="*/ 94114 h 564671"/>
                <a:gd name="connsiteX4" fmla="*/ 5400675 w 5400675"/>
                <a:gd name="connsiteY4" fmla="*/ 470557 h 564671"/>
                <a:gd name="connsiteX5" fmla="*/ 5306561 w 5400675"/>
                <a:gd name="connsiteY5" fmla="*/ 564671 h 564671"/>
                <a:gd name="connsiteX6" fmla="*/ 94114 w 5400675"/>
                <a:gd name="connsiteY6" fmla="*/ 564671 h 564671"/>
                <a:gd name="connsiteX7" fmla="*/ 0 w 5400675"/>
                <a:gd name="connsiteY7" fmla="*/ 470557 h 564671"/>
                <a:gd name="connsiteX8" fmla="*/ 0 w 5400675"/>
                <a:gd name="connsiteY8" fmla="*/ 94114 h 5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64671">
                  <a:moveTo>
                    <a:pt x="0" y="94114"/>
                  </a:moveTo>
                  <a:cubicBezTo>
                    <a:pt x="0" y="42136"/>
                    <a:pt x="42136" y="0"/>
                    <a:pt x="94114" y="0"/>
                  </a:cubicBezTo>
                  <a:lnTo>
                    <a:pt x="5306561" y="0"/>
                  </a:lnTo>
                  <a:cubicBezTo>
                    <a:pt x="5358539" y="0"/>
                    <a:pt x="5400675" y="42136"/>
                    <a:pt x="5400675" y="94114"/>
                  </a:cubicBezTo>
                  <a:lnTo>
                    <a:pt x="5400675" y="470557"/>
                  </a:lnTo>
                  <a:cubicBezTo>
                    <a:pt x="5400675" y="522535"/>
                    <a:pt x="5358539" y="564671"/>
                    <a:pt x="5306561" y="564671"/>
                  </a:cubicBezTo>
                  <a:lnTo>
                    <a:pt x="94114" y="564671"/>
                  </a:lnTo>
                  <a:cubicBezTo>
                    <a:pt x="42136" y="564671"/>
                    <a:pt x="0" y="522535"/>
                    <a:pt x="0" y="470557"/>
                  </a:cubicBezTo>
                  <a:lnTo>
                    <a:pt x="0" y="941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145" tIns="96145" rIns="96145" bIns="96145" spcCol="1270" anchor="ctr"/>
            <a:lstStyle/>
            <a:p>
              <a:pPr algn="ctr" defTabSz="800100">
                <a:lnSpc>
                  <a:spcPct val="90000"/>
                </a:lnSpc>
                <a:spcAft>
                  <a:spcPct val="35000"/>
                </a:spcAft>
                <a:defRPr/>
              </a:pPr>
              <a:r>
                <a:rPr lang="zh-CN" altLang="en-US" sz="1800" dirty="0">
                  <a:latin typeface="微软雅黑" panose="020B0503020204020204" pitchFamily="34" charset="-122"/>
                  <a:ea typeface="微软雅黑" panose="020B0503020204020204" pitchFamily="34" charset="-122"/>
                </a:rPr>
                <a:t>第五章  政府决算报告和财务报告（</a:t>
              </a:r>
              <a:r>
                <a:rPr lang="en-US" altLang="zh-CN" sz="1800" dirty="0">
                  <a:latin typeface="微软雅黑" panose="020B0503020204020204" pitchFamily="34" charset="-122"/>
                  <a:ea typeface="微软雅黑" panose="020B0503020204020204" pitchFamily="34" charset="-122"/>
                </a:rPr>
                <a:t>9</a:t>
              </a:r>
              <a:r>
                <a:rPr lang="zh-CN" altLang="en-US" sz="1800" dirty="0">
                  <a:latin typeface="微软雅黑" panose="020B0503020204020204" pitchFamily="34" charset="-122"/>
                  <a:ea typeface="微软雅黑" panose="020B0503020204020204" pitchFamily="34" charset="-122"/>
                </a:rPr>
                <a:t>条）</a:t>
              </a:r>
            </a:p>
          </p:txBody>
        </p:sp>
        <p:sp>
          <p:nvSpPr>
            <p:cNvPr id="14" name="任意多边形: 形状 25"/>
            <p:cNvSpPr/>
            <p:nvPr/>
          </p:nvSpPr>
          <p:spPr>
            <a:xfrm>
              <a:off x="2123728" y="4343815"/>
              <a:ext cx="5400675" cy="565172"/>
            </a:xfrm>
            <a:custGeom>
              <a:avLst/>
              <a:gdLst>
                <a:gd name="connsiteX0" fmla="*/ 0 w 5400675"/>
                <a:gd name="connsiteY0" fmla="*/ 94114 h 564671"/>
                <a:gd name="connsiteX1" fmla="*/ 94114 w 5400675"/>
                <a:gd name="connsiteY1" fmla="*/ 0 h 564671"/>
                <a:gd name="connsiteX2" fmla="*/ 5306561 w 5400675"/>
                <a:gd name="connsiteY2" fmla="*/ 0 h 564671"/>
                <a:gd name="connsiteX3" fmla="*/ 5400675 w 5400675"/>
                <a:gd name="connsiteY3" fmla="*/ 94114 h 564671"/>
                <a:gd name="connsiteX4" fmla="*/ 5400675 w 5400675"/>
                <a:gd name="connsiteY4" fmla="*/ 470557 h 564671"/>
                <a:gd name="connsiteX5" fmla="*/ 5306561 w 5400675"/>
                <a:gd name="connsiteY5" fmla="*/ 564671 h 564671"/>
                <a:gd name="connsiteX6" fmla="*/ 94114 w 5400675"/>
                <a:gd name="connsiteY6" fmla="*/ 564671 h 564671"/>
                <a:gd name="connsiteX7" fmla="*/ 0 w 5400675"/>
                <a:gd name="connsiteY7" fmla="*/ 470557 h 564671"/>
                <a:gd name="connsiteX8" fmla="*/ 0 w 5400675"/>
                <a:gd name="connsiteY8" fmla="*/ 94114 h 5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0675" h="564671">
                  <a:moveTo>
                    <a:pt x="0" y="94114"/>
                  </a:moveTo>
                  <a:cubicBezTo>
                    <a:pt x="0" y="42136"/>
                    <a:pt x="42136" y="0"/>
                    <a:pt x="94114" y="0"/>
                  </a:cubicBezTo>
                  <a:lnTo>
                    <a:pt x="5306561" y="0"/>
                  </a:lnTo>
                  <a:cubicBezTo>
                    <a:pt x="5358539" y="0"/>
                    <a:pt x="5400675" y="42136"/>
                    <a:pt x="5400675" y="94114"/>
                  </a:cubicBezTo>
                  <a:lnTo>
                    <a:pt x="5400675" y="470557"/>
                  </a:lnTo>
                  <a:cubicBezTo>
                    <a:pt x="5400675" y="522535"/>
                    <a:pt x="5358539" y="564671"/>
                    <a:pt x="5306561" y="564671"/>
                  </a:cubicBezTo>
                  <a:lnTo>
                    <a:pt x="94114" y="564671"/>
                  </a:lnTo>
                  <a:cubicBezTo>
                    <a:pt x="42136" y="564671"/>
                    <a:pt x="0" y="522535"/>
                    <a:pt x="0" y="470557"/>
                  </a:cubicBezTo>
                  <a:lnTo>
                    <a:pt x="0" y="941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145" tIns="96145" rIns="96145" bIns="96145" spcCol="1270" anchor="ctr"/>
            <a:lstStyle/>
            <a:p>
              <a:pPr algn="ctr" defTabSz="800100">
                <a:lnSpc>
                  <a:spcPct val="90000"/>
                </a:lnSpc>
                <a:spcAft>
                  <a:spcPct val="35000"/>
                </a:spcAft>
                <a:defRPr/>
              </a:pPr>
              <a:r>
                <a:rPr lang="zh-CN" altLang="en-US" sz="1800" dirty="0">
                  <a:latin typeface="微软雅黑" panose="020B0503020204020204" pitchFamily="34" charset="-122"/>
                  <a:ea typeface="微软雅黑" panose="020B0503020204020204" pitchFamily="34" charset="-122"/>
                </a:rPr>
                <a:t>第六章   附则（</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条）</a:t>
              </a:r>
            </a:p>
          </p:txBody>
        </p:sp>
      </p:grpSp>
      <p:grpSp>
        <p:nvGrpSpPr>
          <p:cNvPr id="15" name="组合 27"/>
          <p:cNvGrpSpPr/>
          <p:nvPr/>
        </p:nvGrpSpPr>
        <p:grpSpPr bwMode="auto">
          <a:xfrm>
            <a:off x="4643437" y="1816100"/>
            <a:ext cx="3252788" cy="1821350"/>
            <a:chOff x="4644007" y="1815666"/>
            <a:chExt cx="3252218" cy="1822396"/>
          </a:xfrm>
        </p:grpSpPr>
        <p:sp>
          <p:nvSpPr>
            <p:cNvPr id="16" name="矩形: 圆角 15"/>
            <p:cNvSpPr/>
            <p:nvPr/>
          </p:nvSpPr>
          <p:spPr>
            <a:xfrm>
              <a:off x="4644008" y="1815666"/>
              <a:ext cx="3252217" cy="535295"/>
            </a:xfrm>
            <a:prstGeom prst="roundRect">
              <a:avLst/>
            </a:prstGeom>
            <a:solidFill>
              <a:srgbClr val="00B0F0"/>
            </a:solid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lIns="60960" tIns="60960" rIns="60960" bIns="60960" spcCol="1270" anchor="ctr"/>
            <a:lstStyle/>
            <a:p>
              <a:pPr algn="ctr" defTabSz="711200">
                <a:lnSpc>
                  <a:spcPct val="90000"/>
                </a:lnSpc>
                <a:spcAft>
                  <a:spcPct val="35000"/>
                </a:spcAft>
                <a:defRPr/>
              </a:pPr>
              <a:r>
                <a:rPr lang="zh-CN" altLang="en-US" sz="1400" dirty="0">
                  <a:latin typeface="微软雅黑" panose="020B0503020204020204" pitchFamily="34" charset="-122"/>
                  <a:ea typeface="微软雅黑" panose="020B0503020204020204" pitchFamily="34" charset="-122"/>
                </a:rPr>
                <a:t>第四章  政府财务会计要素（</a:t>
              </a:r>
              <a:r>
                <a:rPr lang="en-US" altLang="zh-CN" sz="1400" dirty="0">
                  <a:latin typeface="微软雅黑" panose="020B0503020204020204" pitchFamily="34" charset="-122"/>
                  <a:ea typeface="微软雅黑" panose="020B0503020204020204" pitchFamily="34" charset="-122"/>
                </a:rPr>
                <a:t>22</a:t>
              </a:r>
              <a:r>
                <a:rPr lang="zh-CN" altLang="en-US" sz="1400" dirty="0">
                  <a:latin typeface="微软雅黑" panose="020B0503020204020204" pitchFamily="34" charset="-122"/>
                  <a:ea typeface="微软雅黑" panose="020B0503020204020204" pitchFamily="34" charset="-122"/>
                </a:rPr>
                <a:t>条）</a:t>
              </a:r>
            </a:p>
          </p:txBody>
        </p:sp>
        <p:sp>
          <p:nvSpPr>
            <p:cNvPr id="17" name="矩形 16"/>
            <p:cNvSpPr/>
            <p:nvPr/>
          </p:nvSpPr>
          <p:spPr>
            <a:xfrm>
              <a:off x="4644008" y="2350961"/>
              <a:ext cx="650761" cy="11673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390" tIns="72390" rIns="72390" bIns="72390" spcCol="1270" anchor="ctr"/>
            <a:lstStyle/>
            <a:p>
              <a:pPr algn="ctr" defTabSz="844550">
                <a:lnSpc>
                  <a:spcPct val="90000"/>
                </a:lnSpc>
                <a:spcAft>
                  <a:spcPct val="35000"/>
                </a:spcAft>
                <a:defRPr/>
              </a:pPr>
              <a:r>
                <a:rPr lang="zh-CN" altLang="en-US" dirty="0">
                  <a:latin typeface="微软雅黑" panose="020B0503020204020204" pitchFamily="34" charset="-122"/>
                  <a:ea typeface="微软雅黑" panose="020B0503020204020204" pitchFamily="34" charset="-122"/>
                </a:rPr>
                <a:t>资产</a:t>
              </a:r>
            </a:p>
          </p:txBody>
        </p:sp>
        <p:sp>
          <p:nvSpPr>
            <p:cNvPr id="18" name="矩形 17"/>
            <p:cNvSpPr/>
            <p:nvPr/>
          </p:nvSpPr>
          <p:spPr>
            <a:xfrm>
              <a:off x="5294769" y="2350961"/>
              <a:ext cx="650761" cy="116161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390" tIns="72390" rIns="72390" bIns="72390" spcCol="1270" anchor="ctr"/>
            <a:lstStyle/>
            <a:p>
              <a:pPr algn="ctr" defTabSz="844550">
                <a:lnSpc>
                  <a:spcPct val="90000"/>
                </a:lnSpc>
                <a:spcAft>
                  <a:spcPct val="35000"/>
                </a:spcAft>
                <a:defRPr/>
              </a:pPr>
              <a:r>
                <a:rPr lang="zh-CN" altLang="en-US" dirty="0">
                  <a:latin typeface="微软雅黑" panose="020B0503020204020204" pitchFamily="34" charset="-122"/>
                  <a:ea typeface="微软雅黑" panose="020B0503020204020204" pitchFamily="34" charset="-122"/>
                </a:rPr>
                <a:t>负债</a:t>
              </a:r>
            </a:p>
          </p:txBody>
        </p:sp>
        <p:sp>
          <p:nvSpPr>
            <p:cNvPr id="19" name="矩形 18"/>
            <p:cNvSpPr/>
            <p:nvPr/>
          </p:nvSpPr>
          <p:spPr>
            <a:xfrm>
              <a:off x="5945530" y="2350961"/>
              <a:ext cx="649173" cy="11673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390" tIns="72390" rIns="72390" bIns="72390" spcCol="1270" anchor="ctr"/>
            <a:lstStyle/>
            <a:p>
              <a:pPr algn="ctr" defTabSz="844550">
                <a:lnSpc>
                  <a:spcPct val="90000"/>
                </a:lnSpc>
                <a:spcAft>
                  <a:spcPct val="35000"/>
                </a:spcAft>
                <a:defRPr/>
              </a:pPr>
              <a:r>
                <a:rPr lang="zh-CN" altLang="en-US" dirty="0">
                  <a:latin typeface="微软雅黑" panose="020B0503020204020204" pitchFamily="34" charset="-122"/>
                  <a:ea typeface="微软雅黑" panose="020B0503020204020204" pitchFamily="34" charset="-122"/>
                </a:rPr>
                <a:t>净</a:t>
              </a:r>
              <a:endParaRPr lang="en-US" altLang="zh-CN" dirty="0">
                <a:latin typeface="微软雅黑" panose="020B0503020204020204" pitchFamily="34" charset="-122"/>
                <a:ea typeface="微软雅黑" panose="020B0503020204020204" pitchFamily="34" charset="-122"/>
              </a:endParaRPr>
            </a:p>
            <a:p>
              <a:pPr algn="ctr" defTabSz="844550">
                <a:lnSpc>
                  <a:spcPct val="90000"/>
                </a:lnSpc>
                <a:spcAft>
                  <a:spcPct val="35000"/>
                </a:spcAft>
                <a:defRPr/>
              </a:pPr>
              <a:r>
                <a:rPr lang="zh-CN" altLang="en-US" dirty="0">
                  <a:latin typeface="微软雅黑" panose="020B0503020204020204" pitchFamily="34" charset="-122"/>
                  <a:ea typeface="微软雅黑" panose="020B0503020204020204" pitchFamily="34" charset="-122"/>
                </a:rPr>
                <a:t>资</a:t>
              </a:r>
              <a:endParaRPr lang="en-US" altLang="zh-CN" dirty="0">
                <a:latin typeface="微软雅黑" panose="020B0503020204020204" pitchFamily="34" charset="-122"/>
                <a:ea typeface="微软雅黑" panose="020B0503020204020204" pitchFamily="34" charset="-122"/>
              </a:endParaRPr>
            </a:p>
            <a:p>
              <a:pPr algn="ctr" defTabSz="844550">
                <a:lnSpc>
                  <a:spcPct val="90000"/>
                </a:lnSpc>
                <a:spcAft>
                  <a:spcPct val="35000"/>
                </a:spcAft>
                <a:defRPr/>
              </a:pPr>
              <a:r>
                <a:rPr lang="zh-CN" altLang="en-US" dirty="0">
                  <a:latin typeface="微软雅黑" panose="020B0503020204020204" pitchFamily="34" charset="-122"/>
                  <a:ea typeface="微软雅黑" panose="020B0503020204020204" pitchFamily="34" charset="-122"/>
                </a:rPr>
                <a:t>产</a:t>
              </a:r>
            </a:p>
          </p:txBody>
        </p:sp>
        <p:sp>
          <p:nvSpPr>
            <p:cNvPr id="20" name="矩形: 圆角 20"/>
            <p:cNvSpPr/>
            <p:nvPr/>
          </p:nvSpPr>
          <p:spPr>
            <a:xfrm>
              <a:off x="6594703" y="2347785"/>
              <a:ext cx="650761" cy="11754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390" tIns="72390" rIns="72390" bIns="72390" spcCol="1270" anchor="ctr"/>
            <a:lstStyle/>
            <a:p>
              <a:pPr algn="ctr" defTabSz="844550">
                <a:lnSpc>
                  <a:spcPct val="90000"/>
                </a:lnSpc>
                <a:spcAft>
                  <a:spcPct val="35000"/>
                </a:spcAft>
                <a:defRPr/>
              </a:pPr>
              <a:r>
                <a:rPr lang="zh-CN" altLang="en-US" dirty="0">
                  <a:latin typeface="微软雅黑" panose="020B0503020204020204" pitchFamily="34" charset="-122"/>
                  <a:ea typeface="微软雅黑" panose="020B0503020204020204" pitchFamily="34" charset="-122"/>
                </a:rPr>
                <a:t>收入</a:t>
              </a:r>
            </a:p>
          </p:txBody>
        </p:sp>
        <p:sp>
          <p:nvSpPr>
            <p:cNvPr id="21" name="矩形 20"/>
            <p:cNvSpPr/>
            <p:nvPr/>
          </p:nvSpPr>
          <p:spPr>
            <a:xfrm>
              <a:off x="7245464" y="2350961"/>
              <a:ext cx="650761" cy="116161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2390" tIns="72390" rIns="72390" bIns="72390" spcCol="1270" anchor="ctr"/>
            <a:lstStyle/>
            <a:p>
              <a:pPr algn="ctr" defTabSz="844550">
                <a:lnSpc>
                  <a:spcPct val="90000"/>
                </a:lnSpc>
                <a:spcAft>
                  <a:spcPct val="35000"/>
                </a:spcAft>
                <a:defRPr/>
              </a:pPr>
              <a:r>
                <a:rPr lang="zh-CN" altLang="en-US" dirty="0">
                  <a:latin typeface="微软雅黑" panose="020B0503020204020204" pitchFamily="34" charset="-122"/>
                  <a:ea typeface="微软雅黑" panose="020B0503020204020204" pitchFamily="34" charset="-122"/>
                </a:rPr>
                <a:t>费用</a:t>
              </a:r>
            </a:p>
          </p:txBody>
        </p:sp>
        <p:sp>
          <p:nvSpPr>
            <p:cNvPr id="22" name="矩形: 圆角 22"/>
            <p:cNvSpPr/>
            <p:nvPr/>
          </p:nvSpPr>
          <p:spPr>
            <a:xfrm>
              <a:off x="4644007" y="3512578"/>
              <a:ext cx="3252217" cy="125484"/>
            </a:xfrm>
            <a:prstGeom prst="roundRect">
              <a:avLst/>
            </a:prstGeom>
            <a:solidFill>
              <a:srgbClr val="00B0F0"/>
            </a:solid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smtClean="0">
                <a:solidFill>
                  <a:schemeClr val="tx1"/>
                </a:solidFill>
                <a:latin typeface="微软雅黑" panose="020B0503020204020204" pitchFamily="34" charset="-122"/>
                <a:ea typeface="微软雅黑" panose="020B0503020204020204" pitchFamily="34" charset="-122"/>
              </a:rPr>
              <a:t>政府</a:t>
            </a:r>
            <a:r>
              <a:rPr lang="zh-CN" altLang="en-US" dirty="0">
                <a:solidFill>
                  <a:schemeClr val="tx1"/>
                </a:solidFill>
                <a:latin typeface="微软雅黑" panose="020B0503020204020204" pitchFamily="34" charset="-122"/>
                <a:ea typeface="微软雅黑" panose="020B0503020204020204" pitchFamily="34" charset="-122"/>
              </a:rPr>
              <a:t>会计</a:t>
            </a:r>
            <a:r>
              <a:rPr lang="zh-CN" altLang="en-US" dirty="0" smtClean="0">
                <a:solidFill>
                  <a:schemeClr val="tx1"/>
                </a:solidFill>
                <a:latin typeface="微软雅黑" panose="020B0503020204020204" pitchFamily="34" charset="-122"/>
                <a:ea typeface="微软雅黑" panose="020B0503020204020204" pitchFamily="34" charset="-122"/>
              </a:rPr>
              <a:t>准则</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基本准则带来</a:t>
            </a:r>
            <a:r>
              <a:rPr lang="zh-CN" altLang="en-US" dirty="0">
                <a:solidFill>
                  <a:schemeClr val="tx1"/>
                </a:solidFill>
                <a:latin typeface="微软雅黑" panose="020B0503020204020204" pitchFamily="34" charset="-122"/>
                <a:ea typeface="微软雅黑" panose="020B0503020204020204" pitchFamily="34" charset="-122"/>
              </a:rPr>
              <a:t>哪些变化</a:t>
            </a:r>
          </a:p>
        </p:txBody>
      </p:sp>
      <p:sp>
        <p:nvSpPr>
          <p:cNvPr id="8" name="MH_Other_5"/>
          <p:cNvSpPr/>
          <p:nvPr>
            <p:custDataLst>
              <p:tags r:id="rId1"/>
            </p:custDataLst>
          </p:nvPr>
        </p:nvSpPr>
        <p:spPr>
          <a:xfrm>
            <a:off x="4127897" y="1712511"/>
            <a:ext cx="975122" cy="731342"/>
          </a:xfrm>
          <a:prstGeom prst="roundRect">
            <a:avLst/>
          </a:prstGeom>
          <a:gradFill flip="none" rotWithShape="1">
            <a:gsLst>
              <a:gs pos="0">
                <a:srgbClr val="29ABE2">
                  <a:lumMod val="5000"/>
                  <a:lumOff val="95000"/>
                </a:srgbClr>
              </a:gs>
              <a:gs pos="100000">
                <a:sysClr val="window" lastClr="FFFFFF">
                  <a:lumMod val="75000"/>
                </a:sysClr>
              </a:gs>
            </a:gsLst>
            <a:lin ang="13500000" scaled="1"/>
            <a:tileRect/>
          </a:gradFill>
          <a:ln w="34925" cap="flat" cmpd="sng" algn="ctr">
            <a:gradFill flip="none" rotWithShape="1">
              <a:gsLst>
                <a:gs pos="0">
                  <a:srgbClr val="BE309C">
                    <a:lumMod val="5000"/>
                    <a:lumOff val="95000"/>
                  </a:srgbClr>
                </a:gs>
                <a:gs pos="100000">
                  <a:sysClr val="window" lastClr="FFFFFF">
                    <a:lumMod val="65000"/>
                  </a:sysClr>
                </a:gs>
              </a:gsLst>
              <a:lin ang="2700000" scaled="1"/>
              <a:tileRect/>
            </a:gradFill>
            <a:prstDash val="solid"/>
            <a:miter lim="800000"/>
          </a:ln>
          <a:effectLst>
            <a:outerShdw blurRad="1778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9" name="MH_Other_6"/>
          <p:cNvSpPr>
            <a:spLocks noChangeAspect="1"/>
          </p:cNvSpPr>
          <p:nvPr>
            <p:custDataLst>
              <p:tags r:id="rId2"/>
            </p:custDataLst>
          </p:nvPr>
        </p:nvSpPr>
        <p:spPr>
          <a:xfrm>
            <a:off x="4329257" y="1870565"/>
            <a:ext cx="567000" cy="425250"/>
          </a:xfrm>
          <a:prstGeom prst="roundRect">
            <a:avLst/>
          </a:prstGeom>
          <a:solidFill>
            <a:sysClr val="window" lastClr="FFFFFF"/>
          </a:solidFill>
          <a:ln w="34925" cap="flat" cmpd="sng" algn="ctr">
            <a:noFill/>
            <a:prstDash val="solid"/>
            <a:miter lim="800000"/>
          </a:ln>
          <a:effectLst>
            <a:innerShdw blurRad="63500" dist="50800" dir="135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0" name="MH_Other_7"/>
          <p:cNvSpPr txBox="1">
            <a:spLocks noChangeArrowheads="1"/>
          </p:cNvSpPr>
          <p:nvPr>
            <p:custDataLst>
              <p:tags r:id="rId3"/>
            </p:custDataLst>
          </p:nvPr>
        </p:nvSpPr>
        <p:spPr bwMode="auto">
          <a:xfrm>
            <a:off x="4269300" y="1865557"/>
            <a:ext cx="6461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eaLnBrk="1" hangingPunct="1"/>
            <a:r>
              <a:rPr lang="en-US" altLang="zh-CN" sz="3600" dirty="0">
                <a:solidFill>
                  <a:srgbClr val="7030A0"/>
                </a:solidFill>
                <a:latin typeface="微软雅黑" panose="020B0503020204020204" pitchFamily="34" charset="-122"/>
              </a:rPr>
              <a:t>01</a:t>
            </a:r>
            <a:endParaRPr lang="zh-CN" altLang="en-US" sz="3600" dirty="0">
              <a:solidFill>
                <a:srgbClr val="7030A0"/>
              </a:solidFill>
              <a:latin typeface="微软雅黑" panose="020B0503020204020204" pitchFamily="34" charset="-122"/>
            </a:endParaRPr>
          </a:p>
        </p:txBody>
      </p:sp>
      <p:sp>
        <p:nvSpPr>
          <p:cNvPr id="14" name="MH_Other_11"/>
          <p:cNvSpPr/>
          <p:nvPr>
            <p:custDataLst>
              <p:tags r:id="rId4"/>
            </p:custDataLst>
          </p:nvPr>
        </p:nvSpPr>
        <p:spPr>
          <a:xfrm>
            <a:off x="3600654" y="2596898"/>
            <a:ext cx="975122" cy="731342"/>
          </a:xfrm>
          <a:prstGeom prst="roundRect">
            <a:avLst/>
          </a:prstGeom>
          <a:gradFill flip="none" rotWithShape="1">
            <a:gsLst>
              <a:gs pos="0">
                <a:srgbClr val="29ABE2">
                  <a:lumMod val="5000"/>
                  <a:lumOff val="95000"/>
                </a:srgbClr>
              </a:gs>
              <a:gs pos="100000">
                <a:sysClr val="window" lastClr="FFFFFF">
                  <a:lumMod val="75000"/>
                </a:sysClr>
              </a:gs>
            </a:gsLst>
            <a:lin ang="13500000" scaled="1"/>
            <a:tileRect/>
          </a:gradFill>
          <a:ln w="34925" cap="flat" cmpd="sng" algn="ctr">
            <a:gradFill flip="none" rotWithShape="1">
              <a:gsLst>
                <a:gs pos="0">
                  <a:srgbClr val="BE309C">
                    <a:lumMod val="5000"/>
                    <a:lumOff val="95000"/>
                  </a:srgbClr>
                </a:gs>
                <a:gs pos="100000">
                  <a:sysClr val="window" lastClr="FFFFFF">
                    <a:lumMod val="65000"/>
                  </a:sysClr>
                </a:gs>
              </a:gsLst>
              <a:lin ang="2700000" scaled="1"/>
              <a:tileRect/>
            </a:gradFill>
            <a:prstDash val="solid"/>
            <a:miter lim="800000"/>
          </a:ln>
          <a:effectLst>
            <a:outerShdw blurRad="1778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5" name="MH_Other_12"/>
          <p:cNvSpPr>
            <a:spLocks noChangeAspect="1"/>
          </p:cNvSpPr>
          <p:nvPr>
            <p:custDataLst>
              <p:tags r:id="rId5"/>
            </p:custDataLst>
          </p:nvPr>
        </p:nvSpPr>
        <p:spPr>
          <a:xfrm>
            <a:off x="3804715" y="2749945"/>
            <a:ext cx="567000" cy="425250"/>
          </a:xfrm>
          <a:prstGeom prst="roundRect">
            <a:avLst/>
          </a:prstGeom>
          <a:solidFill>
            <a:sysClr val="window" lastClr="FFFFFF"/>
          </a:solidFill>
          <a:ln w="34925" cap="flat" cmpd="sng" algn="ctr">
            <a:noFill/>
            <a:prstDash val="solid"/>
            <a:miter lim="800000"/>
          </a:ln>
          <a:effectLst>
            <a:innerShdw blurRad="63500" dist="50800" dir="135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6" name="MH_Other_13"/>
          <p:cNvSpPr txBox="1">
            <a:spLocks noChangeArrowheads="1"/>
          </p:cNvSpPr>
          <p:nvPr>
            <p:custDataLst>
              <p:tags r:id="rId6"/>
            </p:custDataLst>
          </p:nvPr>
        </p:nvSpPr>
        <p:spPr bwMode="auto">
          <a:xfrm>
            <a:off x="3787776" y="2728913"/>
            <a:ext cx="646113"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eaLnBrk="1" hangingPunct="1"/>
            <a:r>
              <a:rPr lang="en-US" altLang="zh-CN" sz="3600" dirty="0" smtClean="0">
                <a:solidFill>
                  <a:srgbClr val="13AE67"/>
                </a:solidFill>
                <a:latin typeface="微软雅黑" panose="020B0503020204020204" pitchFamily="34" charset="-122"/>
              </a:rPr>
              <a:t>02</a:t>
            </a:r>
            <a:endParaRPr lang="zh-CN" altLang="en-US" sz="3600" dirty="0">
              <a:solidFill>
                <a:srgbClr val="13AE67"/>
              </a:solidFill>
              <a:latin typeface="微软雅黑" panose="020B0503020204020204" pitchFamily="34" charset="-122"/>
            </a:endParaRPr>
          </a:p>
        </p:txBody>
      </p:sp>
      <p:sp>
        <p:nvSpPr>
          <p:cNvPr id="17" name="MH_Other_14"/>
          <p:cNvSpPr/>
          <p:nvPr>
            <p:custDataLst>
              <p:tags r:id="rId7"/>
            </p:custDataLst>
          </p:nvPr>
        </p:nvSpPr>
        <p:spPr>
          <a:xfrm>
            <a:off x="4592357" y="2596898"/>
            <a:ext cx="975122" cy="731342"/>
          </a:xfrm>
          <a:prstGeom prst="roundRect">
            <a:avLst/>
          </a:prstGeom>
          <a:gradFill flip="none" rotWithShape="1">
            <a:gsLst>
              <a:gs pos="0">
                <a:srgbClr val="29ABE2">
                  <a:lumMod val="5000"/>
                  <a:lumOff val="95000"/>
                </a:srgbClr>
              </a:gs>
              <a:gs pos="100000">
                <a:sysClr val="window" lastClr="FFFFFF">
                  <a:lumMod val="75000"/>
                </a:sysClr>
              </a:gs>
            </a:gsLst>
            <a:lin ang="13500000" scaled="1"/>
            <a:tileRect/>
          </a:gradFill>
          <a:ln w="34925" cap="flat" cmpd="sng" algn="ctr">
            <a:gradFill flip="none" rotWithShape="1">
              <a:gsLst>
                <a:gs pos="0">
                  <a:srgbClr val="BE309C">
                    <a:lumMod val="5000"/>
                    <a:lumOff val="95000"/>
                  </a:srgbClr>
                </a:gs>
                <a:gs pos="100000">
                  <a:sysClr val="window" lastClr="FFFFFF">
                    <a:lumMod val="65000"/>
                  </a:sysClr>
                </a:gs>
              </a:gsLst>
              <a:lin ang="2700000" scaled="1"/>
              <a:tileRect/>
            </a:gradFill>
            <a:prstDash val="solid"/>
            <a:miter lim="800000"/>
          </a:ln>
          <a:effectLst>
            <a:outerShdw blurRad="177800" dist="1270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MH_Other_15"/>
          <p:cNvSpPr>
            <a:spLocks noChangeAspect="1"/>
          </p:cNvSpPr>
          <p:nvPr>
            <p:custDataLst>
              <p:tags r:id="rId8"/>
            </p:custDataLst>
          </p:nvPr>
        </p:nvSpPr>
        <p:spPr>
          <a:xfrm>
            <a:off x="4796418" y="2749944"/>
            <a:ext cx="567000" cy="425250"/>
          </a:xfrm>
          <a:prstGeom prst="roundRect">
            <a:avLst/>
          </a:prstGeom>
          <a:solidFill>
            <a:sysClr val="window" lastClr="FFFFFF"/>
          </a:solidFill>
          <a:ln w="34925" cap="flat" cmpd="sng" algn="ctr">
            <a:noFill/>
            <a:prstDash val="solid"/>
            <a:miter lim="800000"/>
          </a:ln>
          <a:effectLst>
            <a:innerShdw blurRad="63500" dist="50800" dir="135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MH_Other_16"/>
          <p:cNvSpPr txBox="1">
            <a:spLocks noChangeArrowheads="1"/>
          </p:cNvSpPr>
          <p:nvPr>
            <p:custDataLst>
              <p:tags r:id="rId9"/>
            </p:custDataLst>
          </p:nvPr>
        </p:nvSpPr>
        <p:spPr bwMode="auto">
          <a:xfrm>
            <a:off x="4779963" y="2728913"/>
            <a:ext cx="646112"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eaLnBrk="1" hangingPunct="1"/>
            <a:r>
              <a:rPr lang="en-US" altLang="zh-CN" sz="3600" dirty="0" smtClean="0">
                <a:solidFill>
                  <a:schemeClr val="accent1">
                    <a:lumMod val="60000"/>
                    <a:lumOff val="40000"/>
                  </a:schemeClr>
                </a:solidFill>
                <a:latin typeface="微软雅黑" panose="020B0503020204020204" pitchFamily="34" charset="-122"/>
              </a:rPr>
              <a:t>03</a:t>
            </a:r>
            <a:endParaRPr lang="zh-CN" altLang="en-US" sz="3600" dirty="0">
              <a:solidFill>
                <a:schemeClr val="accent1">
                  <a:lumMod val="60000"/>
                  <a:lumOff val="40000"/>
                </a:schemeClr>
              </a:solidFill>
              <a:latin typeface="微软雅黑" panose="020B0503020204020204" pitchFamily="34" charset="-122"/>
            </a:endParaRPr>
          </a:p>
        </p:txBody>
      </p:sp>
      <p:sp>
        <p:nvSpPr>
          <p:cNvPr id="20" name="MH_SubTitle_1"/>
          <p:cNvSpPr txBox="1">
            <a:spLocks noChangeArrowheads="1"/>
          </p:cNvSpPr>
          <p:nvPr>
            <p:custDataLst>
              <p:tags r:id="rId10"/>
            </p:custDataLst>
          </p:nvPr>
        </p:nvSpPr>
        <p:spPr bwMode="auto">
          <a:xfrm>
            <a:off x="107504" y="1543816"/>
            <a:ext cx="2617772" cy="285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defPPr>
              <a:defRPr lang="zh-CN"/>
            </a:defPPr>
            <a:lvl1pPr marL="285750" indent="-285750" eaLnBrk="1" hangingPunct="1">
              <a:lnSpc>
                <a:spcPct val="120000"/>
              </a:lnSpc>
              <a:buFont typeface="Arial" panose="020B0604020202020204" pitchFamily="34" charset="0"/>
              <a:buChar char="•"/>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a:buFont typeface="Wingdings" panose="05000000000000000000" pitchFamily="2" charset="2"/>
              <a:buChar char="u"/>
            </a:pPr>
            <a:r>
              <a:rPr lang="zh-CN" altLang="en-US" sz="1400" dirty="0">
                <a:solidFill>
                  <a:schemeClr val="tx1"/>
                </a:solidFill>
              </a:rPr>
              <a:t>构建了政府预算会计和财务会计适度分离并相互衔接的政府会计核算</a:t>
            </a:r>
            <a:r>
              <a:rPr lang="zh-CN" altLang="en-US" sz="1400" dirty="0" smtClean="0">
                <a:solidFill>
                  <a:schemeClr val="tx1"/>
                </a:solidFill>
              </a:rPr>
              <a:t>体系</a:t>
            </a:r>
            <a:endParaRPr lang="en-US" altLang="zh-CN" sz="1400" dirty="0" smtClean="0">
              <a:solidFill>
                <a:schemeClr val="tx1"/>
              </a:solidFill>
            </a:endParaRPr>
          </a:p>
          <a:p>
            <a:pPr>
              <a:buFont typeface="Wingdings" panose="05000000000000000000" pitchFamily="2" charset="2"/>
              <a:buChar char="u"/>
            </a:pPr>
            <a:r>
              <a:rPr lang="zh-CN" altLang="en-US" sz="1400" dirty="0">
                <a:solidFill>
                  <a:schemeClr val="tx1"/>
                </a:solidFill>
              </a:rPr>
              <a:t>确立了“</a:t>
            </a:r>
            <a:r>
              <a:rPr lang="en-US" altLang="zh-CN" sz="1400" dirty="0">
                <a:solidFill>
                  <a:schemeClr val="tx1"/>
                </a:solidFill>
              </a:rPr>
              <a:t>3+5</a:t>
            </a:r>
            <a:r>
              <a:rPr lang="zh-CN" altLang="en-US" sz="1400" dirty="0">
                <a:solidFill>
                  <a:schemeClr val="tx1"/>
                </a:solidFill>
              </a:rPr>
              <a:t>要素”的会计核算</a:t>
            </a:r>
            <a:r>
              <a:rPr lang="zh-CN" altLang="en-US" sz="1400" dirty="0" smtClean="0">
                <a:solidFill>
                  <a:schemeClr val="tx1"/>
                </a:solidFill>
              </a:rPr>
              <a:t>模式</a:t>
            </a:r>
            <a:endParaRPr lang="en-US" altLang="zh-CN" sz="1400" dirty="0" smtClean="0">
              <a:solidFill>
                <a:schemeClr val="tx1"/>
              </a:solidFill>
            </a:endParaRPr>
          </a:p>
          <a:p>
            <a:pPr>
              <a:buFont typeface="Wingdings" panose="05000000000000000000" pitchFamily="2" charset="2"/>
              <a:buChar char="u"/>
            </a:pPr>
            <a:r>
              <a:rPr lang="zh-CN" altLang="en-US" sz="1400" dirty="0">
                <a:solidFill>
                  <a:schemeClr val="tx1"/>
                </a:solidFill>
              </a:rPr>
              <a:t>科学界定了会计要素的定义和确认</a:t>
            </a:r>
            <a:r>
              <a:rPr lang="zh-CN" altLang="en-US" sz="1400" dirty="0" smtClean="0">
                <a:solidFill>
                  <a:schemeClr val="tx1"/>
                </a:solidFill>
              </a:rPr>
              <a:t>标准</a:t>
            </a:r>
            <a:endParaRPr lang="en-US" altLang="zh-CN" sz="1400" dirty="0" smtClean="0">
              <a:solidFill>
                <a:schemeClr val="tx1"/>
              </a:solidFill>
            </a:endParaRPr>
          </a:p>
          <a:p>
            <a:pPr>
              <a:buFont typeface="Wingdings" panose="05000000000000000000" pitchFamily="2" charset="2"/>
              <a:buChar char="u"/>
            </a:pPr>
            <a:r>
              <a:rPr lang="zh-CN" altLang="en-US" sz="1400" dirty="0">
                <a:solidFill>
                  <a:schemeClr val="tx1"/>
                </a:solidFill>
              </a:rPr>
              <a:t>明确了资产和负债的计量属性及其应用</a:t>
            </a:r>
            <a:r>
              <a:rPr lang="zh-CN" altLang="en-US" sz="1400" dirty="0" smtClean="0">
                <a:solidFill>
                  <a:schemeClr val="tx1"/>
                </a:solidFill>
              </a:rPr>
              <a:t>原则</a:t>
            </a:r>
            <a:endParaRPr lang="en-US" altLang="zh-CN" sz="1400" dirty="0" smtClean="0">
              <a:solidFill>
                <a:schemeClr val="tx1"/>
              </a:solidFill>
            </a:endParaRPr>
          </a:p>
          <a:p>
            <a:pPr>
              <a:buFont typeface="Wingdings" panose="05000000000000000000" pitchFamily="2" charset="2"/>
              <a:buChar char="u"/>
            </a:pPr>
            <a:r>
              <a:rPr lang="zh-CN" altLang="en-US" sz="1400" dirty="0">
                <a:solidFill>
                  <a:schemeClr val="tx1"/>
                </a:solidFill>
              </a:rPr>
              <a:t>构建了政府财务报告体系</a:t>
            </a:r>
          </a:p>
        </p:txBody>
      </p:sp>
      <p:sp>
        <p:nvSpPr>
          <p:cNvPr id="22" name="MH_SubTitle_3"/>
          <p:cNvSpPr txBox="1">
            <a:spLocks noChangeArrowheads="1"/>
          </p:cNvSpPr>
          <p:nvPr>
            <p:custDataLst>
              <p:tags r:id="rId11"/>
            </p:custDataLst>
          </p:nvPr>
        </p:nvSpPr>
        <p:spPr bwMode="auto">
          <a:xfrm>
            <a:off x="5103019" y="187043"/>
            <a:ext cx="3857415" cy="187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defPPr>
              <a:defRPr lang="zh-CN"/>
            </a:defPPr>
            <a:lvl1pPr eaLnBrk="1" hangingPunct="1">
              <a:lnSpc>
                <a:spcPct val="120000"/>
              </a:lnSpc>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179705" indent="-179705">
              <a:buFont typeface="Wingdings" panose="05000000000000000000" pitchFamily="2" charset="2"/>
              <a:buChar char="u"/>
            </a:pPr>
            <a:r>
              <a:rPr lang="zh-CN" altLang="en-US" dirty="0">
                <a:solidFill>
                  <a:schemeClr val="tx1"/>
                </a:solidFill>
              </a:rPr>
              <a:t>规范政府会计核算，提高政府会计信息质量</a:t>
            </a:r>
            <a:endParaRPr lang="en-US" altLang="zh-CN" dirty="0">
              <a:solidFill>
                <a:schemeClr val="tx1"/>
              </a:solidFill>
            </a:endParaRPr>
          </a:p>
          <a:p>
            <a:pPr marL="179705" indent="-179705">
              <a:buFont typeface="Wingdings" panose="05000000000000000000" pitchFamily="2" charset="2"/>
              <a:buChar char="u"/>
            </a:pPr>
            <a:r>
              <a:rPr lang="zh-CN" altLang="en-US" dirty="0">
                <a:solidFill>
                  <a:schemeClr val="tx1"/>
                </a:solidFill>
              </a:rPr>
              <a:t>夯实财政管理基础，建立现代财政制度</a:t>
            </a:r>
            <a:endParaRPr lang="en-US" altLang="zh-CN" dirty="0">
              <a:solidFill>
                <a:schemeClr val="tx1"/>
              </a:solidFill>
            </a:endParaRPr>
          </a:p>
          <a:p>
            <a:pPr marL="179705" indent="-179705">
              <a:buFont typeface="Wingdings" panose="05000000000000000000" pitchFamily="2" charset="2"/>
              <a:buChar char="u"/>
            </a:pPr>
            <a:r>
              <a:rPr lang="zh-CN" altLang="en-US" dirty="0">
                <a:solidFill>
                  <a:schemeClr val="tx1"/>
                </a:solidFill>
              </a:rPr>
              <a:t>准确反映政府运行成本，科学评价政府绩效</a:t>
            </a:r>
            <a:endParaRPr lang="en-US" altLang="zh-CN" dirty="0">
              <a:solidFill>
                <a:schemeClr val="tx1"/>
              </a:solidFill>
            </a:endParaRPr>
          </a:p>
          <a:p>
            <a:pPr marL="179705" indent="-179705">
              <a:buFont typeface="Wingdings" panose="05000000000000000000" pitchFamily="2" charset="2"/>
              <a:buChar char="u"/>
            </a:pPr>
            <a:r>
              <a:rPr lang="zh-CN" altLang="en-US" dirty="0">
                <a:solidFill>
                  <a:schemeClr val="tx1"/>
                </a:solidFill>
              </a:rPr>
              <a:t>提升政府工作透明度，促进国家治理能力的现代化</a:t>
            </a:r>
          </a:p>
        </p:txBody>
      </p:sp>
      <p:sp>
        <p:nvSpPr>
          <p:cNvPr id="23" name="MH_SubTitle_4"/>
          <p:cNvSpPr txBox="1">
            <a:spLocks noChangeArrowheads="1"/>
          </p:cNvSpPr>
          <p:nvPr>
            <p:custDataLst>
              <p:tags r:id="rId12"/>
            </p:custDataLst>
          </p:nvPr>
        </p:nvSpPr>
        <p:spPr bwMode="auto">
          <a:xfrm>
            <a:off x="5638670" y="2596898"/>
            <a:ext cx="3321764" cy="214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defPPr>
              <a:defRPr lang="zh-CN"/>
            </a:defPPr>
            <a:lvl1pPr marL="285750" indent="-285750" eaLnBrk="1" hangingPunct="1">
              <a:lnSpc>
                <a:spcPct val="120000"/>
              </a:lnSpc>
              <a:buFont typeface="Arial" panose="020B0604020202020204" pitchFamily="34" charset="0"/>
              <a:buChar char="•"/>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a:buFont typeface="Wingdings" panose="05000000000000000000" pitchFamily="2" charset="2"/>
              <a:buChar char="u"/>
            </a:pPr>
            <a:r>
              <a:rPr lang="zh-CN" altLang="en-US" sz="1400" dirty="0">
                <a:solidFill>
                  <a:schemeClr val="tx1"/>
                </a:solidFill>
              </a:rPr>
              <a:t>进一步规范单位会计行为，提高会计信息</a:t>
            </a:r>
            <a:r>
              <a:rPr lang="zh-CN" altLang="en-US" sz="1400" dirty="0" smtClean="0">
                <a:solidFill>
                  <a:schemeClr val="tx1"/>
                </a:solidFill>
              </a:rPr>
              <a:t>质量</a:t>
            </a:r>
            <a:endParaRPr lang="en-US" altLang="zh-CN" sz="1400" dirty="0" smtClean="0">
              <a:solidFill>
                <a:schemeClr val="tx1"/>
              </a:solidFill>
            </a:endParaRPr>
          </a:p>
          <a:p>
            <a:pPr>
              <a:buFont typeface="Wingdings" panose="05000000000000000000" pitchFamily="2" charset="2"/>
              <a:buChar char="u"/>
            </a:pPr>
            <a:r>
              <a:rPr lang="zh-CN" altLang="en-US" sz="1400" dirty="0">
                <a:solidFill>
                  <a:schemeClr val="tx1"/>
                </a:solidFill>
              </a:rPr>
              <a:t>夯实单位财务管理基础，提升财务管理</a:t>
            </a:r>
            <a:r>
              <a:rPr lang="zh-CN" altLang="en-US" sz="1400" dirty="0" smtClean="0">
                <a:solidFill>
                  <a:schemeClr val="tx1"/>
                </a:solidFill>
              </a:rPr>
              <a:t>水平</a:t>
            </a:r>
            <a:endParaRPr lang="en-US" altLang="zh-CN" sz="1400" dirty="0" smtClean="0">
              <a:solidFill>
                <a:schemeClr val="tx1"/>
              </a:solidFill>
            </a:endParaRPr>
          </a:p>
          <a:p>
            <a:pPr>
              <a:buFont typeface="Wingdings" panose="05000000000000000000" pitchFamily="2" charset="2"/>
              <a:buChar char="u"/>
            </a:pPr>
            <a:r>
              <a:rPr lang="zh-CN" altLang="en-US" sz="1400" dirty="0">
                <a:solidFill>
                  <a:schemeClr val="tx1"/>
                </a:solidFill>
              </a:rPr>
              <a:t>准确反映单位运行成本，科学评价单位</a:t>
            </a:r>
            <a:r>
              <a:rPr lang="zh-CN" altLang="en-US" sz="1400" dirty="0" smtClean="0">
                <a:solidFill>
                  <a:schemeClr val="tx1"/>
                </a:solidFill>
              </a:rPr>
              <a:t>绩效</a:t>
            </a:r>
            <a:endParaRPr lang="en-US" altLang="zh-CN" sz="1400" dirty="0" smtClean="0">
              <a:solidFill>
                <a:schemeClr val="tx1"/>
              </a:solidFill>
            </a:endParaRPr>
          </a:p>
          <a:p>
            <a:pPr>
              <a:buFont typeface="Wingdings" panose="05000000000000000000" pitchFamily="2" charset="2"/>
              <a:buChar char="u"/>
            </a:pPr>
            <a:r>
              <a:rPr lang="zh-CN" altLang="en-US" sz="1400" dirty="0">
                <a:solidFill>
                  <a:schemeClr val="tx1"/>
                </a:solidFill>
              </a:rPr>
              <a:t>全面反映单位预算执行信息和财务信息，</a:t>
            </a:r>
            <a:r>
              <a:rPr lang="zh-CN" altLang="en-US" sz="1400" dirty="0" smtClean="0">
                <a:solidFill>
                  <a:schemeClr val="tx1"/>
                </a:solidFill>
              </a:rPr>
              <a:t>提高财务</a:t>
            </a:r>
            <a:r>
              <a:rPr lang="zh-CN" altLang="en-US" sz="1400" dirty="0">
                <a:solidFill>
                  <a:schemeClr val="tx1"/>
                </a:solidFill>
              </a:rPr>
              <a:t>透明度</a:t>
            </a:r>
          </a:p>
        </p:txBody>
      </p:sp>
      <p:sp>
        <p:nvSpPr>
          <p:cNvPr id="29" name="MH_Other_4"/>
          <p:cNvSpPr/>
          <p:nvPr>
            <p:custDataLst>
              <p:tags r:id="rId13"/>
            </p:custDataLst>
          </p:nvPr>
        </p:nvSpPr>
        <p:spPr>
          <a:xfrm>
            <a:off x="4130760" y="781071"/>
            <a:ext cx="976313" cy="910829"/>
          </a:xfrm>
          <a:prstGeom prst="rect">
            <a:avLst/>
          </a:prstGeom>
          <a:solidFill>
            <a:srgbClr val="7030A0"/>
          </a:solidFill>
          <a:ln w="12700" cap="flat" cmpd="sng" algn="ctr">
            <a:noFill/>
            <a:prstDash val="solid"/>
            <a:miter lim="800000"/>
          </a:ln>
          <a:effectLst>
            <a:outerShdw blurRad="177800" dist="114300" dir="2700000" algn="tl" rotWithShape="0">
              <a:prstClr val="black">
                <a:alpha val="40000"/>
              </a:prstClr>
            </a:outerShdw>
          </a:effectLst>
        </p:spPr>
        <p:txBody>
          <a:bodyPr anchor="ctr"/>
          <a:lstStyle/>
          <a:p>
            <a:pPr algn="ctr" eaLnBrk="1" fontAlgn="auto" hangingPunct="1">
              <a:spcBef>
                <a:spcPts val="0"/>
              </a:spcBef>
              <a:spcAft>
                <a:spcPts val="0"/>
              </a:spcAft>
              <a:defRPr/>
            </a:pPr>
            <a:r>
              <a:rPr lang="zh-CN" altLang="en-US" sz="1400" kern="0" dirty="0" smtClean="0">
                <a:solidFill>
                  <a:schemeClr val="bg1"/>
                </a:solidFill>
                <a:latin typeface="微软雅黑" panose="020B0503020204020204" pitchFamily="34" charset="-122"/>
                <a:ea typeface="微软雅黑" panose="020B0503020204020204" pitchFamily="34" charset="-122"/>
              </a:rPr>
              <a:t>重要意义</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
        <p:nvSpPr>
          <p:cNvPr id="30" name="MH_Other_4"/>
          <p:cNvSpPr/>
          <p:nvPr>
            <p:custDataLst>
              <p:tags r:id="rId14"/>
            </p:custDataLst>
          </p:nvPr>
        </p:nvSpPr>
        <p:spPr>
          <a:xfrm>
            <a:off x="2624341" y="2630277"/>
            <a:ext cx="976313" cy="910829"/>
          </a:xfrm>
          <a:prstGeom prst="rect">
            <a:avLst/>
          </a:prstGeom>
          <a:solidFill>
            <a:srgbClr val="13AE67"/>
          </a:solidFill>
          <a:ln w="12700" cap="flat" cmpd="sng" algn="ctr">
            <a:noFill/>
            <a:prstDash val="solid"/>
            <a:miter lim="800000"/>
          </a:ln>
          <a:effectLst>
            <a:outerShdw blurRad="177800" dist="114300" dir="2700000" algn="tl" rotWithShape="0">
              <a:prstClr val="black">
                <a:alpha val="40000"/>
              </a:prstClr>
            </a:outerShdw>
          </a:effectLst>
        </p:spPr>
        <p:txBody>
          <a:bodyPr anchor="ctr"/>
          <a:lstStyle/>
          <a:p>
            <a:pPr algn="ctr" eaLnBrk="1" fontAlgn="auto" hangingPunct="1">
              <a:spcBef>
                <a:spcPts val="0"/>
              </a:spcBef>
              <a:spcAft>
                <a:spcPts val="0"/>
              </a:spcAft>
              <a:defRPr/>
            </a:pPr>
            <a:r>
              <a:rPr lang="zh-CN" altLang="en-US" sz="1400" dirty="0" smtClean="0">
                <a:solidFill>
                  <a:schemeClr val="bg1"/>
                </a:solidFill>
                <a:latin typeface="微软雅黑" panose="020B0503020204020204" pitchFamily="34" charset="-122"/>
                <a:ea typeface="微软雅黑" panose="020B0503020204020204" pitchFamily="34" charset="-122"/>
              </a:rPr>
              <a:t>理论创新</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
        <p:nvSpPr>
          <p:cNvPr id="31" name="MH_Other_4"/>
          <p:cNvSpPr/>
          <p:nvPr>
            <p:custDataLst>
              <p:tags r:id="rId15"/>
            </p:custDataLst>
          </p:nvPr>
        </p:nvSpPr>
        <p:spPr>
          <a:xfrm>
            <a:off x="4662357" y="3385712"/>
            <a:ext cx="976313" cy="910829"/>
          </a:xfrm>
          <a:prstGeom prst="rect">
            <a:avLst/>
          </a:prstGeom>
          <a:solidFill>
            <a:srgbClr val="00B0F0"/>
          </a:solidFill>
          <a:ln w="12700" cap="flat" cmpd="sng" algn="ctr">
            <a:noFill/>
            <a:prstDash val="solid"/>
            <a:miter lim="800000"/>
          </a:ln>
          <a:effectLst>
            <a:outerShdw blurRad="177800" dist="114300" dir="2700000" algn="tl" rotWithShape="0">
              <a:prstClr val="black">
                <a:alpha val="40000"/>
              </a:prstClr>
            </a:outerShdw>
          </a:effectLst>
        </p:spPr>
        <p:txBody>
          <a:bodyPr anchor="ctr"/>
          <a:lstStyle/>
          <a:p>
            <a:pPr algn="ctr" eaLnBrk="1" fontAlgn="auto" hangingPunct="1">
              <a:spcBef>
                <a:spcPts val="0"/>
              </a:spcBef>
              <a:spcAft>
                <a:spcPts val="0"/>
              </a:spcAft>
              <a:defRPr/>
            </a:pPr>
            <a:r>
              <a:rPr lang="zh-CN" altLang="en-US" sz="1400" kern="0" dirty="0" smtClean="0">
                <a:solidFill>
                  <a:schemeClr val="bg1"/>
                </a:solidFill>
                <a:latin typeface="微软雅黑" panose="020B0503020204020204" pitchFamily="34" charset="-122"/>
                <a:ea typeface="微软雅黑" panose="020B0503020204020204" pitchFamily="34" charset="-122"/>
              </a:rPr>
              <a:t>管理变化</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直接连接符 15"/>
</p:tagLst>
</file>

<file path=ppt/tags/tag10.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6"/>
</p:tagLst>
</file>

<file path=ppt/tags/tag11.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7"/>
</p:tagLst>
</file>

<file path=ppt/tags/tag12.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1"/>
</p:tagLst>
</file>

<file path=ppt/tags/tag13.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2"/>
</p:tagLst>
</file>

<file path=ppt/tags/tag14.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3"/>
</p:tagLst>
</file>

<file path=ppt/tags/tag15.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9"/>
</p:tagLst>
</file>

<file path=ppt/tags/tag16.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1"/>
</p:tagLst>
</file>

<file path=ppt/tags/tag17.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6"/>
</p:tagLst>
</file>

<file path=ppt/tags/tag18.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9"/>
</p:tagLst>
</file>

<file path=ppt/tags/tag19.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7"/>
</p:tagLst>
</file>

<file path=ppt/tags/tag2.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6"/>
</p:tagLst>
</file>

<file path=ppt/tags/tag20.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3"/>
</p:tagLst>
</file>

<file path=ppt/tags/tag21.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7"/>
</p:tagLst>
</file>

<file path=ppt/tags/tag24.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12"/>
</p:tagLst>
</file>

<file path=ppt/tags/tag26.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13"/>
</p:tagLst>
</file>

<file path=ppt/tags/tag27.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14"/>
</p:tagLst>
</file>

<file path=ppt/tags/tag28.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15"/>
</p:tagLst>
</file>

<file path=ppt/tags/tag29.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16"/>
</p:tagLst>
</file>

<file path=ppt/tags/tag3.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1"/>
</p:tagLst>
</file>

<file path=ppt/tags/tag30.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SubTitle"/>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729111153"/>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直接连接符 15"/>
</p:tagLst>
</file>

<file path=ppt/tags/tag37.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6"/>
</p:tagLst>
</file>

<file path=ppt/tags/tag38.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7"/>
</p:tagLst>
</file>

<file path=ppt/tags/tag39.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1"/>
</p:tagLst>
</file>

<file path=ppt/tags/tag4.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2"/>
</p:tagLst>
</file>

<file path=ppt/tags/tag40.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2"/>
</p:tagLst>
</file>

<file path=ppt/tags/tag41.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3"/>
</p:tagLst>
</file>

<file path=ppt/tags/tag42.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9"/>
</p:tagLst>
</file>

<file path=ppt/tags/tag43.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1"/>
</p:tagLst>
</file>

<file path=ppt/tags/tag44.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6"/>
</p:tagLst>
</file>

<file path=ppt/tags/tag45.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9"/>
</p:tagLst>
</file>

<file path=ppt/tags/tag46.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7"/>
</p:tagLst>
</file>

<file path=ppt/tags/tag47.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3"/>
</p:tagLst>
</file>

<file path=ppt/tags/tag48.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7"/>
</p:tagLst>
</file>

<file path=ppt/tags/tag49.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3"/>
</p:tagLst>
</file>

<file path=ppt/tags/tag5.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9"/>
</p:tagLst>
</file>

<file path=ppt/tags/tag50.xml><?xml version="1.0" encoding="utf-8"?>
<p:tagLst xmlns:a="http://schemas.openxmlformats.org/drawingml/2006/main" xmlns:r="http://schemas.openxmlformats.org/officeDocument/2006/relationships" xmlns:p="http://schemas.openxmlformats.org/presentationml/2006/main">
  <p:tag name="MH" val="20160412160617"/>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412160617"/>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Freeform 21"/>
</p:tagLst>
</file>

<file path=ppt/tags/tag7.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6"/>
</p:tagLst>
</file>

<file path=ppt/tags/tag8.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文本框 19"/>
</p:tagLst>
</file>

<file path=ppt/tags/tag9.xml><?xml version="1.0" encoding="utf-8"?>
<p:tagLst xmlns:a="http://schemas.openxmlformats.org/drawingml/2006/main" xmlns:r="http://schemas.openxmlformats.org/officeDocument/2006/relationships" xmlns:p="http://schemas.openxmlformats.org/presentationml/2006/main">
  <p:tag name="MH" val="20160418165607"/>
  <p:tag name="MH_LIBRARY" val="GRAPHIC"/>
  <p:tag name="MH_ORDER" val="直接连接符 15"/>
</p:tagLst>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dirty="0" smtClean="0">
            <a:latin typeface="微软雅黑" panose="020B0503020204020204" pitchFamily="34" charset="-122"/>
            <a:ea typeface="微软雅黑" panose="020B0503020204020204" pitchFamily="34" charset="-122"/>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spPr>
      <a:bodyPr lIns="0" tIns="0" rIns="0" bIns="0" anchor="ctr"/>
      <a:lstStyle>
        <a:defPPr>
          <a:lnSpc>
            <a:spcPct val="120000"/>
          </a:lnSpc>
          <a:defRPr kumimoji="0" sz="1100" dirty="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017金蝶集团幻灯片模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集团经营启动会议">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557</TotalTime>
  <Words>6138</Words>
  <Application>Microsoft Office PowerPoint</Application>
  <PresentationFormat>全屏显示(16:9)</PresentationFormat>
  <Paragraphs>932</Paragraphs>
  <Slides>46</Slides>
  <Notes>15</Notes>
  <HiddenSlides>0</HiddenSlides>
  <MMClips>0</MMClips>
  <ScaleCrop>false</ScaleCrop>
  <HeadingPairs>
    <vt:vector size="4" baseType="variant">
      <vt:variant>
        <vt:lpstr>主题</vt:lpstr>
      </vt:variant>
      <vt:variant>
        <vt:i4>3</vt:i4>
      </vt:variant>
      <vt:variant>
        <vt:lpstr>幻灯片标题</vt:lpstr>
      </vt:variant>
      <vt:variant>
        <vt:i4>46</vt:i4>
      </vt:variant>
    </vt:vector>
  </HeadingPairs>
  <TitlesOfParts>
    <vt:vector size="49" baseType="lpstr">
      <vt:lpstr>Office 主题</vt:lpstr>
      <vt:lpstr>2017金蝶集团幻灯片模版</vt:lpstr>
      <vt:lpstr>3_集团经营启动会议</vt:lpstr>
      <vt:lpstr>PowerPoint 演示文稿</vt:lpstr>
      <vt:lpstr>目录</vt:lpstr>
      <vt:lpstr>政府会计改革的必要性</vt:lpstr>
      <vt:lpstr>政府会计改革的主要内容</vt:lpstr>
      <vt:lpstr>政府会计核算体系</vt:lpstr>
      <vt:lpstr>目录</vt:lpstr>
      <vt:lpstr>中华人民共和国财政部令第78号—政府会计准则—基本准则</vt:lpstr>
      <vt:lpstr>政府会计准则-基本准则总体框架</vt:lpstr>
      <vt:lpstr>政府会计准则-基本准则带来哪些变化</vt:lpstr>
      <vt:lpstr>政府会计准则-基本准则的概述</vt:lpstr>
      <vt:lpstr>会计要素定义和确认 </vt:lpstr>
      <vt:lpstr>财务会计要素的定义和确认 </vt:lpstr>
      <vt:lpstr>预算会计要素的定义和确认 </vt:lpstr>
      <vt:lpstr>政府会计报告基本架构 </vt:lpstr>
      <vt:lpstr>收付实现制与权责发生制的区别</vt:lpstr>
      <vt:lpstr>目录</vt:lpstr>
      <vt:lpstr>正式：印发《政府会计制度—行政事业单位会计科目和报表》的通知</vt:lpstr>
      <vt:lpstr>《政府会计制度》主要创新与突破 </vt:lpstr>
      <vt:lpstr>适度分离的管理模式改革</vt:lpstr>
      <vt:lpstr>相互衔接的管理模式改革</vt:lpstr>
      <vt:lpstr>会计科目和报表体系变化</vt:lpstr>
      <vt:lpstr>科目设置：财务会计--资产科目与负债科目</vt:lpstr>
      <vt:lpstr>科目设置：财务会计--收入与费用/净资产科目</vt:lpstr>
      <vt:lpstr>科目设置：预算会计—收入支出与预算结余科目</vt:lpstr>
      <vt:lpstr>什么是平行记账</vt:lpstr>
      <vt:lpstr>政府会计分录平行记账模式 </vt:lpstr>
      <vt:lpstr>财务会计和预算会计平行记账的应用举例-现金 </vt:lpstr>
      <vt:lpstr>财务会计和预算会计平行记账的应用举例-银行存款 </vt:lpstr>
      <vt:lpstr>财务会计和预算会计平行记账的应用举例-零余额账户用款额度 </vt:lpstr>
      <vt:lpstr>财务会计和预算会计平行记账的应用举例-应收账款</vt:lpstr>
      <vt:lpstr>财务会计和预算会计平行记账的应用举例-存货</vt:lpstr>
      <vt:lpstr>财务会计和预算会计平行记账的应用举例-长期股权投资</vt:lpstr>
      <vt:lpstr>财务会计和预算会计平行记账的应用举例-固定资产</vt:lpstr>
      <vt:lpstr>财务会计和预算会计平行记账的应用举例-短期借款</vt:lpstr>
      <vt:lpstr>财务会计和预算会计平行记账的应用举例-应付职工薪酬</vt:lpstr>
      <vt:lpstr>财务会计和预算会计平行记账的应用举例-净资产</vt:lpstr>
      <vt:lpstr>财务会计和预算会计平行记账的应用举例-财政拨款收入 </vt:lpstr>
      <vt:lpstr>财务会计和预算会计平行记账的应用举例-单位管理费用 </vt:lpstr>
      <vt:lpstr>财务会计报表和预算会计报表的内容 </vt:lpstr>
      <vt:lpstr>财务报表-资产负债表</vt:lpstr>
      <vt:lpstr>财务报表-收入费用表</vt:lpstr>
      <vt:lpstr>财务报表-净资产变动表</vt:lpstr>
      <vt:lpstr>预算报表-预算收入支出表</vt:lpstr>
      <vt:lpstr>预算报表-预算结转结余变动表</vt:lpstr>
      <vt:lpstr>《政府会计制度》与现行单位会计制度的衔接规定</vt:lpstr>
      <vt:lpstr>PowerPoint 演示文稿</vt:lpstr>
    </vt:vector>
  </TitlesOfParts>
  <Company>Kingdee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黄远辉</dc:creator>
  <cp:lastModifiedBy>陈萍</cp:lastModifiedBy>
  <cp:revision>532</cp:revision>
  <dcterms:created xsi:type="dcterms:W3CDTF">2016-01-22T03:27:00Z</dcterms:created>
  <dcterms:modified xsi:type="dcterms:W3CDTF">2018-04-26T09:52:18Z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